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2F5F"/>
        </a:solidFill>
        <a:effectLst/>
        <a:uFillTx/>
        <a:latin typeface="Verdana"/>
        <a:ea typeface="Verdana"/>
        <a:cs typeface="Verdana"/>
        <a:sym typeface="Verdana"/>
      </a:defRPr>
    </a:lvl1pPr>
    <a:lvl2pPr marL="0" marR="0" indent="45720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2F5F"/>
        </a:solidFill>
        <a:effectLst/>
        <a:uFillTx/>
        <a:latin typeface="Verdana"/>
        <a:ea typeface="Verdana"/>
        <a:cs typeface="Verdana"/>
        <a:sym typeface="Verdana"/>
      </a:defRPr>
    </a:lvl2pPr>
    <a:lvl3pPr marL="0" marR="0" indent="91440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2F5F"/>
        </a:solidFill>
        <a:effectLst/>
        <a:uFillTx/>
        <a:latin typeface="Verdana"/>
        <a:ea typeface="Verdana"/>
        <a:cs typeface="Verdana"/>
        <a:sym typeface="Verdana"/>
      </a:defRPr>
    </a:lvl3pPr>
    <a:lvl4pPr marL="0" marR="0" indent="137160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2F5F"/>
        </a:solidFill>
        <a:effectLst/>
        <a:uFillTx/>
        <a:latin typeface="Verdana"/>
        <a:ea typeface="Verdana"/>
        <a:cs typeface="Verdana"/>
        <a:sym typeface="Verdana"/>
      </a:defRPr>
    </a:lvl4pPr>
    <a:lvl5pPr marL="0" marR="0" indent="182880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2F5F"/>
        </a:solidFill>
        <a:effectLst/>
        <a:uFillTx/>
        <a:latin typeface="Verdana"/>
        <a:ea typeface="Verdana"/>
        <a:cs typeface="Verdana"/>
        <a:sym typeface="Verdana"/>
      </a:defRPr>
    </a:lvl5pPr>
    <a:lvl6pPr marL="0" marR="0" indent="228600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2F5F"/>
        </a:solidFill>
        <a:effectLst/>
        <a:uFillTx/>
        <a:latin typeface="Verdana"/>
        <a:ea typeface="Verdana"/>
        <a:cs typeface="Verdana"/>
        <a:sym typeface="Verdana"/>
      </a:defRPr>
    </a:lvl6pPr>
    <a:lvl7pPr marL="0" marR="0" indent="274320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2F5F"/>
        </a:solidFill>
        <a:effectLst/>
        <a:uFillTx/>
        <a:latin typeface="Verdana"/>
        <a:ea typeface="Verdana"/>
        <a:cs typeface="Verdana"/>
        <a:sym typeface="Verdana"/>
      </a:defRPr>
    </a:lvl7pPr>
    <a:lvl8pPr marL="0" marR="0" indent="320040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2F5F"/>
        </a:solidFill>
        <a:effectLst/>
        <a:uFillTx/>
        <a:latin typeface="Verdana"/>
        <a:ea typeface="Verdana"/>
        <a:cs typeface="Verdana"/>
        <a:sym typeface="Verdana"/>
      </a:defRPr>
    </a:lvl8pPr>
    <a:lvl9pPr marL="0" marR="0" indent="365760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2F5F"/>
        </a:solidFill>
        <a:effectLst/>
        <a:uFillTx/>
        <a:latin typeface="Verdana"/>
        <a:ea typeface="Verdana"/>
        <a:cs typeface="Verdana"/>
        <a:sym typeface="Verdan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Verdana"/>
          <a:ea typeface="Verdana"/>
          <a:cs typeface="Verdana"/>
        </a:font>
        <a:srgbClr val="002F5F"/>
      </a:tcTxStyle>
      <a:tcStyle>
        <a:tcBdr>
          <a:left>
            <a:ln w="12700" cap="flat">
              <a:noFill/>
              <a:miter lim="400000"/>
            </a:ln>
          </a:left>
          <a:right>
            <a:ln w="12700" cap="flat">
              <a:noFill/>
              <a:miter lim="400000"/>
            </a:ln>
          </a:right>
          <a:top>
            <a:ln w="12700" cap="flat">
              <a:solidFill>
                <a:srgbClr val="002F5F"/>
              </a:solidFill>
              <a:prstDash val="solid"/>
              <a:bevel/>
            </a:ln>
          </a:top>
          <a:bottom>
            <a:ln w="12700" cap="flat">
              <a:solidFill>
                <a:srgbClr val="002F5F"/>
              </a:solidFill>
              <a:prstDash val="solid"/>
              <a:bevel/>
            </a:ln>
          </a:bottom>
          <a:insideH>
            <a:ln w="12700" cap="flat">
              <a:solidFill>
                <a:srgbClr val="002F5F"/>
              </a:solidFill>
              <a:prstDash val="solid"/>
              <a:bevel/>
            </a:ln>
          </a:insideH>
          <a:insideV>
            <a:ln w="12700" cap="flat">
              <a:noFill/>
              <a:miter lim="400000"/>
            </a:ln>
          </a:insideV>
        </a:tcBdr>
        <a:fill>
          <a:solidFill>
            <a:srgbClr val="E6E7E9"/>
          </a:solidFill>
        </a:fill>
      </a:tcStyle>
    </a:wholeTbl>
    <a:band2H>
      <a:tcTxStyle/>
      <a:tcStyle>
        <a:tcBdr/>
        <a:fill>
          <a:solidFill>
            <a:srgbClr val="FFFFFF"/>
          </a:solidFill>
        </a:fill>
      </a:tcStyle>
    </a:band2H>
    <a:firstCol>
      <a:tcTxStyle b="on" i="on">
        <a:font>
          <a:latin typeface="Verdana"/>
          <a:ea typeface="Verdana"/>
          <a:cs typeface="Verdana"/>
        </a:font>
        <a:srgbClr val="002F5F"/>
      </a:tcTxStyle>
      <a:tcStyle>
        <a:tcBdr>
          <a:left>
            <a:ln w="12700" cap="flat">
              <a:solidFill>
                <a:srgbClr val="002F5F"/>
              </a:solidFill>
              <a:prstDash val="solid"/>
              <a:bevel/>
            </a:ln>
          </a:left>
          <a:right>
            <a:ln w="12700" cap="flat">
              <a:noFill/>
              <a:miter lim="400000"/>
            </a:ln>
          </a:right>
          <a:top>
            <a:ln w="12700" cap="flat">
              <a:solidFill>
                <a:srgbClr val="002F5F"/>
              </a:solidFill>
              <a:prstDash val="solid"/>
              <a:bevel/>
            </a:ln>
          </a:top>
          <a:bottom>
            <a:ln w="12700" cap="flat">
              <a:solidFill>
                <a:srgbClr val="002F5F"/>
              </a:solidFill>
              <a:prstDash val="solid"/>
              <a:bevel/>
            </a:ln>
          </a:bottom>
          <a:insideH>
            <a:ln w="12700" cap="flat">
              <a:solidFill>
                <a:srgbClr val="002F5F"/>
              </a:solidFill>
              <a:prstDash val="solid"/>
              <a:bevel/>
            </a:ln>
          </a:insideH>
          <a:insideV>
            <a:ln w="12700" cap="flat">
              <a:solidFill>
                <a:srgbClr val="002F5F"/>
              </a:solidFill>
              <a:prstDash val="solid"/>
              <a:bevel/>
            </a:ln>
          </a:insideV>
        </a:tcBdr>
        <a:fill>
          <a:solidFill>
            <a:srgbClr val="E6E7E9"/>
          </a:solidFill>
        </a:fill>
      </a:tcStyle>
    </a:firstCol>
    <a:lastRow>
      <a:tcTxStyle b="on" i="on">
        <a:font>
          <a:latin typeface="Verdana"/>
          <a:ea typeface="Verdana"/>
          <a:cs typeface="Verdana"/>
        </a:font>
        <a:srgbClr val="002F5F"/>
      </a:tcTxStyle>
      <a:tcStyle>
        <a:tcBdr>
          <a:left>
            <a:ln w="12700" cap="flat">
              <a:noFill/>
              <a:miter lim="400000"/>
            </a:ln>
          </a:left>
          <a:right>
            <a:ln w="12700" cap="flat">
              <a:noFill/>
              <a:miter lim="400000"/>
            </a:ln>
          </a:right>
          <a:top>
            <a:ln w="88900" cap="flat">
              <a:solidFill>
                <a:srgbClr val="002F5F"/>
              </a:solidFill>
              <a:prstDash val="solid"/>
              <a:bevel/>
            </a:ln>
          </a:top>
          <a:bottom>
            <a:ln w="12700" cap="flat">
              <a:solidFill>
                <a:srgbClr val="002F5F"/>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Verdana"/>
          <a:ea typeface="Verdana"/>
          <a:cs typeface="Verdana"/>
        </a:font>
        <a:srgbClr val="FFFFFF"/>
      </a:tcTxStyle>
      <a:tcStyle>
        <a:tcBdr>
          <a:left>
            <a:ln w="12700" cap="flat">
              <a:noFill/>
              <a:miter lim="400000"/>
            </a:ln>
          </a:left>
          <a:right>
            <a:ln w="12700" cap="flat">
              <a:noFill/>
              <a:miter lim="400000"/>
            </a:ln>
          </a:right>
          <a:top>
            <a:ln w="12700" cap="flat">
              <a:solidFill>
                <a:srgbClr val="002F5F"/>
              </a:solidFill>
              <a:prstDash val="solid"/>
              <a:bevel/>
            </a:ln>
          </a:top>
          <a:bottom>
            <a:ln w="12700" cap="flat">
              <a:solidFill>
                <a:srgbClr val="002F5F"/>
              </a:solidFill>
              <a:prstDash val="solid"/>
              <a:bevel/>
            </a:ln>
          </a:bottom>
          <a:insideH>
            <a:ln w="12700" cap="flat">
              <a:noFill/>
              <a:miter lim="400000"/>
            </a:ln>
          </a:insideH>
          <a:insideV>
            <a:ln w="12700" cap="flat">
              <a:noFill/>
              <a:miter lim="400000"/>
            </a:ln>
          </a:insideV>
        </a:tcBdr>
        <a:fill>
          <a:solidFill>
            <a:srgbClr val="002F5F"/>
          </a:solidFill>
        </a:fill>
      </a:tcStyle>
    </a:firstRow>
  </a:tblStyle>
  <a:tblStyle styleId="{C7B018BB-80A7-4F77-B60F-C8B233D01FF8}" styleName="">
    <a:tblBg/>
    <a:wholeTbl>
      <a:tcTxStyle b="on" i="on">
        <a:font>
          <a:latin typeface="Verdana"/>
          <a:ea typeface="Verdana"/>
          <a:cs typeface="Verdana"/>
        </a:font>
        <a:srgbClr val="002F5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E1D3"/>
          </a:solidFill>
        </a:fill>
      </a:tcStyle>
    </a:wholeTbl>
    <a:band2H>
      <a:tcTxStyle/>
      <a:tcStyle>
        <a:tcBdr/>
        <a:fill>
          <a:solidFill>
            <a:srgbClr val="F0F1EA"/>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635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635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EEE7283C-3CF3-47DC-8721-378D4A62B228}" styleName="">
    <a:tblBg/>
    <a:wholeTbl>
      <a:tcTxStyle b="on" i="on">
        <a:font>
          <a:latin typeface="Verdana"/>
          <a:ea typeface="Verdana"/>
          <a:cs typeface="Verdana"/>
        </a:font>
        <a:srgbClr val="002F5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4ED"/>
          </a:solidFill>
        </a:fill>
      </a:tcStyle>
    </a:wholeTbl>
    <a:band2H>
      <a:tcTxStyle/>
      <a:tcStyle>
        <a:tcBdr/>
        <a:fill>
          <a:solidFill>
            <a:srgbClr val="EFF2F6"/>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635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635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CF821DB8-F4EB-4A41-A1BA-3FCAFE7338EE}" styleName="">
    <a:tblBg/>
    <a:wholeTbl>
      <a:tcTxStyle b="on" i="on">
        <a:font>
          <a:latin typeface="Verdana"/>
          <a:ea typeface="Verdana"/>
          <a:cs typeface="Verdana"/>
        </a:font>
        <a:srgbClr val="002F5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ECF"/>
          </a:solidFill>
        </a:fill>
      </a:tcStyle>
    </a:wholeTbl>
    <a:band2H>
      <a:tcTxStyle/>
      <a:tcStyle>
        <a:tcBdr/>
        <a:fill>
          <a:solidFill>
            <a:srgbClr val="FFEFE8"/>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635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635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33BA23B1-9221-436E-865A-0063620EA4FD}" styleName="">
    <a:tblBg/>
    <a:wholeTbl>
      <a:tcTxStyle b="on" i="on">
        <a:font>
          <a:latin typeface="Verdana"/>
          <a:ea typeface="Verdana"/>
          <a:cs typeface="Verdana"/>
        </a:font>
        <a:srgbClr val="002F5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9"/>
          </a:solidFill>
        </a:fill>
      </a:tcStyle>
    </a:wholeTbl>
    <a:band2H>
      <a:tcTxStyle/>
      <a:tcStyle>
        <a:tcBdr/>
        <a:fill>
          <a:solidFill>
            <a:srgbClr val="FFFFFF"/>
          </a:solidFill>
        </a:fill>
      </a:tcStyle>
    </a:band2H>
    <a:firstCol>
      <a:tcTxStyle b="on" i="on">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Verdana"/>
          <a:ea typeface="Verdana"/>
          <a:cs typeface="Verdana"/>
        </a:font>
        <a:srgbClr val="002F5F"/>
      </a:tcTxStyle>
      <a:tcStyle>
        <a:tcBdr>
          <a:left>
            <a:ln w="12700" cap="flat">
              <a:noFill/>
              <a:miter lim="400000"/>
            </a:ln>
          </a:left>
          <a:right>
            <a:ln w="12700" cap="flat">
              <a:noFill/>
              <a:miter lim="400000"/>
            </a:ln>
          </a:right>
          <a:top>
            <a:ln w="88900" cap="flat">
              <a:solidFill>
                <a:srgbClr val="002F5F"/>
              </a:solidFill>
              <a:prstDash val="solid"/>
              <a:bevel/>
            </a:ln>
          </a:top>
          <a:bottom>
            <a:ln w="25400" cap="flat">
              <a:solidFill>
                <a:srgbClr val="002F5F"/>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2F5F"/>
              </a:solidFill>
              <a:prstDash val="solid"/>
              <a:bevel/>
            </a:ln>
          </a:top>
          <a:bottom>
            <a:ln w="25400" cap="flat">
              <a:solidFill>
                <a:srgbClr val="002F5F"/>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n" i="on">
        <a:font>
          <a:latin typeface="Verdana"/>
          <a:ea typeface="Verdana"/>
          <a:cs typeface="Verdana"/>
        </a:font>
        <a:srgbClr val="002F5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CD1"/>
          </a:solidFill>
        </a:fill>
      </a:tcStyle>
    </a:wholeTbl>
    <a:band2H>
      <a:tcTxStyle/>
      <a:tcStyle>
        <a:tcBdr/>
        <a:fill>
          <a:solidFill>
            <a:srgbClr val="E6E7E9"/>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F5F"/>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635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F5F"/>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635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F5F"/>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2"/>
  </p:normalViewPr>
  <p:slideViewPr>
    <p:cSldViewPr snapToGrid="0" snapToObjects="1">
      <p:cViewPr varScale="1">
        <p:scale>
          <a:sx n="55" d="100"/>
          <a:sy n="55" d="100"/>
        </p:scale>
        <p:origin x="680"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Shape 30"/>
          <p:cNvSpPr>
            <a:spLocks noGrp="1" noRot="1" noChangeAspect="1"/>
          </p:cNvSpPr>
          <p:nvPr>
            <p:ph type="sldImg"/>
          </p:nvPr>
        </p:nvSpPr>
        <p:spPr>
          <a:xfrm>
            <a:off x="1143000" y="685800"/>
            <a:ext cx="4572000" cy="3429000"/>
          </a:xfrm>
          <a:prstGeom prst="rect">
            <a:avLst/>
          </a:prstGeom>
        </p:spPr>
        <p:txBody>
          <a:bodyPr/>
          <a:lstStyle/>
          <a:p>
            <a:endParaRPr/>
          </a:p>
        </p:txBody>
      </p:sp>
      <p:sp>
        <p:nvSpPr>
          <p:cNvPr id="31" name="Shape 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lnSpc>
        <a:spcPct val="117999"/>
      </a:lnSpc>
      <a:defRPr sz="4200">
        <a:latin typeface="+mj-lt"/>
        <a:ea typeface="+mj-ea"/>
        <a:cs typeface="+mj-cs"/>
        <a:sym typeface="Helvetica Neue"/>
      </a:defRPr>
    </a:lvl1pPr>
    <a:lvl2pPr indent="228600" latinLnBrk="0">
      <a:lnSpc>
        <a:spcPct val="117999"/>
      </a:lnSpc>
      <a:defRPr sz="4200">
        <a:latin typeface="+mj-lt"/>
        <a:ea typeface="+mj-ea"/>
        <a:cs typeface="+mj-cs"/>
        <a:sym typeface="Helvetica Neue"/>
      </a:defRPr>
    </a:lvl2pPr>
    <a:lvl3pPr indent="457200" latinLnBrk="0">
      <a:lnSpc>
        <a:spcPct val="117999"/>
      </a:lnSpc>
      <a:defRPr sz="4200">
        <a:latin typeface="+mj-lt"/>
        <a:ea typeface="+mj-ea"/>
        <a:cs typeface="+mj-cs"/>
        <a:sym typeface="Helvetica Neue"/>
      </a:defRPr>
    </a:lvl3pPr>
    <a:lvl4pPr indent="685800" latinLnBrk="0">
      <a:lnSpc>
        <a:spcPct val="117999"/>
      </a:lnSpc>
      <a:defRPr sz="4200">
        <a:latin typeface="+mj-lt"/>
        <a:ea typeface="+mj-ea"/>
        <a:cs typeface="+mj-cs"/>
        <a:sym typeface="Helvetica Neue"/>
      </a:defRPr>
    </a:lvl4pPr>
    <a:lvl5pPr indent="914400" latinLnBrk="0">
      <a:lnSpc>
        <a:spcPct val="117999"/>
      </a:lnSpc>
      <a:defRPr sz="4200">
        <a:latin typeface="+mj-lt"/>
        <a:ea typeface="+mj-ea"/>
        <a:cs typeface="+mj-cs"/>
        <a:sym typeface="Helvetica Neue"/>
      </a:defRPr>
    </a:lvl5pPr>
    <a:lvl6pPr indent="1143000" latinLnBrk="0">
      <a:lnSpc>
        <a:spcPct val="117999"/>
      </a:lnSpc>
      <a:defRPr sz="4200">
        <a:latin typeface="+mj-lt"/>
        <a:ea typeface="+mj-ea"/>
        <a:cs typeface="+mj-cs"/>
        <a:sym typeface="Helvetica Neue"/>
      </a:defRPr>
    </a:lvl6pPr>
    <a:lvl7pPr indent="1371600" latinLnBrk="0">
      <a:lnSpc>
        <a:spcPct val="117999"/>
      </a:lnSpc>
      <a:defRPr sz="4200">
        <a:latin typeface="+mj-lt"/>
        <a:ea typeface="+mj-ea"/>
        <a:cs typeface="+mj-cs"/>
        <a:sym typeface="Helvetica Neue"/>
      </a:defRPr>
    </a:lvl7pPr>
    <a:lvl8pPr indent="1600200" latinLnBrk="0">
      <a:lnSpc>
        <a:spcPct val="117999"/>
      </a:lnSpc>
      <a:defRPr sz="4200">
        <a:latin typeface="+mj-lt"/>
        <a:ea typeface="+mj-ea"/>
        <a:cs typeface="+mj-cs"/>
        <a:sym typeface="Helvetica Neue"/>
      </a:defRPr>
    </a:lvl8pPr>
    <a:lvl9pPr indent="1828800" latinLnBrk="0">
      <a:lnSpc>
        <a:spcPct val="117999"/>
      </a:lnSpc>
      <a:defRPr sz="4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prstGeom prst="rect">
            <a:avLst/>
          </a:prstGeom>
        </p:spPr>
        <p:txBody>
          <a:bodyPr/>
          <a:lstStyle/>
          <a:p>
            <a:endParaRPr/>
          </a:p>
        </p:txBody>
      </p:sp>
      <p:sp>
        <p:nvSpPr>
          <p:cNvPr id="52" name="Shape 52"/>
          <p:cNvSpPr>
            <a:spLocks noGrp="1"/>
          </p:cNvSpPr>
          <p:nvPr>
            <p:ph type="body" sz="quarter" idx="1"/>
          </p:nvPr>
        </p:nvSpPr>
        <p:spPr>
          <a:prstGeom prst="rect">
            <a:avLst/>
          </a:prstGeom>
        </p:spPr>
        <p:txBody>
          <a:bodyPr/>
          <a:lstStyle>
            <a:lvl1pPr defTabSz="457200">
              <a:lnSpc>
                <a:spcPct val="100000"/>
              </a:lnSpc>
              <a:defRPr sz="2200">
                <a:latin typeface="Lucida Grande"/>
                <a:ea typeface="Lucida Grande"/>
                <a:cs typeface="Lucida Grande"/>
                <a:sym typeface="Lucida Grande"/>
              </a:defRPr>
            </a:lvl1pPr>
          </a:lstStyle>
          <a:p>
            <a:r>
              <a:t>Rodolfo, Julio, José Luis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r>
              <a:t>explanation of soft phonon mode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r>
              <a:t>probe the potential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Caption and Content">
    <p:spTree>
      <p:nvGrpSpPr>
        <p:cNvPr id="1" name=""/>
        <p:cNvGrpSpPr/>
        <p:nvPr/>
      </p:nvGrpSpPr>
      <p:grpSpPr>
        <a:xfrm>
          <a:off x="0" y="0"/>
          <a:ext cx="0" cy="0"/>
          <a:chOff x="0" y="0"/>
          <a:chExt cx="0" cy="0"/>
        </a:xfrm>
      </p:grpSpPr>
      <p:sp>
        <p:nvSpPr>
          <p:cNvPr id="13" name="Title Text"/>
          <p:cNvSpPr txBox="1">
            <a:spLocks noGrp="1"/>
          </p:cNvSpPr>
          <p:nvPr>
            <p:ph type="title"/>
          </p:nvPr>
        </p:nvSpPr>
        <p:spPr>
          <a:prstGeom prst="rect">
            <a:avLst/>
          </a:prstGeom>
        </p:spPr>
        <p:txBody>
          <a:bodyPr/>
          <a:lstStyle/>
          <a:p>
            <a:r>
              <a:t>Title Text</a:t>
            </a:r>
          </a:p>
        </p:txBody>
      </p:sp>
      <p:sp>
        <p:nvSpPr>
          <p:cNvPr id="1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aption and Content">
    <p:spTree>
      <p:nvGrpSpPr>
        <p:cNvPr id="1" name=""/>
        <p:cNvGrpSpPr/>
        <p:nvPr/>
      </p:nvGrpSpPr>
      <p:grpSpPr>
        <a:xfrm>
          <a:off x="0" y="0"/>
          <a:ext cx="0" cy="0"/>
          <a:chOff x="0" y="0"/>
          <a:chExt cx="0" cy="0"/>
        </a:xfrm>
      </p:grpSpPr>
      <p:sp>
        <p:nvSpPr>
          <p:cNvPr id="22" name="Title Text"/>
          <p:cNvSpPr>
            <a:spLocks noGrp="1"/>
          </p:cNvSpPr>
          <p:nvPr>
            <p:ph type="title"/>
          </p:nvPr>
        </p:nvSpPr>
        <p:spPr>
          <a:xfrm>
            <a:off x="0" y="0"/>
            <a:ext cx="24984792" cy="878860"/>
          </a:xfrm>
          <a:prstGeom prst="rect">
            <a:avLst/>
          </a:prstGeom>
          <a:solidFill>
            <a:srgbClr val="002E60"/>
          </a:solidFill>
        </p:spPr>
        <p:txBody>
          <a:bodyPr lIns="91437" tIns="91437" rIns="91437" bIns="91437" anchor="ctr"/>
          <a:lstStyle/>
          <a:p>
            <a:r>
              <a:t>Title Text</a:t>
            </a:r>
          </a:p>
        </p:txBody>
      </p:sp>
      <p:sp>
        <p:nvSpPr>
          <p:cNvPr id="23" name="Body Level One…"/>
          <p:cNvSpPr txBox="1">
            <a:spLocks noGrp="1"/>
          </p:cNvSpPr>
          <p:nvPr>
            <p:ph type="body" idx="1"/>
          </p:nvPr>
        </p:nvSpPr>
        <p:spPr>
          <a:xfrm>
            <a:off x="3593149" y="1429045"/>
            <a:ext cx="17197702" cy="11401006"/>
          </a:xfrm>
          <a:prstGeom prst="rect">
            <a:avLst/>
          </a:prstGeom>
        </p:spPr>
        <p:txBody>
          <a:bodyPr lIns="91437" tIns="91437" rIns="91437" bIns="91437"/>
          <a:lstStyle>
            <a:lvl1pPr marL="651508" indent="-651508">
              <a:lnSpc>
                <a:spcPts val="5700"/>
              </a:lnSpc>
              <a:spcBef>
                <a:spcPts val="800"/>
              </a:spcBef>
              <a:buFontTx/>
            </a:lvl1pPr>
            <a:lvl2pPr>
              <a:lnSpc>
                <a:spcPts val="5700"/>
              </a:lnSpc>
              <a:spcBef>
                <a:spcPts val="800"/>
              </a:spcBef>
              <a:buFontTx/>
            </a:lvl2pPr>
            <a:lvl3pPr marL="1348737" indent="-434337">
              <a:lnSpc>
                <a:spcPts val="5700"/>
              </a:lnSpc>
              <a:spcBef>
                <a:spcPts val="800"/>
              </a:spcBef>
              <a:buFontTx/>
            </a:lvl3pPr>
            <a:lvl4pPr marL="1805937" indent="-434337">
              <a:lnSpc>
                <a:spcPts val="5700"/>
              </a:lnSpc>
              <a:spcBef>
                <a:spcPts val="800"/>
              </a:spcBef>
              <a:buFontTx/>
            </a:lvl4pPr>
            <a:lvl5pPr marL="2263137" indent="-434337">
              <a:lnSpc>
                <a:spcPts val="5700"/>
              </a:lnSpc>
              <a:spcBef>
                <a:spcPts val="800"/>
              </a:spcBef>
              <a:buFontTx/>
            </a:lvl5p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xfrm>
            <a:off x="17948373" y="12790712"/>
            <a:ext cx="550829" cy="525776"/>
          </a:xfrm>
          <a:prstGeom prst="rect">
            <a:avLst/>
          </a:prstGeom>
        </p:spPr>
        <p:txBody>
          <a:bodyPr wrap="none" lIns="91437" tIns="91437" rIns="91437" bIns="91437"/>
          <a:lstStyle>
            <a:lvl1pPr>
              <a:defRPr sz="2200">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1" y="-1"/>
            <a:ext cx="28712708" cy="878861"/>
          </a:xfrm>
          <a:prstGeom prst="rect">
            <a:avLst/>
          </a:prstGeom>
          <a:solidFill>
            <a:srgbClr val="03305E"/>
          </a:solidFill>
          <a:ln w="12700">
            <a:miter lim="400000"/>
          </a:ln>
        </p:spPr>
        <p:txBody>
          <a:bodyPr tIns="91439" bIns="91439" anchor="ctr"/>
          <a:lstStyle/>
          <a:p>
            <a:endParaRPr/>
          </a:p>
        </p:txBody>
      </p:sp>
      <p:sp>
        <p:nvSpPr>
          <p:cNvPr id="3" name="Line"/>
          <p:cNvSpPr/>
          <p:nvPr/>
        </p:nvSpPr>
        <p:spPr>
          <a:xfrm>
            <a:off x="0" y="12872622"/>
            <a:ext cx="24835847" cy="1"/>
          </a:xfrm>
          <a:prstGeom prst="line">
            <a:avLst/>
          </a:prstGeom>
          <a:ln w="76200">
            <a:solidFill>
              <a:srgbClr val="AF0539"/>
            </a:solidFill>
            <a:bevel/>
          </a:ln>
        </p:spPr>
        <p:txBody>
          <a:bodyPr tIns="91439" bIns="91439"/>
          <a:lstStyle/>
          <a:p>
            <a:pPr defTabSz="914400">
              <a:defRPr sz="2200">
                <a:solidFill>
                  <a:srgbClr val="000000"/>
                </a:solidFill>
                <a:latin typeface="+mn-lt"/>
                <a:ea typeface="+mn-ea"/>
                <a:cs typeface="+mn-cs"/>
                <a:sym typeface="Helvetica"/>
              </a:defRPr>
            </a:pPr>
            <a:endParaRPr/>
          </a:p>
        </p:txBody>
      </p:sp>
      <p:sp>
        <p:nvSpPr>
          <p:cNvPr id="4" name="Title Text"/>
          <p:cNvSpPr txBox="1">
            <a:spLocks noGrp="1"/>
          </p:cNvSpPr>
          <p:nvPr>
            <p:ph type="title"/>
          </p:nvPr>
        </p:nvSpPr>
        <p:spPr>
          <a:xfrm>
            <a:off x="-1" y="-6351"/>
            <a:ext cx="15897602" cy="845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b">
            <a:normAutofit/>
          </a:bodyPr>
          <a:lstStyle/>
          <a:p>
            <a:r>
              <a:t>Title Text</a:t>
            </a:r>
          </a:p>
        </p:txBody>
      </p:sp>
      <p:sp>
        <p:nvSpPr>
          <p:cNvPr id="5" name="Body Level One…"/>
          <p:cNvSpPr txBox="1">
            <a:spLocks noGrp="1"/>
          </p:cNvSpPr>
          <p:nvPr>
            <p:ph type="body" idx="1"/>
          </p:nvPr>
        </p:nvSpPr>
        <p:spPr>
          <a:xfrm>
            <a:off x="989735" y="1705483"/>
            <a:ext cx="22404530" cy="10305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23576478" y="12993271"/>
            <a:ext cx="621869" cy="604725"/>
          </a:xfrm>
          <a:prstGeom prst="rect">
            <a:avLst/>
          </a:prstGeom>
          <a:ln w="12700">
            <a:miter lim="400000"/>
          </a:ln>
        </p:spPr>
        <p:txBody>
          <a:bodyPr tIns="91439" bIns="91439" anchor="ctr">
            <a:spAutoFit/>
          </a:bodyPr>
          <a:lstStyle>
            <a:lvl1pPr algn="r">
              <a:defRPr sz="2800">
                <a:latin typeface="+mj-lt"/>
                <a:ea typeface="+mj-ea"/>
                <a:cs typeface="+mj-cs"/>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l" defTabSz="1828800" latinLnBrk="0">
        <a:lnSpc>
          <a:spcPct val="100000"/>
        </a:lnSpc>
        <a:spcBef>
          <a:spcPts val="0"/>
        </a:spcBef>
        <a:spcAft>
          <a:spcPts val="0"/>
        </a:spcAft>
        <a:buClrTx/>
        <a:buSzTx/>
        <a:buFontTx/>
        <a:buNone/>
        <a:tabLst/>
        <a:defRPr sz="3800" b="1" i="0" u="none" strike="noStrike" cap="none" spc="0" baseline="0">
          <a:solidFill>
            <a:srgbClr val="FFFFFF"/>
          </a:solidFill>
          <a:uFillTx/>
          <a:latin typeface="Verdana"/>
          <a:ea typeface="Verdana"/>
          <a:cs typeface="Verdana"/>
          <a:sym typeface="Verdana"/>
        </a:defRPr>
      </a:lvl1pPr>
      <a:lvl2pPr marL="0" marR="0" indent="0" algn="l" defTabSz="1828800" latinLnBrk="0">
        <a:lnSpc>
          <a:spcPct val="100000"/>
        </a:lnSpc>
        <a:spcBef>
          <a:spcPts val="0"/>
        </a:spcBef>
        <a:spcAft>
          <a:spcPts val="0"/>
        </a:spcAft>
        <a:buClrTx/>
        <a:buSzTx/>
        <a:buFontTx/>
        <a:buNone/>
        <a:tabLst/>
        <a:defRPr sz="3800" b="1" i="0" u="none" strike="noStrike" cap="none" spc="0" baseline="0">
          <a:solidFill>
            <a:srgbClr val="FFFFFF"/>
          </a:solidFill>
          <a:uFillTx/>
          <a:latin typeface="Verdana"/>
          <a:ea typeface="Verdana"/>
          <a:cs typeface="Verdana"/>
          <a:sym typeface="Verdana"/>
        </a:defRPr>
      </a:lvl2pPr>
      <a:lvl3pPr marL="0" marR="0" indent="0" algn="l" defTabSz="1828800" latinLnBrk="0">
        <a:lnSpc>
          <a:spcPct val="100000"/>
        </a:lnSpc>
        <a:spcBef>
          <a:spcPts val="0"/>
        </a:spcBef>
        <a:spcAft>
          <a:spcPts val="0"/>
        </a:spcAft>
        <a:buClrTx/>
        <a:buSzTx/>
        <a:buFontTx/>
        <a:buNone/>
        <a:tabLst/>
        <a:defRPr sz="3800" b="1" i="0" u="none" strike="noStrike" cap="none" spc="0" baseline="0">
          <a:solidFill>
            <a:srgbClr val="FFFFFF"/>
          </a:solidFill>
          <a:uFillTx/>
          <a:latin typeface="Verdana"/>
          <a:ea typeface="Verdana"/>
          <a:cs typeface="Verdana"/>
          <a:sym typeface="Verdana"/>
        </a:defRPr>
      </a:lvl3pPr>
      <a:lvl4pPr marL="0" marR="0" indent="0" algn="l" defTabSz="1828800" latinLnBrk="0">
        <a:lnSpc>
          <a:spcPct val="100000"/>
        </a:lnSpc>
        <a:spcBef>
          <a:spcPts val="0"/>
        </a:spcBef>
        <a:spcAft>
          <a:spcPts val="0"/>
        </a:spcAft>
        <a:buClrTx/>
        <a:buSzTx/>
        <a:buFontTx/>
        <a:buNone/>
        <a:tabLst/>
        <a:defRPr sz="3800" b="1" i="0" u="none" strike="noStrike" cap="none" spc="0" baseline="0">
          <a:solidFill>
            <a:srgbClr val="FFFFFF"/>
          </a:solidFill>
          <a:uFillTx/>
          <a:latin typeface="Verdana"/>
          <a:ea typeface="Verdana"/>
          <a:cs typeface="Verdana"/>
          <a:sym typeface="Verdana"/>
        </a:defRPr>
      </a:lvl4pPr>
      <a:lvl5pPr marL="0" marR="0" indent="0" algn="l" defTabSz="1828800" latinLnBrk="0">
        <a:lnSpc>
          <a:spcPct val="100000"/>
        </a:lnSpc>
        <a:spcBef>
          <a:spcPts val="0"/>
        </a:spcBef>
        <a:spcAft>
          <a:spcPts val="0"/>
        </a:spcAft>
        <a:buClrTx/>
        <a:buSzTx/>
        <a:buFontTx/>
        <a:buNone/>
        <a:tabLst/>
        <a:defRPr sz="3800" b="1" i="0" u="none" strike="noStrike" cap="none" spc="0" baseline="0">
          <a:solidFill>
            <a:srgbClr val="FFFFFF"/>
          </a:solidFill>
          <a:uFillTx/>
          <a:latin typeface="Verdana"/>
          <a:ea typeface="Verdana"/>
          <a:cs typeface="Verdana"/>
          <a:sym typeface="Verdana"/>
        </a:defRPr>
      </a:lvl5pPr>
      <a:lvl6pPr marL="0" marR="0" indent="0" algn="l" defTabSz="1828800" latinLnBrk="0">
        <a:lnSpc>
          <a:spcPct val="100000"/>
        </a:lnSpc>
        <a:spcBef>
          <a:spcPts val="0"/>
        </a:spcBef>
        <a:spcAft>
          <a:spcPts val="0"/>
        </a:spcAft>
        <a:buClrTx/>
        <a:buSzTx/>
        <a:buFontTx/>
        <a:buNone/>
        <a:tabLst/>
        <a:defRPr sz="3800" b="1" i="0" u="none" strike="noStrike" cap="none" spc="0" baseline="0">
          <a:solidFill>
            <a:srgbClr val="FFFFFF"/>
          </a:solidFill>
          <a:uFillTx/>
          <a:latin typeface="Verdana"/>
          <a:ea typeface="Verdana"/>
          <a:cs typeface="Verdana"/>
          <a:sym typeface="Verdana"/>
        </a:defRPr>
      </a:lvl6pPr>
      <a:lvl7pPr marL="0" marR="0" indent="0" algn="l" defTabSz="1828800" latinLnBrk="0">
        <a:lnSpc>
          <a:spcPct val="100000"/>
        </a:lnSpc>
        <a:spcBef>
          <a:spcPts val="0"/>
        </a:spcBef>
        <a:spcAft>
          <a:spcPts val="0"/>
        </a:spcAft>
        <a:buClrTx/>
        <a:buSzTx/>
        <a:buFontTx/>
        <a:buNone/>
        <a:tabLst/>
        <a:defRPr sz="3800" b="1" i="0" u="none" strike="noStrike" cap="none" spc="0" baseline="0">
          <a:solidFill>
            <a:srgbClr val="FFFFFF"/>
          </a:solidFill>
          <a:uFillTx/>
          <a:latin typeface="Verdana"/>
          <a:ea typeface="Verdana"/>
          <a:cs typeface="Verdana"/>
          <a:sym typeface="Verdana"/>
        </a:defRPr>
      </a:lvl7pPr>
      <a:lvl8pPr marL="0" marR="0" indent="0" algn="l" defTabSz="1828800" latinLnBrk="0">
        <a:lnSpc>
          <a:spcPct val="100000"/>
        </a:lnSpc>
        <a:spcBef>
          <a:spcPts val="0"/>
        </a:spcBef>
        <a:spcAft>
          <a:spcPts val="0"/>
        </a:spcAft>
        <a:buClrTx/>
        <a:buSzTx/>
        <a:buFontTx/>
        <a:buNone/>
        <a:tabLst/>
        <a:defRPr sz="3800" b="1" i="0" u="none" strike="noStrike" cap="none" spc="0" baseline="0">
          <a:solidFill>
            <a:srgbClr val="FFFFFF"/>
          </a:solidFill>
          <a:uFillTx/>
          <a:latin typeface="Verdana"/>
          <a:ea typeface="Verdana"/>
          <a:cs typeface="Verdana"/>
          <a:sym typeface="Verdana"/>
        </a:defRPr>
      </a:lvl8pPr>
      <a:lvl9pPr marL="0" marR="0" indent="0" algn="l" defTabSz="1828800" latinLnBrk="0">
        <a:lnSpc>
          <a:spcPct val="100000"/>
        </a:lnSpc>
        <a:spcBef>
          <a:spcPts val="0"/>
        </a:spcBef>
        <a:spcAft>
          <a:spcPts val="0"/>
        </a:spcAft>
        <a:buClrTx/>
        <a:buSzTx/>
        <a:buFontTx/>
        <a:buNone/>
        <a:tabLst/>
        <a:defRPr sz="3800" b="1" i="0" u="none" strike="noStrike" cap="none" spc="0" baseline="0">
          <a:solidFill>
            <a:srgbClr val="FFFFFF"/>
          </a:solidFill>
          <a:uFillTx/>
          <a:latin typeface="Verdana"/>
          <a:ea typeface="Verdana"/>
          <a:cs typeface="Verdana"/>
          <a:sym typeface="Verdana"/>
        </a:defRPr>
      </a:lvl9pPr>
    </p:titleStyle>
    <p:bodyStyle>
      <a:lvl1pPr marL="651509" marR="0" indent="-651509" algn="l" defTabSz="1828800" rtl="0" latinLnBrk="0">
        <a:lnSpc>
          <a:spcPts val="5800"/>
        </a:lnSpc>
        <a:spcBef>
          <a:spcPts val="900"/>
        </a:spcBef>
        <a:spcAft>
          <a:spcPts val="0"/>
        </a:spcAft>
        <a:buClrTx/>
        <a:buSzPct val="93000"/>
        <a:buFont typeface="Verdana"/>
        <a:buChar char="●"/>
        <a:tabLst/>
        <a:defRPr sz="3800" b="0" i="0" u="none" strike="noStrike" cap="none" spc="0" baseline="0">
          <a:solidFill>
            <a:srgbClr val="002F5F"/>
          </a:solidFill>
          <a:uFillTx/>
          <a:latin typeface="Verdana"/>
          <a:ea typeface="Verdana"/>
          <a:cs typeface="Verdana"/>
          <a:sym typeface="Verdana"/>
        </a:defRPr>
      </a:lvl1pPr>
      <a:lvl2pPr marL="1000125" marR="0" indent="-542925" algn="l" defTabSz="1828800" rtl="0" latinLnBrk="0">
        <a:lnSpc>
          <a:spcPts val="5800"/>
        </a:lnSpc>
        <a:spcBef>
          <a:spcPts val="900"/>
        </a:spcBef>
        <a:spcAft>
          <a:spcPts val="0"/>
        </a:spcAft>
        <a:buClrTx/>
        <a:buSzPct val="100000"/>
        <a:buFont typeface="Verdana"/>
        <a:buChar char="–"/>
        <a:tabLst/>
        <a:defRPr sz="3800" b="0" i="0" u="none" strike="noStrike" cap="none" spc="0" baseline="0">
          <a:solidFill>
            <a:srgbClr val="002F5F"/>
          </a:solidFill>
          <a:uFillTx/>
          <a:latin typeface="Verdana"/>
          <a:ea typeface="Verdana"/>
          <a:cs typeface="Verdana"/>
          <a:sym typeface="Verdana"/>
        </a:defRPr>
      </a:lvl2pPr>
      <a:lvl3pPr marL="1348739" marR="0" indent="-434339" algn="l" defTabSz="1828800" rtl="0" latinLnBrk="0">
        <a:lnSpc>
          <a:spcPts val="5800"/>
        </a:lnSpc>
        <a:spcBef>
          <a:spcPts val="900"/>
        </a:spcBef>
        <a:spcAft>
          <a:spcPts val="0"/>
        </a:spcAft>
        <a:buClrTx/>
        <a:buSzPct val="100000"/>
        <a:buFont typeface="Verdana"/>
        <a:buChar char="•"/>
        <a:tabLst/>
        <a:defRPr sz="3800" b="0" i="0" u="none" strike="noStrike" cap="none" spc="0" baseline="0">
          <a:solidFill>
            <a:srgbClr val="002F5F"/>
          </a:solidFill>
          <a:uFillTx/>
          <a:latin typeface="Verdana"/>
          <a:ea typeface="Verdana"/>
          <a:cs typeface="Verdana"/>
          <a:sym typeface="Verdana"/>
        </a:defRPr>
      </a:lvl3pPr>
      <a:lvl4pPr marL="1805939" marR="0" indent="-434339" algn="l" defTabSz="1828800" rtl="0" latinLnBrk="0">
        <a:lnSpc>
          <a:spcPts val="5800"/>
        </a:lnSpc>
        <a:spcBef>
          <a:spcPts val="900"/>
        </a:spcBef>
        <a:spcAft>
          <a:spcPts val="0"/>
        </a:spcAft>
        <a:buClrTx/>
        <a:buSzPct val="100000"/>
        <a:buFont typeface="Verdana"/>
        <a:buChar char="–"/>
        <a:tabLst/>
        <a:defRPr sz="3800" b="0" i="0" u="none" strike="noStrike" cap="none" spc="0" baseline="0">
          <a:solidFill>
            <a:srgbClr val="002F5F"/>
          </a:solidFill>
          <a:uFillTx/>
          <a:latin typeface="Verdana"/>
          <a:ea typeface="Verdana"/>
          <a:cs typeface="Verdana"/>
          <a:sym typeface="Verdana"/>
        </a:defRPr>
      </a:lvl4pPr>
      <a:lvl5pPr marL="2263139" marR="0" indent="-434339" algn="l" defTabSz="1828800" rtl="0" latinLnBrk="0">
        <a:lnSpc>
          <a:spcPts val="5800"/>
        </a:lnSpc>
        <a:spcBef>
          <a:spcPts val="900"/>
        </a:spcBef>
        <a:spcAft>
          <a:spcPts val="0"/>
        </a:spcAft>
        <a:buClrTx/>
        <a:buSzPct val="100000"/>
        <a:buFont typeface="Verdana"/>
        <a:buChar char="»"/>
        <a:tabLst/>
        <a:defRPr sz="3800" b="0" i="0" u="none" strike="noStrike" cap="none" spc="0" baseline="0">
          <a:solidFill>
            <a:srgbClr val="002F5F"/>
          </a:solidFill>
          <a:uFillTx/>
          <a:latin typeface="Verdana"/>
          <a:ea typeface="Verdana"/>
          <a:cs typeface="Verdana"/>
          <a:sym typeface="Verdana"/>
        </a:defRPr>
      </a:lvl5pPr>
      <a:lvl6pPr marL="2720339" marR="0" indent="-434339" algn="l" defTabSz="1828800" rtl="0" latinLnBrk="0">
        <a:lnSpc>
          <a:spcPts val="5800"/>
        </a:lnSpc>
        <a:spcBef>
          <a:spcPts val="900"/>
        </a:spcBef>
        <a:spcAft>
          <a:spcPts val="0"/>
        </a:spcAft>
        <a:buClrTx/>
        <a:buSzPct val="100000"/>
        <a:buFont typeface="Verdana"/>
        <a:buChar char="•"/>
        <a:tabLst/>
        <a:defRPr sz="3800" b="0" i="0" u="none" strike="noStrike" cap="none" spc="0" baseline="0">
          <a:solidFill>
            <a:srgbClr val="002F5F"/>
          </a:solidFill>
          <a:uFillTx/>
          <a:latin typeface="Verdana"/>
          <a:ea typeface="Verdana"/>
          <a:cs typeface="Verdana"/>
          <a:sym typeface="Verdana"/>
        </a:defRPr>
      </a:lvl6pPr>
      <a:lvl7pPr marL="3177539" marR="0" indent="-434339" algn="l" defTabSz="1828800" rtl="0" latinLnBrk="0">
        <a:lnSpc>
          <a:spcPts val="5800"/>
        </a:lnSpc>
        <a:spcBef>
          <a:spcPts val="900"/>
        </a:spcBef>
        <a:spcAft>
          <a:spcPts val="0"/>
        </a:spcAft>
        <a:buClrTx/>
        <a:buSzPct val="100000"/>
        <a:buFont typeface="Verdana"/>
        <a:buChar char="•"/>
        <a:tabLst/>
        <a:defRPr sz="3800" b="0" i="0" u="none" strike="noStrike" cap="none" spc="0" baseline="0">
          <a:solidFill>
            <a:srgbClr val="002F5F"/>
          </a:solidFill>
          <a:uFillTx/>
          <a:latin typeface="Verdana"/>
          <a:ea typeface="Verdana"/>
          <a:cs typeface="Verdana"/>
          <a:sym typeface="Verdana"/>
        </a:defRPr>
      </a:lvl7pPr>
      <a:lvl8pPr marL="3634740" marR="0" indent="-434340" algn="l" defTabSz="1828800" rtl="0" latinLnBrk="0">
        <a:lnSpc>
          <a:spcPts val="5800"/>
        </a:lnSpc>
        <a:spcBef>
          <a:spcPts val="900"/>
        </a:spcBef>
        <a:spcAft>
          <a:spcPts val="0"/>
        </a:spcAft>
        <a:buClrTx/>
        <a:buSzPct val="100000"/>
        <a:buFont typeface="Verdana"/>
        <a:buChar char="•"/>
        <a:tabLst/>
        <a:defRPr sz="3800" b="0" i="0" u="none" strike="noStrike" cap="none" spc="0" baseline="0">
          <a:solidFill>
            <a:srgbClr val="002F5F"/>
          </a:solidFill>
          <a:uFillTx/>
          <a:latin typeface="Verdana"/>
          <a:ea typeface="Verdana"/>
          <a:cs typeface="Verdana"/>
          <a:sym typeface="Verdana"/>
        </a:defRPr>
      </a:lvl8pPr>
      <a:lvl9pPr marL="4091940" marR="0" indent="-434340" algn="l" defTabSz="1828800" rtl="0" latinLnBrk="0">
        <a:lnSpc>
          <a:spcPts val="5800"/>
        </a:lnSpc>
        <a:spcBef>
          <a:spcPts val="900"/>
        </a:spcBef>
        <a:spcAft>
          <a:spcPts val="0"/>
        </a:spcAft>
        <a:buClrTx/>
        <a:buSzPct val="100000"/>
        <a:buFont typeface="Verdana"/>
        <a:buChar char="•"/>
        <a:tabLst/>
        <a:defRPr sz="3800" b="0" i="0" u="none" strike="noStrike" cap="none" spc="0" baseline="0">
          <a:solidFill>
            <a:srgbClr val="002F5F"/>
          </a:solidFill>
          <a:uFillTx/>
          <a:latin typeface="Verdana"/>
          <a:ea typeface="Verdana"/>
          <a:cs typeface="Verdana"/>
          <a:sym typeface="Verdana"/>
        </a:defRPr>
      </a:lvl9pPr>
    </p:bodyStyle>
    <p:otherStyle>
      <a:lvl1pPr marL="0" marR="0" indent="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Helvetica Neue"/>
        </a:defRPr>
      </a:lvl1pPr>
      <a:lvl2pPr marL="0" marR="0" indent="4572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Helvetica Neue"/>
        </a:defRPr>
      </a:lvl2pPr>
      <a:lvl3pPr marL="0" marR="0" indent="9144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Helvetica Neue"/>
        </a:defRPr>
      </a:lvl3pPr>
      <a:lvl4pPr marL="0" marR="0" indent="13716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Helvetica Neue"/>
        </a:defRPr>
      </a:lvl4pPr>
      <a:lvl5pPr marL="0" marR="0" indent="18288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Helvetica Neue"/>
        </a:defRPr>
      </a:lvl5pPr>
      <a:lvl6pPr marL="0" marR="0" indent="22860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Helvetica Neue"/>
        </a:defRPr>
      </a:lvl6pPr>
      <a:lvl7pPr marL="0" marR="0" indent="27432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Helvetica Neue"/>
        </a:defRPr>
      </a:lvl7pPr>
      <a:lvl8pPr marL="0" marR="0" indent="32004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Helvetica Neue"/>
        </a:defRPr>
      </a:lvl8pPr>
      <a:lvl9pPr marL="0" marR="0" indent="36576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tif"/></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2.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Ultrafast dynamics through X-ray pump-probe experiments"/>
          <p:cNvSpPr txBox="1"/>
          <p:nvPr/>
        </p:nvSpPr>
        <p:spPr>
          <a:xfrm>
            <a:off x="0" y="789486"/>
            <a:ext cx="24384001" cy="2851205"/>
          </a:xfrm>
          <a:prstGeom prst="rect">
            <a:avLst/>
          </a:prstGeom>
          <a:solidFill>
            <a:srgbClr val="002E6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998" tIns="71998" rIns="71998" bIns="71998" anchor="ctr">
            <a:normAutofit/>
          </a:bodyPr>
          <a:lstStyle/>
          <a:p>
            <a:pPr lvl="3" indent="0" defTabSz="1335022">
              <a:defRPr sz="5000" i="1">
                <a:solidFill>
                  <a:srgbClr val="FFFFFF"/>
                </a:solidFill>
              </a:defRPr>
            </a:pPr>
            <a:r>
              <a:t>Ultrafast dynamics through X-ray pump-probe experiments</a:t>
            </a:r>
          </a:p>
        </p:txBody>
      </p:sp>
      <p:pic>
        <p:nvPicPr>
          <p:cNvPr id="34" name="logo-org-engelsk_rgb.png" descr="logo-org-engelsk_rgb.png"/>
          <p:cNvPicPr>
            <a:picLocks noChangeAspect="1"/>
          </p:cNvPicPr>
          <p:nvPr/>
        </p:nvPicPr>
        <p:blipFill>
          <a:blip r:embed="rId3"/>
          <a:stretch>
            <a:fillRect/>
          </a:stretch>
        </p:blipFill>
        <p:spPr>
          <a:xfrm>
            <a:off x="396166" y="10752709"/>
            <a:ext cx="2314464" cy="2317783"/>
          </a:xfrm>
          <a:prstGeom prst="rect">
            <a:avLst/>
          </a:prstGeom>
          <a:ln w="12700">
            <a:miter lim="400000"/>
          </a:ln>
        </p:spPr>
      </p:pic>
      <p:pic>
        <p:nvPicPr>
          <p:cNvPr id="35" name="Group" descr="Group"/>
          <p:cNvPicPr>
            <a:picLocks noChangeAspect="1"/>
          </p:cNvPicPr>
          <p:nvPr/>
        </p:nvPicPr>
        <p:blipFill>
          <a:blip r:embed="rId4"/>
          <a:stretch>
            <a:fillRect/>
          </a:stretch>
        </p:blipFill>
        <p:spPr>
          <a:xfrm>
            <a:off x="19915882" y="10041362"/>
            <a:ext cx="3724151" cy="3454151"/>
          </a:xfrm>
          <a:prstGeom prst="rect">
            <a:avLst/>
          </a:prstGeom>
          <a:ln w="12700">
            <a:miter lim="400000"/>
          </a:ln>
        </p:spPr>
      </p:pic>
      <p:sp>
        <p:nvSpPr>
          <p:cNvPr id="36" name="Funding agencies:"/>
          <p:cNvSpPr txBox="1"/>
          <p:nvPr/>
        </p:nvSpPr>
        <p:spPr>
          <a:xfrm>
            <a:off x="14551562" y="3854895"/>
            <a:ext cx="5364321" cy="10267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lvl1pPr>
              <a:lnSpc>
                <a:spcPts val="5700"/>
              </a:lnSpc>
              <a:spcBef>
                <a:spcPts val="700"/>
              </a:spcBef>
              <a:defRPr u="sng"/>
            </a:lvl1pPr>
          </a:lstStyle>
          <a:p>
            <a:r>
              <a:t>Funding agencies:</a:t>
            </a:r>
          </a:p>
        </p:txBody>
      </p:sp>
      <p:grpSp>
        <p:nvGrpSpPr>
          <p:cNvPr id="41" name="Group"/>
          <p:cNvGrpSpPr/>
          <p:nvPr/>
        </p:nvGrpSpPr>
        <p:grpSpPr>
          <a:xfrm>
            <a:off x="13857527" y="3565905"/>
            <a:ext cx="10526473" cy="5679533"/>
            <a:chOff x="0" y="0"/>
            <a:chExt cx="10526472" cy="5679532"/>
          </a:xfrm>
        </p:grpSpPr>
        <p:pic>
          <p:nvPicPr>
            <p:cNvPr id="37" name="Screen Shot 2018-08-18 at 20.27.28.png" descr="Screen Shot 2018-08-18 at 20.27.28.png"/>
            <p:cNvPicPr>
              <a:picLocks noChangeAspect="1"/>
            </p:cNvPicPr>
            <p:nvPr/>
          </p:nvPicPr>
          <p:blipFill>
            <a:blip r:embed="rId5"/>
            <a:srcRect l="1806" t="1877" r="1806"/>
            <a:stretch>
              <a:fillRect/>
            </a:stretch>
          </p:blipFill>
          <p:spPr>
            <a:xfrm>
              <a:off x="0" y="0"/>
              <a:ext cx="10526473" cy="5679533"/>
            </a:xfrm>
            <a:prstGeom prst="rect">
              <a:avLst/>
            </a:prstGeom>
            <a:ln w="12700" cap="flat">
              <a:noFill/>
              <a:miter lim="400000"/>
            </a:ln>
            <a:effectLst/>
          </p:spPr>
        </p:pic>
        <p:sp>
          <p:nvSpPr>
            <p:cNvPr id="38" name="Rectangle"/>
            <p:cNvSpPr/>
            <p:nvPr/>
          </p:nvSpPr>
          <p:spPr>
            <a:xfrm>
              <a:off x="494735" y="3383791"/>
              <a:ext cx="2350978" cy="1613064"/>
            </a:xfrm>
            <a:prstGeom prst="rect">
              <a:avLst/>
            </a:prstGeom>
            <a:solidFill>
              <a:srgbClr val="FFFFFF"/>
            </a:solidFill>
            <a:ln w="12700" cap="flat">
              <a:noFill/>
              <a:miter lim="400000"/>
            </a:ln>
            <a:effectLst/>
          </p:spPr>
          <p:txBody>
            <a:bodyPr wrap="square" lIns="91439" tIns="91439" rIns="91439" bIns="91439" numCol="1" anchor="ctr">
              <a:noAutofit/>
            </a:bodyPr>
            <a:lstStyle/>
            <a:p>
              <a:endParaRPr/>
            </a:p>
          </p:txBody>
        </p:sp>
        <p:sp>
          <p:nvSpPr>
            <p:cNvPr id="39" name="Rectangle"/>
            <p:cNvSpPr/>
            <p:nvPr/>
          </p:nvSpPr>
          <p:spPr>
            <a:xfrm>
              <a:off x="1204036" y="2504915"/>
              <a:ext cx="932377" cy="1613064"/>
            </a:xfrm>
            <a:prstGeom prst="rect">
              <a:avLst/>
            </a:prstGeom>
            <a:solidFill>
              <a:srgbClr val="FFFFFF"/>
            </a:solidFill>
            <a:ln w="12700" cap="flat">
              <a:noFill/>
              <a:miter lim="400000"/>
            </a:ln>
            <a:effectLst/>
          </p:spPr>
          <p:txBody>
            <a:bodyPr wrap="square" lIns="91439" tIns="91439" rIns="91439" bIns="91439" numCol="1" anchor="ctr">
              <a:noAutofit/>
            </a:bodyPr>
            <a:lstStyle/>
            <a:p>
              <a:endParaRPr/>
            </a:p>
          </p:txBody>
        </p:sp>
        <p:pic>
          <p:nvPicPr>
            <p:cNvPr id="40" name="THz_EH_SU.png" descr="THz_EH_SU.png"/>
            <p:cNvPicPr>
              <a:picLocks noChangeAspect="1"/>
            </p:cNvPicPr>
            <p:nvPr/>
          </p:nvPicPr>
          <p:blipFill>
            <a:blip r:embed="rId6"/>
            <a:srcRect l="1313" t="1612" r="1195" b="2625"/>
            <a:stretch>
              <a:fillRect/>
            </a:stretch>
          </p:blipFill>
          <p:spPr>
            <a:xfrm>
              <a:off x="494718" y="2557089"/>
              <a:ext cx="2377105" cy="2151683"/>
            </a:xfrm>
            <a:custGeom>
              <a:avLst/>
              <a:gdLst/>
              <a:ahLst/>
              <a:cxnLst>
                <a:cxn ang="0">
                  <a:pos x="wd2" y="hd2"/>
                </a:cxn>
                <a:cxn ang="5400000">
                  <a:pos x="wd2" y="hd2"/>
                </a:cxn>
                <a:cxn ang="10800000">
                  <a:pos x="wd2" y="hd2"/>
                </a:cxn>
                <a:cxn ang="16200000">
                  <a:pos x="wd2" y="hd2"/>
                </a:cxn>
              </a:cxnLst>
              <a:rect l="0" t="0" r="r" b="b"/>
              <a:pathLst>
                <a:path w="21570" h="21491" extrusionOk="0">
                  <a:moveTo>
                    <a:pt x="9988" y="0"/>
                  </a:moveTo>
                  <a:cubicBezTo>
                    <a:pt x="9658" y="0"/>
                    <a:pt x="9575" y="988"/>
                    <a:pt x="9481" y="6009"/>
                  </a:cubicBezTo>
                  <a:lnTo>
                    <a:pt x="9391" y="10857"/>
                  </a:lnTo>
                  <a:lnTo>
                    <a:pt x="8512" y="10857"/>
                  </a:lnTo>
                  <a:cubicBezTo>
                    <a:pt x="7115" y="10857"/>
                    <a:pt x="7122" y="11118"/>
                    <a:pt x="8533" y="11694"/>
                  </a:cubicBezTo>
                  <a:cubicBezTo>
                    <a:pt x="9327" y="12018"/>
                    <a:pt x="9391" y="12081"/>
                    <a:pt x="9430" y="12522"/>
                  </a:cubicBezTo>
                  <a:cubicBezTo>
                    <a:pt x="9454" y="12783"/>
                    <a:pt x="9426" y="13050"/>
                    <a:pt x="9365" y="13117"/>
                  </a:cubicBezTo>
                  <a:cubicBezTo>
                    <a:pt x="9305" y="13183"/>
                    <a:pt x="8187" y="13013"/>
                    <a:pt x="6884" y="12740"/>
                  </a:cubicBezTo>
                  <a:cubicBezTo>
                    <a:pt x="4389" y="12216"/>
                    <a:pt x="2944" y="12094"/>
                    <a:pt x="3027" y="12415"/>
                  </a:cubicBezTo>
                  <a:cubicBezTo>
                    <a:pt x="3053" y="12514"/>
                    <a:pt x="3734" y="12956"/>
                    <a:pt x="4543" y="13394"/>
                  </a:cubicBezTo>
                  <a:cubicBezTo>
                    <a:pt x="5352" y="13832"/>
                    <a:pt x="6053" y="14230"/>
                    <a:pt x="6099" y="14282"/>
                  </a:cubicBezTo>
                  <a:cubicBezTo>
                    <a:pt x="6210" y="14408"/>
                    <a:pt x="5726" y="15431"/>
                    <a:pt x="5418" y="15721"/>
                  </a:cubicBezTo>
                  <a:cubicBezTo>
                    <a:pt x="5284" y="15848"/>
                    <a:pt x="4848" y="16150"/>
                    <a:pt x="4450" y="16391"/>
                  </a:cubicBezTo>
                  <a:cubicBezTo>
                    <a:pt x="1723" y="18036"/>
                    <a:pt x="71" y="19117"/>
                    <a:pt x="9" y="19292"/>
                  </a:cubicBezTo>
                  <a:cubicBezTo>
                    <a:pt x="-30" y="19405"/>
                    <a:pt x="60" y="19634"/>
                    <a:pt x="211" y="19800"/>
                  </a:cubicBezTo>
                  <a:lnTo>
                    <a:pt x="485" y="20101"/>
                  </a:lnTo>
                  <a:lnTo>
                    <a:pt x="2368" y="18864"/>
                  </a:lnTo>
                  <a:cubicBezTo>
                    <a:pt x="3404" y="18184"/>
                    <a:pt x="4459" y="17514"/>
                    <a:pt x="4713" y="17374"/>
                  </a:cubicBezTo>
                  <a:cubicBezTo>
                    <a:pt x="4966" y="17233"/>
                    <a:pt x="5388" y="16933"/>
                    <a:pt x="5649" y="16708"/>
                  </a:cubicBezTo>
                  <a:cubicBezTo>
                    <a:pt x="6113" y="16307"/>
                    <a:pt x="7571" y="15903"/>
                    <a:pt x="7763" y="16121"/>
                  </a:cubicBezTo>
                  <a:cubicBezTo>
                    <a:pt x="7809" y="16174"/>
                    <a:pt x="8066" y="17293"/>
                    <a:pt x="8335" y="18607"/>
                  </a:cubicBezTo>
                  <a:cubicBezTo>
                    <a:pt x="8605" y="19920"/>
                    <a:pt x="8880" y="21107"/>
                    <a:pt x="8948" y="21247"/>
                  </a:cubicBezTo>
                  <a:cubicBezTo>
                    <a:pt x="9118" y="21600"/>
                    <a:pt x="9408" y="21564"/>
                    <a:pt x="9509" y="21175"/>
                  </a:cubicBezTo>
                  <a:cubicBezTo>
                    <a:pt x="9556" y="20996"/>
                    <a:pt x="9655" y="19320"/>
                    <a:pt x="9729" y="17449"/>
                  </a:cubicBezTo>
                  <a:cubicBezTo>
                    <a:pt x="9804" y="15578"/>
                    <a:pt x="9906" y="13997"/>
                    <a:pt x="9956" y="13941"/>
                  </a:cubicBezTo>
                  <a:cubicBezTo>
                    <a:pt x="10062" y="13823"/>
                    <a:pt x="11017" y="14038"/>
                    <a:pt x="11173" y="14215"/>
                  </a:cubicBezTo>
                  <a:cubicBezTo>
                    <a:pt x="11232" y="14280"/>
                    <a:pt x="11347" y="14878"/>
                    <a:pt x="11429" y="15542"/>
                  </a:cubicBezTo>
                  <a:cubicBezTo>
                    <a:pt x="11595" y="16886"/>
                    <a:pt x="11751" y="17449"/>
                    <a:pt x="11958" y="17449"/>
                  </a:cubicBezTo>
                  <a:cubicBezTo>
                    <a:pt x="12170" y="17449"/>
                    <a:pt x="12342" y="16811"/>
                    <a:pt x="12437" y="15689"/>
                  </a:cubicBezTo>
                  <a:cubicBezTo>
                    <a:pt x="12491" y="15052"/>
                    <a:pt x="12591" y="14641"/>
                    <a:pt x="12700" y="14595"/>
                  </a:cubicBezTo>
                  <a:cubicBezTo>
                    <a:pt x="12796" y="14555"/>
                    <a:pt x="14385" y="14854"/>
                    <a:pt x="16233" y="15261"/>
                  </a:cubicBezTo>
                  <a:cubicBezTo>
                    <a:pt x="20111" y="16115"/>
                    <a:pt x="21570" y="16311"/>
                    <a:pt x="21570" y="15967"/>
                  </a:cubicBezTo>
                  <a:cubicBezTo>
                    <a:pt x="21570" y="15609"/>
                    <a:pt x="20310" y="15120"/>
                    <a:pt x="15250" y="13521"/>
                  </a:cubicBezTo>
                  <a:cubicBezTo>
                    <a:pt x="13982" y="13120"/>
                    <a:pt x="12900" y="12748"/>
                    <a:pt x="12848" y="12692"/>
                  </a:cubicBezTo>
                  <a:cubicBezTo>
                    <a:pt x="12795" y="12637"/>
                    <a:pt x="12801" y="12394"/>
                    <a:pt x="12859" y="12157"/>
                  </a:cubicBezTo>
                  <a:cubicBezTo>
                    <a:pt x="12933" y="11848"/>
                    <a:pt x="13054" y="11715"/>
                    <a:pt x="13284" y="11686"/>
                  </a:cubicBezTo>
                  <a:cubicBezTo>
                    <a:pt x="13998" y="11595"/>
                    <a:pt x="14195" y="11497"/>
                    <a:pt x="14195" y="11234"/>
                  </a:cubicBezTo>
                  <a:cubicBezTo>
                    <a:pt x="14195" y="11055"/>
                    <a:pt x="14495" y="10769"/>
                    <a:pt x="15084" y="10381"/>
                  </a:cubicBezTo>
                  <a:cubicBezTo>
                    <a:pt x="15893" y="9850"/>
                    <a:pt x="15995" y="9818"/>
                    <a:pt x="16201" y="10021"/>
                  </a:cubicBezTo>
                  <a:cubicBezTo>
                    <a:pt x="16405" y="10223"/>
                    <a:pt x="16466" y="10207"/>
                    <a:pt x="16860" y="9846"/>
                  </a:cubicBezTo>
                  <a:cubicBezTo>
                    <a:pt x="17098" y="9628"/>
                    <a:pt x="17420" y="9171"/>
                    <a:pt x="17580" y="8832"/>
                  </a:cubicBezTo>
                  <a:lnTo>
                    <a:pt x="17872" y="8217"/>
                  </a:lnTo>
                  <a:lnTo>
                    <a:pt x="17104" y="8122"/>
                  </a:lnTo>
                  <a:cubicBezTo>
                    <a:pt x="16383" y="8032"/>
                    <a:pt x="16317" y="8051"/>
                    <a:pt x="15927" y="8451"/>
                  </a:cubicBezTo>
                  <a:cubicBezTo>
                    <a:pt x="15699" y="8685"/>
                    <a:pt x="15513" y="8976"/>
                    <a:pt x="15513" y="9097"/>
                  </a:cubicBezTo>
                  <a:cubicBezTo>
                    <a:pt x="15513" y="9219"/>
                    <a:pt x="15163" y="9552"/>
                    <a:pt x="14735" y="9838"/>
                  </a:cubicBezTo>
                  <a:cubicBezTo>
                    <a:pt x="14053" y="10294"/>
                    <a:pt x="13913" y="10337"/>
                    <a:pt x="13622" y="10191"/>
                  </a:cubicBezTo>
                  <a:cubicBezTo>
                    <a:pt x="13165" y="9962"/>
                    <a:pt x="12909" y="10107"/>
                    <a:pt x="12776" y="10671"/>
                  </a:cubicBezTo>
                  <a:cubicBezTo>
                    <a:pt x="12668" y="11130"/>
                    <a:pt x="12641" y="11150"/>
                    <a:pt x="12016" y="11150"/>
                  </a:cubicBezTo>
                  <a:lnTo>
                    <a:pt x="11364" y="11150"/>
                  </a:lnTo>
                  <a:lnTo>
                    <a:pt x="11267" y="9989"/>
                  </a:lnTo>
                  <a:cubicBezTo>
                    <a:pt x="10586" y="1868"/>
                    <a:pt x="10347" y="0"/>
                    <a:pt x="9988" y="0"/>
                  </a:cubicBezTo>
                  <a:close/>
                  <a:moveTo>
                    <a:pt x="10179" y="3619"/>
                  </a:moveTo>
                  <a:cubicBezTo>
                    <a:pt x="10323" y="3619"/>
                    <a:pt x="10915" y="9475"/>
                    <a:pt x="10867" y="10425"/>
                  </a:cubicBezTo>
                  <a:cubicBezTo>
                    <a:pt x="10840" y="10956"/>
                    <a:pt x="10805" y="11008"/>
                    <a:pt x="10439" y="11047"/>
                  </a:cubicBezTo>
                  <a:cubicBezTo>
                    <a:pt x="10219" y="11071"/>
                    <a:pt x="9997" y="11045"/>
                    <a:pt x="9945" y="10988"/>
                  </a:cubicBezTo>
                  <a:cubicBezTo>
                    <a:pt x="9827" y="10858"/>
                    <a:pt x="9839" y="5150"/>
                    <a:pt x="9960" y="4269"/>
                  </a:cubicBezTo>
                  <a:cubicBezTo>
                    <a:pt x="10009" y="3911"/>
                    <a:pt x="10107" y="3619"/>
                    <a:pt x="10179" y="3619"/>
                  </a:cubicBezTo>
                  <a:close/>
                </a:path>
              </a:pathLst>
            </a:custGeom>
            <a:ln w="12700" cap="flat">
              <a:noFill/>
              <a:miter lim="400000"/>
            </a:ln>
            <a:effectLst/>
          </p:spPr>
        </p:pic>
      </p:grpSp>
      <p:pic>
        <p:nvPicPr>
          <p:cNvPr id="42" name="KAW_logo2.png" descr="KAW_logo2.png"/>
          <p:cNvPicPr>
            <a:picLocks noChangeAspect="1"/>
          </p:cNvPicPr>
          <p:nvPr/>
        </p:nvPicPr>
        <p:blipFill>
          <a:blip r:embed="rId7"/>
          <a:srcRect t="15736" b="15736"/>
          <a:stretch>
            <a:fillRect/>
          </a:stretch>
        </p:blipFill>
        <p:spPr>
          <a:xfrm>
            <a:off x="12706172" y="10540199"/>
            <a:ext cx="4527513" cy="2742615"/>
          </a:xfrm>
          <a:prstGeom prst="rect">
            <a:avLst/>
          </a:prstGeom>
          <a:ln w="12700">
            <a:miter lim="400000"/>
          </a:ln>
        </p:spPr>
      </p:pic>
      <p:sp>
        <p:nvSpPr>
          <p:cNvPr id="43" name="Rectangle"/>
          <p:cNvSpPr/>
          <p:nvPr/>
        </p:nvSpPr>
        <p:spPr>
          <a:xfrm>
            <a:off x="0" y="3564490"/>
            <a:ext cx="24417054" cy="121751"/>
          </a:xfrm>
          <a:prstGeom prst="rect">
            <a:avLst/>
          </a:prstGeom>
          <a:solidFill>
            <a:srgbClr val="AF0539"/>
          </a:solidFill>
          <a:ln w="12700">
            <a:miter lim="400000"/>
          </a:ln>
        </p:spPr>
        <p:txBody>
          <a:bodyPr lIns="65023" tIns="65023" rIns="65023" bIns="65023" anchor="ctr"/>
          <a:lstStyle/>
          <a:p>
            <a:pPr algn="ctr" defTabSz="1300480">
              <a:defRPr sz="2400">
                <a:solidFill>
                  <a:srgbClr val="FFFFFF"/>
                </a:solidFill>
              </a:defRPr>
            </a:pPr>
            <a:endParaRPr/>
          </a:p>
        </p:txBody>
      </p:sp>
      <p:sp>
        <p:nvSpPr>
          <p:cNvPr id="44" name="Rectangle"/>
          <p:cNvSpPr/>
          <p:nvPr/>
        </p:nvSpPr>
        <p:spPr>
          <a:xfrm>
            <a:off x="5244732" y="3571712"/>
            <a:ext cx="127001" cy="10156988"/>
          </a:xfrm>
          <a:prstGeom prst="rect">
            <a:avLst/>
          </a:prstGeom>
          <a:solidFill>
            <a:srgbClr val="AF0539"/>
          </a:solidFill>
          <a:ln w="12700">
            <a:miter lim="400000"/>
          </a:ln>
        </p:spPr>
        <p:txBody>
          <a:bodyPr lIns="65023" tIns="65023" rIns="65023" bIns="65023" anchor="ctr"/>
          <a:lstStyle/>
          <a:p>
            <a:pPr algn="ctr" defTabSz="1300480">
              <a:defRPr sz="2400">
                <a:solidFill>
                  <a:srgbClr val="FFFFFF"/>
                </a:solidFill>
              </a:defRPr>
            </a:pPr>
            <a:endParaRPr/>
          </a:p>
        </p:txBody>
      </p:sp>
      <p:pic>
        <p:nvPicPr>
          <p:cNvPr id="45" name="Logo_Università_Ca'_Foscari_Venezia.svg.png" descr="Logo_Università_Ca'_Foscari_Venezia.svg.png"/>
          <p:cNvPicPr>
            <a:picLocks noChangeAspect="1"/>
          </p:cNvPicPr>
          <p:nvPr/>
        </p:nvPicPr>
        <p:blipFill>
          <a:blip r:embed="rId8"/>
          <a:stretch>
            <a:fillRect/>
          </a:stretch>
        </p:blipFill>
        <p:spPr>
          <a:xfrm>
            <a:off x="2894273" y="10752709"/>
            <a:ext cx="2166816" cy="2742804"/>
          </a:xfrm>
          <a:prstGeom prst="rect">
            <a:avLst/>
          </a:prstGeom>
          <a:ln w="12700">
            <a:miter lim="400000"/>
          </a:ln>
        </p:spPr>
      </p:pic>
      <p:sp>
        <p:nvSpPr>
          <p:cNvPr id="46" name="Stefano Bonetti…"/>
          <p:cNvSpPr txBox="1"/>
          <p:nvPr/>
        </p:nvSpPr>
        <p:spPr>
          <a:xfrm>
            <a:off x="182640" y="4368251"/>
            <a:ext cx="4878449" cy="46880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ormAutofit/>
          </a:bodyPr>
          <a:lstStyle/>
          <a:p>
            <a:pPr defTabSz="1300480">
              <a:spcBef>
                <a:spcPts val="500"/>
              </a:spcBef>
              <a:defRPr sz="2600" b="1" i="1"/>
            </a:pPr>
            <a:r>
              <a:t>Stefano Bonetti</a:t>
            </a:r>
          </a:p>
          <a:p>
            <a:pPr defTabSz="1300480">
              <a:spcBef>
                <a:spcPts val="500"/>
              </a:spcBef>
              <a:defRPr sz="2600" i="1"/>
            </a:pPr>
            <a:endParaRPr/>
          </a:p>
          <a:p>
            <a:pPr defTabSz="1300480">
              <a:spcBef>
                <a:spcPts val="500"/>
              </a:spcBef>
              <a:defRPr sz="2600" i="1"/>
            </a:pPr>
            <a:r>
              <a:t>Department of Physics</a:t>
            </a:r>
          </a:p>
          <a:p>
            <a:pPr defTabSz="1300480">
              <a:spcBef>
                <a:spcPts val="500"/>
              </a:spcBef>
              <a:defRPr sz="2600" i="1"/>
            </a:pPr>
            <a:r>
              <a:t>Stockholm University</a:t>
            </a:r>
          </a:p>
          <a:p>
            <a:pPr defTabSz="1300480">
              <a:spcBef>
                <a:spcPts val="500"/>
              </a:spcBef>
              <a:defRPr sz="2600" i="1"/>
            </a:pPr>
            <a:endParaRPr/>
          </a:p>
          <a:p>
            <a:pPr defTabSz="1300480">
              <a:spcBef>
                <a:spcPts val="500"/>
              </a:spcBef>
              <a:defRPr sz="2600" i="1"/>
            </a:pPr>
            <a:r>
              <a:t>Department of Molecular Sciences and Nanosystems</a:t>
            </a:r>
          </a:p>
          <a:p>
            <a:pPr defTabSz="1300480">
              <a:spcBef>
                <a:spcPts val="500"/>
              </a:spcBef>
              <a:defRPr sz="2600" i="1"/>
            </a:pPr>
            <a:r>
              <a:t>Ca’ Foscari University of Venice</a:t>
            </a:r>
          </a:p>
        </p:txBody>
      </p:sp>
      <p:pic>
        <p:nvPicPr>
          <p:cNvPr id="47" name="VR_LOGO_CMYK_STAENDE_Cropped_9303_6873.png" descr="VR_LOGO_CMYK_STAENDE_Cropped_9303_6873.png"/>
          <p:cNvPicPr>
            <a:picLocks noChangeAspect="1"/>
          </p:cNvPicPr>
          <p:nvPr/>
        </p:nvPicPr>
        <p:blipFill>
          <a:blip r:embed="rId9"/>
          <a:stretch>
            <a:fillRect/>
          </a:stretch>
        </p:blipFill>
        <p:spPr>
          <a:xfrm>
            <a:off x="6572068" y="10752709"/>
            <a:ext cx="3991663" cy="2742804"/>
          </a:xfrm>
          <a:prstGeom prst="rect">
            <a:avLst/>
          </a:prstGeom>
          <a:ln w="12700">
            <a:miter lim="400000"/>
          </a:ln>
        </p:spPr>
      </p:pic>
      <p:pic>
        <p:nvPicPr>
          <p:cNvPr id="48" name="IMG_1578.jpeg" descr="IMG_1578.jpeg"/>
          <p:cNvPicPr>
            <a:picLocks noChangeAspect="1"/>
          </p:cNvPicPr>
          <p:nvPr/>
        </p:nvPicPr>
        <p:blipFill>
          <a:blip r:embed="rId10"/>
          <a:srcRect l="23054" t="8503" r="8275" b="19092"/>
          <a:stretch>
            <a:fillRect/>
          </a:stretch>
        </p:blipFill>
        <p:spPr>
          <a:xfrm>
            <a:off x="5362412" y="3658468"/>
            <a:ext cx="8790922" cy="6951677"/>
          </a:xfrm>
          <a:prstGeom prst="rect">
            <a:avLst/>
          </a:prstGeom>
          <a:ln w="12700">
            <a:miter lim="400000"/>
          </a:ln>
        </p:spPr>
      </p:pic>
      <p:pic>
        <p:nvPicPr>
          <p:cNvPr id="49" name="group_summer2018.jpg" descr="group_summer2018.jpg"/>
          <p:cNvPicPr>
            <a:picLocks noChangeAspect="1"/>
          </p:cNvPicPr>
          <p:nvPr/>
        </p:nvPicPr>
        <p:blipFill>
          <a:blip r:embed="rId11"/>
          <a:srcRect l="58335" t="42491" r="30626" b="22141"/>
          <a:stretch>
            <a:fillRect/>
          </a:stretch>
        </p:blipFill>
        <p:spPr>
          <a:xfrm>
            <a:off x="12320733" y="5682461"/>
            <a:ext cx="1683994" cy="4046478"/>
          </a:xfrm>
          <a:prstGeom prst="rect">
            <a:avLst/>
          </a:prstGeom>
          <a:ln w="12700">
            <a:miter lim="400000"/>
          </a:ln>
        </p:spPr>
      </p:pic>
      <p:pic>
        <p:nvPicPr>
          <p:cNvPr id="50" name="Image_Matteo.png" descr="Image_Matteo.png"/>
          <p:cNvPicPr>
            <a:picLocks noChangeAspect="1"/>
          </p:cNvPicPr>
          <p:nvPr/>
        </p:nvPicPr>
        <p:blipFill>
          <a:blip r:embed="rId12"/>
          <a:stretch>
            <a:fillRect/>
          </a:stretch>
        </p:blipFill>
        <p:spPr>
          <a:xfrm>
            <a:off x="11042188" y="4851353"/>
            <a:ext cx="829269" cy="92878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itle"/>
          <p:cNvSpPr txBox="1">
            <a:spLocks noGrp="1"/>
          </p:cNvSpPr>
          <p:nvPr>
            <p:ph type="title"/>
          </p:nvPr>
        </p:nvSpPr>
        <p:spPr>
          <a:prstGeom prst="rect">
            <a:avLst/>
          </a:prstGeom>
        </p:spPr>
        <p:txBody>
          <a:bodyPr/>
          <a:lstStyle/>
          <a:p>
            <a:endParaRPr/>
          </a:p>
        </p:txBody>
      </p:sp>
      <p:sp>
        <p:nvSpPr>
          <p:cNvPr id="15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pic>
        <p:nvPicPr>
          <p:cNvPr id="152" name="DSTMS.png" descr="DSTMS.png"/>
          <p:cNvPicPr>
            <a:picLocks noChangeAspect="1"/>
          </p:cNvPicPr>
          <p:nvPr/>
        </p:nvPicPr>
        <p:blipFill>
          <a:blip r:embed="rId2"/>
          <a:srcRect/>
          <a:stretch>
            <a:fillRect/>
          </a:stretch>
        </p:blipFill>
        <p:spPr>
          <a:xfrm>
            <a:off x="448656" y="4155078"/>
            <a:ext cx="14208934" cy="8567152"/>
          </a:xfrm>
          <a:prstGeom prst="rect">
            <a:avLst/>
          </a:prstGeom>
          <a:ln w="12700">
            <a:miter lim="400000"/>
          </a:ln>
        </p:spPr>
      </p:pic>
      <p:sp>
        <p:nvSpPr>
          <p:cNvPr id="153" name="THz alignment"/>
          <p:cNvSpPr txBox="1"/>
          <p:nvPr/>
        </p:nvSpPr>
        <p:spPr>
          <a:xfrm>
            <a:off x="1231458" y="1898478"/>
            <a:ext cx="10208980" cy="1236981"/>
          </a:xfrm>
          <a:prstGeom prst="rect">
            <a:avLst/>
          </a:prstGeom>
          <a:ln w="76200">
            <a:solidFill>
              <a:srgbClr val="AF0539"/>
            </a:solidFill>
            <a:beve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defRPr sz="6400" b="1" i="1"/>
            </a:lvl1pPr>
          </a:lstStyle>
          <a:p>
            <a:r>
              <a:t>THz alignment</a:t>
            </a:r>
          </a:p>
        </p:txBody>
      </p:sp>
      <p:sp>
        <p:nvSpPr>
          <p:cNvPr id="154" name="GaP crystal: electro-optical sampling"/>
          <p:cNvSpPr txBox="1"/>
          <p:nvPr/>
        </p:nvSpPr>
        <p:spPr>
          <a:xfrm>
            <a:off x="12981664" y="1462405"/>
            <a:ext cx="10208978" cy="2138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a:defRPr sz="6400" i="1"/>
            </a:pPr>
            <a:r>
              <a:rPr b="1"/>
              <a:t>GaP crystal</a:t>
            </a:r>
            <a:r>
              <a:t>: electro-optical sampling</a:t>
            </a:r>
          </a:p>
        </p:txBody>
      </p:sp>
      <p:sp>
        <p:nvSpPr>
          <p:cNvPr id="155" name="If you go away from “standard” NIR lasers, check carefully with local scientists on feasibility of experiment, well ahead of time. What can routinely be done at home may be very tricky at an FEL.…"/>
          <p:cNvSpPr txBox="1">
            <a:spLocks noGrp="1"/>
          </p:cNvSpPr>
          <p:nvPr>
            <p:ph type="body" sz="half" idx="1"/>
          </p:nvPr>
        </p:nvSpPr>
        <p:spPr>
          <a:xfrm>
            <a:off x="15324235" y="4184631"/>
            <a:ext cx="8520828" cy="8221320"/>
          </a:xfrm>
          <a:prstGeom prst="rect">
            <a:avLst/>
          </a:prstGeom>
        </p:spPr>
        <p:txBody>
          <a:bodyPr/>
          <a:lstStyle/>
          <a:p>
            <a:r>
              <a:t>If you go away from “standard” NIR lasers, check carefully with local scientists on feasibility of experiment, </a:t>
            </a:r>
            <a:r>
              <a:rPr i="1"/>
              <a:t>well ahead of time</a:t>
            </a:r>
            <a:r>
              <a:t>. What can routinely be done at home may be very tricky at an FEL.</a:t>
            </a:r>
          </a:p>
          <a:p>
            <a:endParaRPr/>
          </a:p>
          <a:p>
            <a:r>
              <a:t>Be prepared to spend time to help set up</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2" animBg="1" advAuto="0"/>
      <p:bldP spid="154" grpId="1" animBg="1" advAuto="0"/>
      <p:bldP spid="155" grpId="3"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itle"/>
          <p:cNvSpPr txBox="1">
            <a:spLocks noGrp="1"/>
          </p:cNvSpPr>
          <p:nvPr>
            <p:ph type="title"/>
          </p:nvPr>
        </p:nvSpPr>
        <p:spPr>
          <a:prstGeom prst="rect">
            <a:avLst/>
          </a:prstGeom>
        </p:spPr>
        <p:txBody>
          <a:bodyPr/>
          <a:lstStyle/>
          <a:p>
            <a:endParaRPr/>
          </a:p>
        </p:txBody>
      </p:sp>
      <p:sp>
        <p:nvSpPr>
          <p:cNvPr id="15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159" name="Now your sample is mounted, aligned, and you start to record data…"/>
          <p:cNvSpPr txBox="1"/>
          <p:nvPr/>
        </p:nvSpPr>
        <p:spPr>
          <a:xfrm>
            <a:off x="2915078" y="4810760"/>
            <a:ext cx="17534593" cy="4094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a:defRPr sz="6400" b="1" i="1"/>
            </a:pPr>
            <a:r>
              <a:t>Now your sample is mounted, aligned, and you start to record data</a:t>
            </a:r>
          </a:p>
          <a:p>
            <a:pPr algn="ctr">
              <a:defRPr sz="6400" b="1" i="1"/>
            </a:pPr>
            <a:endParaRPr/>
          </a:p>
          <a:p>
            <a:pPr algn="ctr">
              <a:defRPr sz="6400" b="1" i="1"/>
            </a:pPr>
            <a:r>
              <a:t> Now the difficult part starts…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Data normalisation"/>
          <p:cNvSpPr txBox="1">
            <a:spLocks noGrp="1"/>
          </p:cNvSpPr>
          <p:nvPr>
            <p:ph type="title"/>
          </p:nvPr>
        </p:nvSpPr>
        <p:spPr>
          <a:prstGeom prst="rect">
            <a:avLst/>
          </a:prstGeom>
        </p:spPr>
        <p:txBody>
          <a:bodyPr/>
          <a:lstStyle/>
          <a:p>
            <a:r>
              <a:t>Data normalisation</a:t>
            </a:r>
          </a:p>
        </p:txBody>
      </p:sp>
      <p:sp>
        <p:nvSpPr>
          <p:cNvPr id="162" name="Key part of getting good data at XFEL…"/>
          <p:cNvSpPr txBox="1">
            <a:spLocks noGrp="1"/>
          </p:cNvSpPr>
          <p:nvPr>
            <p:ph type="body" idx="1"/>
          </p:nvPr>
        </p:nvSpPr>
        <p:spPr>
          <a:xfrm>
            <a:off x="2375516" y="1705483"/>
            <a:ext cx="20084815" cy="10305034"/>
          </a:xfrm>
          <a:prstGeom prst="rect">
            <a:avLst/>
          </a:prstGeom>
        </p:spPr>
        <p:txBody>
          <a:bodyPr/>
          <a:lstStyle/>
          <a:p>
            <a:r>
              <a:t>Key part of getting good data at XFEL</a:t>
            </a:r>
          </a:p>
          <a:p>
            <a:endParaRPr/>
          </a:p>
          <a:p>
            <a:endParaRPr/>
          </a:p>
          <a:p>
            <a:r>
              <a:t>Each x-ray shot is different: shot-to-shot analysis needed</a:t>
            </a:r>
          </a:p>
          <a:p>
            <a:endParaRPr/>
          </a:p>
          <a:p>
            <a:endParaRPr/>
          </a:p>
          <a:p>
            <a:r>
              <a:t>Always make back of the envelope estimates: </a:t>
            </a:r>
            <a:r>
              <a:rPr b="1" i="1"/>
              <a:t>does what I see make sense?</a:t>
            </a:r>
            <a:r>
              <a:t> Very complex experiments, you cannot trust blindly the data that come out.</a:t>
            </a:r>
          </a:p>
          <a:p>
            <a:endParaRPr/>
          </a:p>
          <a:p>
            <a:endParaRPr/>
          </a:p>
          <a:p>
            <a:r>
              <a:t>Data are </a:t>
            </a:r>
            <a:r>
              <a:rPr b="1" i="1"/>
              <a:t>10s or 100s or TBs</a:t>
            </a:r>
            <a:r>
              <a:t>, can’t try new ideas every 5 minutes</a:t>
            </a:r>
          </a:p>
        </p:txBody>
      </p:sp>
      <p:sp>
        <p:nvSpPr>
          <p:cNvPr id="16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6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62">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162">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162">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1" nodeType="afterEffect">
                                  <p:stCondLst>
                                    <p:cond delay="0"/>
                                  </p:stCondLst>
                                  <p:iterate>
                                    <p:tmAbs val="0"/>
                                  </p:iterate>
                                  <p:childTnLst>
                                    <p:set>
                                      <p:cBhvr>
                                        <p:cTn id="20" fill="hold"/>
                                        <p:tgtEl>
                                          <p:spTgt spid="162">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1" nodeType="afterEffect">
                                  <p:stCondLst>
                                    <p:cond delay="0"/>
                                  </p:stCondLst>
                                  <p:iterate>
                                    <p:tmAbs val="0"/>
                                  </p:iterate>
                                  <p:childTnLst>
                                    <p:set>
                                      <p:cBhvr>
                                        <p:cTn id="23" fill="hold"/>
                                        <p:tgtEl>
                                          <p:spTgt spid="162">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p:tmAbs val="0"/>
                                  </p:iterate>
                                  <p:childTnLst>
                                    <p:set>
                                      <p:cBhvr>
                                        <p:cTn id="27" fill="hold"/>
                                        <p:tgtEl>
                                          <p:spTgt spid="162">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1" nodeType="afterEffect">
                                  <p:stCondLst>
                                    <p:cond delay="0"/>
                                  </p:stCondLst>
                                  <p:iterate>
                                    <p:tmAbs val="0"/>
                                  </p:iterate>
                                  <p:childTnLst>
                                    <p:set>
                                      <p:cBhvr>
                                        <p:cTn id="30" fill="hold"/>
                                        <p:tgtEl>
                                          <p:spTgt spid="162">
                                            <p:txEl>
                                              <p:pRg st="7" end="7"/>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1" nodeType="afterEffect">
                                  <p:stCondLst>
                                    <p:cond delay="0"/>
                                  </p:stCondLst>
                                  <p:iterate>
                                    <p:tmAbs val="0"/>
                                  </p:iterate>
                                  <p:childTnLst>
                                    <p:set>
                                      <p:cBhvr>
                                        <p:cTn id="33" fill="hold"/>
                                        <p:tgtEl>
                                          <p:spTgt spid="162">
                                            <p:txEl>
                                              <p:pRg st="8" end="8"/>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1" nodeType="clickEffect">
                                  <p:stCondLst>
                                    <p:cond delay="0"/>
                                  </p:stCondLst>
                                  <p:iterate>
                                    <p:tmAbs val="0"/>
                                  </p:iterate>
                                  <p:childTnLst>
                                    <p:set>
                                      <p:cBhvr>
                                        <p:cTn id="37" fill="hold"/>
                                        <p:tgtEl>
                                          <p:spTgt spid="16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1" build="p"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Image" descr="Image"/>
          <p:cNvPicPr>
            <a:picLocks noChangeAspect="1"/>
          </p:cNvPicPr>
          <p:nvPr/>
        </p:nvPicPr>
        <p:blipFill>
          <a:blip r:embed="rId2"/>
          <a:srcRect l="9483" t="6510" r="5308" b="11086"/>
          <a:stretch>
            <a:fillRect/>
          </a:stretch>
        </p:blipFill>
        <p:spPr>
          <a:xfrm>
            <a:off x="14251915" y="4811852"/>
            <a:ext cx="8581229" cy="5621673"/>
          </a:xfrm>
          <a:prstGeom prst="rect">
            <a:avLst/>
          </a:prstGeom>
          <a:ln w="12700">
            <a:miter lim="400000"/>
          </a:ln>
        </p:spPr>
      </p:pic>
      <p:sp>
        <p:nvSpPr>
          <p:cNvPr id="166" name="Key example: your detector(s)"/>
          <p:cNvSpPr txBox="1">
            <a:spLocks noGrp="1"/>
          </p:cNvSpPr>
          <p:nvPr>
            <p:ph type="title"/>
          </p:nvPr>
        </p:nvSpPr>
        <p:spPr>
          <a:prstGeom prst="rect">
            <a:avLst/>
          </a:prstGeom>
        </p:spPr>
        <p:txBody>
          <a:bodyPr/>
          <a:lstStyle/>
          <a:p>
            <a:r>
              <a:t>Key example: your detector(s)</a:t>
            </a:r>
          </a:p>
        </p:txBody>
      </p:sp>
      <p:sp>
        <p:nvSpPr>
          <p:cNvPr id="16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168" name="Your detectors are part of the experiment, with random and systematic errors…"/>
          <p:cNvSpPr txBox="1">
            <a:spLocks noGrp="1"/>
          </p:cNvSpPr>
          <p:nvPr>
            <p:ph type="body" sz="half" idx="1"/>
          </p:nvPr>
        </p:nvSpPr>
        <p:spPr>
          <a:xfrm>
            <a:off x="841354" y="1420694"/>
            <a:ext cx="12073440" cy="10661013"/>
          </a:xfrm>
          <a:prstGeom prst="rect">
            <a:avLst/>
          </a:prstGeom>
        </p:spPr>
        <p:txBody>
          <a:bodyPr/>
          <a:lstStyle/>
          <a:p>
            <a:endParaRPr/>
          </a:p>
          <a:p>
            <a:r>
              <a:t>Your detectors are part of the experiment, with random and systematic errors</a:t>
            </a:r>
          </a:p>
          <a:p>
            <a:endParaRPr/>
          </a:p>
          <a:p>
            <a:r>
              <a:t>Systematic</a:t>
            </a:r>
            <a:r>
              <a:rPr b="1" i="1"/>
              <a:t> nonlinearities always exist</a:t>
            </a:r>
          </a:p>
          <a:p>
            <a:endParaRPr b="1" i="1"/>
          </a:p>
          <a:p>
            <a:r>
              <a:t>Response of your detector(s) as a function of x-ray photon intensity must be </a:t>
            </a:r>
            <a:r>
              <a:rPr b="1" i="1"/>
              <a:t>constantly </a:t>
            </a:r>
            <a:r>
              <a:t>measured and monitored!</a:t>
            </a:r>
          </a:p>
          <a:p>
            <a:endParaRPr/>
          </a:p>
          <a:p>
            <a:r>
              <a:rPr b="1" i="1"/>
              <a:t>Work only in linear regime</a:t>
            </a:r>
            <a:r>
              <a:t>, throw away other shots when normalising data, unless you can model reliably. </a:t>
            </a:r>
          </a:p>
        </p:txBody>
      </p:sp>
      <p:grpSp>
        <p:nvGrpSpPr>
          <p:cNvPr id="172" name="Group"/>
          <p:cNvGrpSpPr/>
          <p:nvPr/>
        </p:nvGrpSpPr>
        <p:grpSpPr>
          <a:xfrm>
            <a:off x="14237901" y="4617463"/>
            <a:ext cx="8761819" cy="6384724"/>
            <a:chOff x="0" y="0"/>
            <a:chExt cx="8761817" cy="6384723"/>
          </a:xfrm>
        </p:grpSpPr>
        <p:sp>
          <p:nvSpPr>
            <p:cNvPr id="169" name="Line"/>
            <p:cNvSpPr/>
            <p:nvPr/>
          </p:nvSpPr>
          <p:spPr>
            <a:xfrm flipV="1">
              <a:off x="0" y="577283"/>
              <a:ext cx="8761818" cy="3112909"/>
            </a:xfrm>
            <a:prstGeom prst="line">
              <a:avLst/>
            </a:prstGeom>
            <a:noFill/>
            <a:ln w="88900" cap="flat">
              <a:solidFill>
                <a:srgbClr val="A1223B"/>
              </a:solidFill>
              <a:prstDash val="solid"/>
              <a:bevel/>
            </a:ln>
            <a:effectLst>
              <a:outerShdw blurRad="63500" dist="25400" dir="5400000" rotWithShape="0">
                <a:srgbClr val="000000">
                  <a:alpha val="38000"/>
                </a:srgbClr>
              </a:outerShdw>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sp>
          <p:nvSpPr>
            <p:cNvPr id="170" name="Line"/>
            <p:cNvSpPr/>
            <p:nvPr/>
          </p:nvSpPr>
          <p:spPr>
            <a:xfrm flipV="1">
              <a:off x="2263557" y="-1"/>
              <a:ext cx="1" cy="6384725"/>
            </a:xfrm>
            <a:prstGeom prst="line">
              <a:avLst/>
            </a:prstGeom>
            <a:noFill/>
            <a:ln w="88900" cap="flat">
              <a:solidFill>
                <a:srgbClr val="A1223B"/>
              </a:solidFill>
              <a:custDash>
                <a:ds d="200000" sp="200000"/>
              </a:custDash>
              <a:miter lim="400000"/>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sp>
          <p:nvSpPr>
            <p:cNvPr id="171" name="Line"/>
            <p:cNvSpPr/>
            <p:nvPr/>
          </p:nvSpPr>
          <p:spPr>
            <a:xfrm flipV="1">
              <a:off x="7930126" y="0"/>
              <a:ext cx="1" cy="6384724"/>
            </a:xfrm>
            <a:prstGeom prst="line">
              <a:avLst/>
            </a:prstGeom>
            <a:noFill/>
            <a:ln w="88900" cap="flat">
              <a:solidFill>
                <a:srgbClr val="A1223B"/>
              </a:solidFill>
              <a:custDash>
                <a:ds d="200000" sp="200000"/>
              </a:custDash>
              <a:miter lim="400000"/>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grpSp>
      <p:grpSp>
        <p:nvGrpSpPr>
          <p:cNvPr id="177" name="Group"/>
          <p:cNvGrpSpPr/>
          <p:nvPr/>
        </p:nvGrpSpPr>
        <p:grpSpPr>
          <a:xfrm>
            <a:off x="13109167" y="2671735"/>
            <a:ext cx="10111054" cy="9143905"/>
            <a:chOff x="0" y="0"/>
            <a:chExt cx="10111053" cy="9143904"/>
          </a:xfrm>
        </p:grpSpPr>
        <p:sp>
          <p:nvSpPr>
            <p:cNvPr id="173" name="Line"/>
            <p:cNvSpPr/>
            <p:nvPr/>
          </p:nvSpPr>
          <p:spPr>
            <a:xfrm flipV="1">
              <a:off x="1251106" y="-1"/>
              <a:ext cx="1" cy="8158931"/>
            </a:xfrm>
            <a:prstGeom prst="line">
              <a:avLst/>
            </a:prstGeom>
            <a:noFill/>
            <a:ln w="88900" cap="flat">
              <a:solidFill>
                <a:srgbClr val="122F5B"/>
              </a:solidFill>
              <a:prstDash val="solid"/>
              <a:bevel/>
              <a:tailEnd type="triangle" w="med" len="med"/>
            </a:ln>
            <a:effectLst>
              <a:outerShdw blurRad="342900" dist="251259" dir="5400000" rotWithShape="0">
                <a:srgbClr val="000000">
                  <a:alpha val="36309"/>
                </a:srgbClr>
              </a:outerShdw>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sp>
          <p:nvSpPr>
            <p:cNvPr id="174" name="Line"/>
            <p:cNvSpPr/>
            <p:nvPr/>
          </p:nvSpPr>
          <p:spPr>
            <a:xfrm>
              <a:off x="908231" y="7791325"/>
              <a:ext cx="9202823" cy="1"/>
            </a:xfrm>
            <a:prstGeom prst="line">
              <a:avLst/>
            </a:prstGeom>
            <a:noFill/>
            <a:ln w="88900" cap="flat">
              <a:solidFill>
                <a:srgbClr val="122F5B"/>
              </a:solidFill>
              <a:prstDash val="solid"/>
              <a:bevel/>
              <a:tailEnd type="triangle" w="med" len="med"/>
            </a:ln>
            <a:effectLst>
              <a:outerShdw blurRad="342900" dist="251259" dir="5400000" rotWithShape="0">
                <a:srgbClr val="000000">
                  <a:alpha val="36309"/>
                </a:srgbClr>
              </a:outerShdw>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sp>
          <p:nvSpPr>
            <p:cNvPr id="175" name="REFERENCE (I0)"/>
            <p:cNvSpPr txBox="1"/>
            <p:nvPr/>
          </p:nvSpPr>
          <p:spPr>
            <a:xfrm>
              <a:off x="3120922" y="8224424"/>
              <a:ext cx="4887437" cy="9194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p>
              <a:pPr>
                <a:defRPr sz="4800" b="1" i="1">
                  <a:latin typeface="Times"/>
                  <a:ea typeface="Times"/>
                  <a:cs typeface="Times"/>
                  <a:sym typeface="Times"/>
                </a:defRPr>
              </a:pPr>
              <a:r>
                <a:t>REFERENCE (I</a:t>
              </a:r>
              <a:r>
                <a:rPr baseline="-5999"/>
                <a:t>0</a:t>
              </a:r>
              <a:r>
                <a:t>)</a:t>
              </a:r>
            </a:p>
          </p:txBody>
        </p:sp>
        <p:sp>
          <p:nvSpPr>
            <p:cNvPr id="176" name="SIGNAL"/>
            <p:cNvSpPr txBox="1"/>
            <p:nvPr/>
          </p:nvSpPr>
          <p:spPr>
            <a:xfrm rot="16200000">
              <a:off x="-755899" y="3441735"/>
              <a:ext cx="2431278" cy="9194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sz="4800" b="1" i="1">
                  <a:latin typeface="Times"/>
                  <a:ea typeface="Times"/>
                  <a:cs typeface="Times"/>
                  <a:sym typeface="Times"/>
                </a:defRPr>
              </a:lvl1pPr>
            </a:lstStyle>
            <a:p>
              <a:r>
                <a:t>SIGNAL</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8">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68">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168">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168">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1" nodeType="afterEffect">
                                  <p:stCondLst>
                                    <p:cond delay="0"/>
                                  </p:stCondLst>
                                  <p:iterate>
                                    <p:tmAbs val="0"/>
                                  </p:iterate>
                                  <p:childTnLst>
                                    <p:set>
                                      <p:cBhvr>
                                        <p:cTn id="20" fill="hold"/>
                                        <p:tgtEl>
                                          <p:spTgt spid="16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68">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168">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iterate>
                                    <p:tmAbs val="0"/>
                                  </p:iterate>
                                  <p:childTnLst>
                                    <p:set>
                                      <p:cBhvr>
                                        <p:cTn id="31" fill="hold"/>
                                        <p:tgtEl>
                                          <p:spTgt spid="168">
                                            <p:txEl>
                                              <p:pRg st="7" end="7"/>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2" nodeType="clickEffect">
                                  <p:stCondLst>
                                    <p:cond delay="0"/>
                                  </p:stCondLst>
                                  <p:iterate>
                                    <p:tmAbs val="0"/>
                                  </p:iterate>
                                  <p:childTnLst>
                                    <p:set>
                                      <p:cBhvr>
                                        <p:cTn id="35" fill="hold"/>
                                        <p:tgtEl>
                                          <p:spTgt spid="17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3" nodeType="clickEffect">
                                  <p:stCondLst>
                                    <p:cond delay="0"/>
                                  </p:stCondLst>
                                  <p:iterate>
                                    <p:tmAbs val="0"/>
                                  </p:iterate>
                                  <p:childTnLst>
                                    <p:set>
                                      <p:cBhvr>
                                        <p:cTn id="39" fill="hold"/>
                                        <p:tgtEl>
                                          <p:spTgt spid="16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4" nodeType="clickEffect">
                                  <p:stCondLst>
                                    <p:cond delay="0"/>
                                  </p:stCondLst>
                                  <p:iterate>
                                    <p:tmAbs val="0"/>
                                  </p:iterate>
                                  <p:childTnLst>
                                    <p:set>
                                      <p:cBhvr>
                                        <p:cTn id="43" fill="hold"/>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3" animBg="1" advAuto="0"/>
      <p:bldP spid="168" grpId="1" build="p" animBg="1" advAuto="0"/>
      <p:bldP spid="172" grpId="4" animBg="1" advAuto="0"/>
      <p:bldP spid="177"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a:srcRect r="27018"/>
          <a:stretch>
            <a:fillRect/>
          </a:stretch>
        </p:blipFill>
        <p:spPr>
          <a:xfrm>
            <a:off x="15930174" y="7352254"/>
            <a:ext cx="5168572" cy="4456976"/>
          </a:xfrm>
          <a:prstGeom prst="rect">
            <a:avLst/>
          </a:prstGeom>
          <a:ln w="12700">
            <a:miter lim="400000"/>
          </a:ln>
        </p:spPr>
      </p:pic>
      <p:sp>
        <p:nvSpPr>
          <p:cNvPr id="180" name="Two experiments"/>
          <p:cNvSpPr txBox="1">
            <a:spLocks noGrp="1"/>
          </p:cNvSpPr>
          <p:nvPr>
            <p:ph type="title"/>
          </p:nvPr>
        </p:nvSpPr>
        <p:spPr>
          <a:prstGeom prst="rect">
            <a:avLst/>
          </a:prstGeom>
        </p:spPr>
        <p:txBody>
          <a:bodyPr/>
          <a:lstStyle/>
          <a:p>
            <a:r>
              <a:t>Two experiments</a:t>
            </a:r>
          </a:p>
        </p:txBody>
      </p:sp>
      <p:sp>
        <p:nvSpPr>
          <p:cNvPr id="18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182" name="Phonon up-conversion in…"/>
          <p:cNvSpPr txBox="1"/>
          <p:nvPr/>
        </p:nvSpPr>
        <p:spPr>
          <a:xfrm>
            <a:off x="3491071" y="2933926"/>
            <a:ext cx="11090198" cy="2214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a:defRPr sz="6600" i="1"/>
            </a:pPr>
            <a:r>
              <a:t>Phonon up-conversion in </a:t>
            </a:r>
          </a:p>
          <a:p>
            <a:pPr algn="ctr">
              <a:defRPr sz="6600" i="1"/>
            </a:pPr>
            <a:r>
              <a:t>strontium titanate</a:t>
            </a:r>
          </a:p>
        </p:txBody>
      </p:sp>
      <p:pic>
        <p:nvPicPr>
          <p:cNvPr id="183" name="Screenshot 2018-10-25 at 16.57.32.png" descr="Screenshot 2018-10-25 at 16.57.32.png"/>
          <p:cNvPicPr>
            <a:picLocks noChangeAspect="1"/>
          </p:cNvPicPr>
          <p:nvPr/>
        </p:nvPicPr>
        <p:blipFill>
          <a:blip r:embed="rId3"/>
          <a:stretch>
            <a:fillRect/>
          </a:stretch>
        </p:blipFill>
        <p:spPr>
          <a:xfrm>
            <a:off x="16901442" y="2640218"/>
            <a:ext cx="3225969" cy="3205289"/>
          </a:xfrm>
          <a:prstGeom prst="rect">
            <a:avLst/>
          </a:prstGeom>
          <a:ln w="12700">
            <a:miter lim="400000"/>
          </a:ln>
        </p:spPr>
      </p:pic>
      <p:sp>
        <p:nvSpPr>
          <p:cNvPr id="184" name="Magnon localisation and coalescence in ferromagnetic alloys"/>
          <p:cNvSpPr txBox="1"/>
          <p:nvPr/>
        </p:nvSpPr>
        <p:spPr>
          <a:xfrm>
            <a:off x="3225800" y="7965267"/>
            <a:ext cx="11231817" cy="3230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defRPr sz="6600" i="1"/>
            </a:lvl1pPr>
          </a:lstStyle>
          <a:p>
            <a:r>
              <a:t>Magnon localisation and coalescence in ferromagnetic alloys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agnon localisation and coalescence in ferromagnetic alloys"/>
          <p:cNvSpPr txBox="1"/>
          <p:nvPr/>
        </p:nvSpPr>
        <p:spPr>
          <a:xfrm>
            <a:off x="3225800" y="7965267"/>
            <a:ext cx="11231817" cy="3230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defRPr sz="6600" i="1"/>
            </a:lvl1pPr>
          </a:lstStyle>
          <a:p>
            <a:r>
              <a:t>Magnon localisation and coalescence in ferromagnetic alloys</a:t>
            </a:r>
          </a:p>
        </p:txBody>
      </p:sp>
      <p:pic>
        <p:nvPicPr>
          <p:cNvPr id="187" name="Image" descr="Image"/>
          <p:cNvPicPr>
            <a:picLocks noChangeAspect="1"/>
          </p:cNvPicPr>
          <p:nvPr/>
        </p:nvPicPr>
        <p:blipFill>
          <a:blip r:embed="rId2"/>
          <a:srcRect r="27018"/>
          <a:stretch>
            <a:fillRect/>
          </a:stretch>
        </p:blipFill>
        <p:spPr>
          <a:xfrm>
            <a:off x="15930174" y="7352254"/>
            <a:ext cx="5168572" cy="4456976"/>
          </a:xfrm>
          <a:prstGeom prst="rect">
            <a:avLst/>
          </a:prstGeom>
          <a:ln w="12700">
            <a:miter lim="400000"/>
          </a:ln>
        </p:spPr>
      </p:pic>
      <p:sp>
        <p:nvSpPr>
          <p:cNvPr id="188" name="Two experiments"/>
          <p:cNvSpPr txBox="1">
            <a:spLocks noGrp="1"/>
          </p:cNvSpPr>
          <p:nvPr>
            <p:ph type="title"/>
          </p:nvPr>
        </p:nvSpPr>
        <p:spPr>
          <a:prstGeom prst="rect">
            <a:avLst/>
          </a:prstGeom>
        </p:spPr>
        <p:txBody>
          <a:bodyPr/>
          <a:lstStyle/>
          <a:p>
            <a:r>
              <a:t>Two experiments</a:t>
            </a:r>
          </a:p>
        </p:txBody>
      </p:sp>
      <p:sp>
        <p:nvSpPr>
          <p:cNvPr id="18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190" name="Phonon up-conversion in…"/>
          <p:cNvSpPr txBox="1"/>
          <p:nvPr/>
        </p:nvSpPr>
        <p:spPr>
          <a:xfrm>
            <a:off x="3491071" y="2933926"/>
            <a:ext cx="11090198" cy="2214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a:defRPr sz="6600" i="1"/>
            </a:pPr>
            <a:r>
              <a:t>Phonon up-conversion in </a:t>
            </a:r>
          </a:p>
          <a:p>
            <a:pPr algn="ctr">
              <a:defRPr sz="6600" i="1"/>
            </a:pPr>
            <a:r>
              <a:t>strontium titanate</a:t>
            </a:r>
          </a:p>
        </p:txBody>
      </p:sp>
      <p:pic>
        <p:nvPicPr>
          <p:cNvPr id="191" name="Screenshot 2018-10-25 at 16.57.32.png" descr="Screenshot 2018-10-25 at 16.57.32.png"/>
          <p:cNvPicPr>
            <a:picLocks noChangeAspect="1"/>
          </p:cNvPicPr>
          <p:nvPr/>
        </p:nvPicPr>
        <p:blipFill>
          <a:blip r:embed="rId3"/>
          <a:stretch>
            <a:fillRect/>
          </a:stretch>
        </p:blipFill>
        <p:spPr>
          <a:xfrm>
            <a:off x="16901442" y="2640218"/>
            <a:ext cx="3225969" cy="3205289"/>
          </a:xfrm>
          <a:prstGeom prst="rect">
            <a:avLst/>
          </a:prstGeom>
          <a:ln w="12700">
            <a:miter lim="400000"/>
          </a:ln>
        </p:spPr>
      </p:pic>
      <p:sp>
        <p:nvSpPr>
          <p:cNvPr id="192" name="Rectangle"/>
          <p:cNvSpPr/>
          <p:nvPr/>
        </p:nvSpPr>
        <p:spPr>
          <a:xfrm>
            <a:off x="-1" y="6850352"/>
            <a:ext cx="24384001" cy="6002551"/>
          </a:xfrm>
          <a:prstGeom prst="rect">
            <a:avLst/>
          </a:prstGeom>
          <a:solidFill>
            <a:srgbClr val="A7A7A7">
              <a:alpha val="55554"/>
            </a:srgbClr>
          </a:solidFill>
          <a:ln w="12700">
            <a:miter lim="400000"/>
          </a:ln>
        </p:spPr>
        <p:txBody>
          <a:bodyPr tIns="91439" bIns="91439" anchor="ctr"/>
          <a:lstStyle/>
          <a:p>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rTiO3 (STO): perovskite with soft phonon mode"/>
          <p:cNvSpPr txBox="1">
            <a:spLocks noGrp="1"/>
          </p:cNvSpPr>
          <p:nvPr>
            <p:ph type="title"/>
          </p:nvPr>
        </p:nvSpPr>
        <p:spPr>
          <a:prstGeom prst="rect">
            <a:avLst/>
          </a:prstGeom>
        </p:spPr>
        <p:txBody>
          <a:bodyPr/>
          <a:lstStyle/>
          <a:p>
            <a:r>
              <a:t>SrTiO</a:t>
            </a:r>
            <a:r>
              <a:rPr baseline="-5999"/>
              <a:t>3</a:t>
            </a:r>
            <a:r>
              <a:t> (STO): perovskite with soft phonon mode</a:t>
            </a:r>
          </a:p>
        </p:txBody>
      </p:sp>
      <p:sp>
        <p:nvSpPr>
          <p:cNvPr id="195" name="add potential with explanation of softening mode…"/>
          <p:cNvSpPr txBox="1">
            <a:spLocks noGrp="1"/>
          </p:cNvSpPr>
          <p:nvPr>
            <p:ph type="body" idx="1"/>
          </p:nvPr>
        </p:nvSpPr>
        <p:spPr>
          <a:prstGeom prst="rect">
            <a:avLst/>
          </a:prstGeom>
        </p:spPr>
        <p:txBody>
          <a:bodyPr/>
          <a:lstStyle/>
          <a:p>
            <a:r>
              <a:t>add potential with explanation of softening mode</a:t>
            </a:r>
          </a:p>
          <a:p>
            <a:endParaRPr/>
          </a:p>
          <a:p>
            <a:r>
              <a:t>at THz frequencies</a:t>
            </a:r>
          </a:p>
          <a:p>
            <a:endParaRPr/>
          </a:p>
          <a:p>
            <a:r>
              <a:t>potential not well known from DFT</a:t>
            </a:r>
          </a:p>
        </p:txBody>
      </p:sp>
      <p:sp>
        <p:nvSpPr>
          <p:cNvPr id="19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grpSp>
        <p:nvGrpSpPr>
          <p:cNvPr id="201" name="Group"/>
          <p:cNvGrpSpPr/>
          <p:nvPr/>
        </p:nvGrpSpPr>
        <p:grpSpPr>
          <a:xfrm>
            <a:off x="9157626" y="1350067"/>
            <a:ext cx="14729787" cy="10469128"/>
            <a:chOff x="0" y="0"/>
            <a:chExt cx="14729786" cy="10469126"/>
          </a:xfrm>
        </p:grpSpPr>
        <p:pic>
          <p:nvPicPr>
            <p:cNvPr id="197" name="Screenshot 2018-10-25 at 17.07.04.png" descr="Screenshot 2018-10-25 at 17.07.04.png"/>
            <p:cNvPicPr>
              <a:picLocks noChangeAspect="1"/>
            </p:cNvPicPr>
            <p:nvPr/>
          </p:nvPicPr>
          <p:blipFill>
            <a:blip r:embed="rId3"/>
            <a:stretch>
              <a:fillRect/>
            </a:stretch>
          </p:blipFill>
          <p:spPr>
            <a:xfrm>
              <a:off x="0" y="0"/>
              <a:ext cx="14729787" cy="9973774"/>
            </a:xfrm>
            <a:prstGeom prst="rect">
              <a:avLst/>
            </a:prstGeom>
            <a:ln w="12700" cap="flat">
              <a:noFill/>
              <a:miter lim="400000"/>
            </a:ln>
            <a:effectLst/>
          </p:spPr>
        </p:pic>
        <p:sp>
          <p:nvSpPr>
            <p:cNvPr id="198" name="Rectangle"/>
            <p:cNvSpPr/>
            <p:nvPr/>
          </p:nvSpPr>
          <p:spPr>
            <a:xfrm>
              <a:off x="11694" y="9478420"/>
              <a:ext cx="1169429" cy="990707"/>
            </a:xfrm>
            <a:prstGeom prst="rect">
              <a:avLst/>
            </a:prstGeom>
            <a:solidFill>
              <a:srgbClr val="FFFFFF"/>
            </a:solidFill>
            <a:ln w="12700" cap="flat">
              <a:noFill/>
              <a:miter lim="400000"/>
            </a:ln>
            <a:effectLst/>
          </p:spPr>
          <p:txBody>
            <a:bodyPr wrap="square" lIns="91439" tIns="91439" rIns="91439" bIns="91439" numCol="1" anchor="ctr">
              <a:noAutofit/>
            </a:bodyPr>
            <a:lstStyle/>
            <a:p>
              <a:endParaRPr/>
            </a:p>
          </p:txBody>
        </p:sp>
        <p:sp>
          <p:nvSpPr>
            <p:cNvPr id="199" name="Rectangle"/>
            <p:cNvSpPr/>
            <p:nvPr/>
          </p:nvSpPr>
          <p:spPr>
            <a:xfrm>
              <a:off x="9934761" y="9478420"/>
              <a:ext cx="3233533" cy="990707"/>
            </a:xfrm>
            <a:prstGeom prst="rect">
              <a:avLst/>
            </a:prstGeom>
            <a:solidFill>
              <a:srgbClr val="FFFFFF"/>
            </a:solidFill>
            <a:ln w="12700" cap="flat">
              <a:noFill/>
              <a:miter lim="400000"/>
            </a:ln>
            <a:effectLst/>
          </p:spPr>
          <p:txBody>
            <a:bodyPr wrap="square" lIns="91439" tIns="91439" rIns="91439" bIns="91439" numCol="1" anchor="ctr">
              <a:noAutofit/>
            </a:bodyPr>
            <a:lstStyle/>
            <a:p>
              <a:endParaRPr/>
            </a:p>
          </p:txBody>
        </p:sp>
        <p:sp>
          <p:nvSpPr>
            <p:cNvPr id="200" name="Rectangle"/>
            <p:cNvSpPr/>
            <p:nvPr/>
          </p:nvSpPr>
          <p:spPr>
            <a:xfrm>
              <a:off x="459032" y="444801"/>
              <a:ext cx="1169429" cy="990708"/>
            </a:xfrm>
            <a:prstGeom prst="rect">
              <a:avLst/>
            </a:prstGeom>
            <a:solidFill>
              <a:srgbClr val="FFFFFF"/>
            </a:solidFill>
            <a:ln w="12700" cap="flat">
              <a:noFill/>
              <a:miter lim="400000"/>
            </a:ln>
            <a:effectLst/>
          </p:spPr>
          <p:txBody>
            <a:bodyPr wrap="square" lIns="91439" tIns="91439" rIns="91439" bIns="91439" numCol="1" anchor="ctr">
              <a:noAutofit/>
            </a:bodyPr>
            <a:lstStyle/>
            <a:p>
              <a:endParaRPr/>
            </a:p>
          </p:txBody>
        </p:sp>
      </p:grpSp>
      <p:grpSp>
        <p:nvGrpSpPr>
          <p:cNvPr id="204" name="Group"/>
          <p:cNvGrpSpPr/>
          <p:nvPr/>
        </p:nvGrpSpPr>
        <p:grpSpPr>
          <a:xfrm>
            <a:off x="13494796" y="1350067"/>
            <a:ext cx="10244296" cy="9350459"/>
            <a:chOff x="0" y="0"/>
            <a:chExt cx="10244294" cy="9350457"/>
          </a:xfrm>
        </p:grpSpPr>
        <p:sp>
          <p:nvSpPr>
            <p:cNvPr id="202" name="Rectangle"/>
            <p:cNvSpPr/>
            <p:nvPr/>
          </p:nvSpPr>
          <p:spPr>
            <a:xfrm>
              <a:off x="3054649" y="0"/>
              <a:ext cx="7189646" cy="9350458"/>
            </a:xfrm>
            <a:prstGeom prst="rect">
              <a:avLst/>
            </a:prstGeom>
            <a:solidFill>
              <a:srgbClr val="FFFFFF"/>
            </a:solidFill>
            <a:ln w="12700" cap="flat">
              <a:noFill/>
              <a:miter lim="400000"/>
            </a:ln>
            <a:effectLst/>
          </p:spPr>
          <p:txBody>
            <a:bodyPr wrap="square" lIns="91439" tIns="91439" rIns="91439" bIns="91439" numCol="1" anchor="ctr">
              <a:noAutofit/>
            </a:bodyPr>
            <a:lstStyle/>
            <a:p>
              <a:endParaRPr/>
            </a:p>
          </p:txBody>
        </p:sp>
        <p:sp>
          <p:nvSpPr>
            <p:cNvPr id="203" name="Rectangle"/>
            <p:cNvSpPr/>
            <p:nvPr/>
          </p:nvSpPr>
          <p:spPr>
            <a:xfrm>
              <a:off x="0" y="3206348"/>
              <a:ext cx="7189646" cy="1344578"/>
            </a:xfrm>
            <a:prstGeom prst="rect">
              <a:avLst/>
            </a:prstGeom>
            <a:solidFill>
              <a:srgbClr val="FFFFFF"/>
            </a:solidFill>
            <a:ln w="12700" cap="flat">
              <a:noFill/>
              <a:miter lim="400000"/>
            </a:ln>
            <a:effectLst/>
          </p:spPr>
          <p:txBody>
            <a:bodyPr wrap="square" lIns="91439" tIns="91439" rIns="91439" bIns="91439" numCol="1" anchor="ctr">
              <a:noAutofit/>
            </a:bodyPr>
            <a:lstStyle/>
            <a:p>
              <a:endParaRPr/>
            </a:p>
          </p:txBody>
        </p:sp>
      </p:grpSp>
      <p:pic>
        <p:nvPicPr>
          <p:cNvPr id="205" name="sto_potential.png" descr="sto_potential.png"/>
          <p:cNvPicPr>
            <a:picLocks noChangeAspect="1"/>
          </p:cNvPicPr>
          <p:nvPr/>
        </p:nvPicPr>
        <p:blipFill>
          <a:blip r:embed="rId4"/>
          <a:stretch>
            <a:fillRect/>
          </a:stretch>
        </p:blipFill>
        <p:spPr>
          <a:xfrm>
            <a:off x="229411" y="1981243"/>
            <a:ext cx="8928216" cy="9717786"/>
          </a:xfrm>
          <a:prstGeom prst="rect">
            <a:avLst/>
          </a:prstGeom>
          <a:ln w="12700">
            <a:miter lim="400000"/>
          </a:ln>
        </p:spPr>
      </p:pic>
      <p:sp>
        <p:nvSpPr>
          <p:cNvPr id="206" name="Line"/>
          <p:cNvSpPr/>
          <p:nvPr/>
        </p:nvSpPr>
        <p:spPr>
          <a:xfrm>
            <a:off x="1115189" y="11130257"/>
            <a:ext cx="7737566" cy="1"/>
          </a:xfrm>
          <a:prstGeom prst="line">
            <a:avLst/>
          </a:prstGeom>
          <a:ln w="101600">
            <a:solidFill>
              <a:srgbClr val="000000"/>
            </a:solidFill>
            <a:bevel/>
            <a:tailEnd type="stealth"/>
          </a:ln>
        </p:spPr>
        <p:txBody>
          <a:bodyPr tIns="91439" bIns="91439"/>
          <a:lstStyle/>
          <a:p>
            <a:pPr defTabSz="914400">
              <a:defRPr sz="2200">
                <a:solidFill>
                  <a:srgbClr val="000000"/>
                </a:solidFill>
                <a:latin typeface="+mn-lt"/>
                <a:ea typeface="+mn-ea"/>
                <a:cs typeface="+mn-cs"/>
                <a:sym typeface="Helvetica"/>
              </a:defRPr>
            </a:pPr>
            <a:endParaRPr/>
          </a:p>
        </p:txBody>
      </p:sp>
      <p:sp>
        <p:nvSpPr>
          <p:cNvPr id="207" name="Line"/>
          <p:cNvSpPr/>
          <p:nvPr/>
        </p:nvSpPr>
        <p:spPr>
          <a:xfrm flipV="1">
            <a:off x="4740131" y="1678057"/>
            <a:ext cx="1" cy="10469128"/>
          </a:xfrm>
          <a:prstGeom prst="line">
            <a:avLst/>
          </a:prstGeom>
          <a:ln w="101600">
            <a:solidFill>
              <a:srgbClr val="000000"/>
            </a:solidFill>
            <a:bevel/>
            <a:tailEnd type="stealth"/>
          </a:ln>
        </p:spPr>
        <p:txBody>
          <a:bodyPr tIns="91439" bIns="91439"/>
          <a:lstStyle/>
          <a:p>
            <a:pPr defTabSz="914400">
              <a:defRPr sz="2200">
                <a:solidFill>
                  <a:srgbClr val="000000"/>
                </a:solidFill>
                <a:latin typeface="+mn-lt"/>
                <a:ea typeface="+mn-ea"/>
                <a:cs typeface="+mn-cs"/>
                <a:sym typeface="Helvetica"/>
              </a:defRPr>
            </a:pPr>
            <a:endParaRPr/>
          </a:p>
        </p:txBody>
      </p:sp>
      <p:sp>
        <p:nvSpPr>
          <p:cNvPr id="208" name="x"/>
          <p:cNvSpPr txBox="1"/>
          <p:nvPr/>
        </p:nvSpPr>
        <p:spPr>
          <a:xfrm>
            <a:off x="4438446" y="11832492"/>
            <a:ext cx="603370" cy="919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4800" b="1" i="1">
                <a:solidFill>
                  <a:srgbClr val="000000"/>
                </a:solidFill>
              </a:defRPr>
            </a:lvl1pPr>
          </a:lstStyle>
          <a:p>
            <a:r>
              <a:t>x</a:t>
            </a:r>
          </a:p>
        </p:txBody>
      </p:sp>
      <p:sp>
        <p:nvSpPr>
          <p:cNvPr id="209" name="V"/>
          <p:cNvSpPr txBox="1"/>
          <p:nvPr/>
        </p:nvSpPr>
        <p:spPr>
          <a:xfrm>
            <a:off x="3777332" y="1350067"/>
            <a:ext cx="661115" cy="919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4800" b="1" i="1">
                <a:solidFill>
                  <a:srgbClr val="000000"/>
                </a:solidFill>
              </a:defRPr>
            </a:lvl1pPr>
          </a:lstStyle>
          <a:p>
            <a:r>
              <a:t>V</a:t>
            </a:r>
          </a:p>
        </p:txBody>
      </p:sp>
      <p:pic>
        <p:nvPicPr>
          <p:cNvPr id="210" name="Screenshot 2018-10-25 at 17.38.00.png" descr="Screenshot 2018-10-25 at 17.38.00.png"/>
          <p:cNvPicPr>
            <a:picLocks noChangeAspect="1"/>
          </p:cNvPicPr>
          <p:nvPr/>
        </p:nvPicPr>
        <p:blipFill>
          <a:blip r:embed="rId5"/>
          <a:stretch>
            <a:fillRect/>
          </a:stretch>
        </p:blipFill>
        <p:spPr>
          <a:xfrm>
            <a:off x="9157626" y="1350067"/>
            <a:ext cx="1801543" cy="3405356"/>
          </a:xfrm>
          <a:prstGeom prst="rect">
            <a:avLst/>
          </a:prstGeom>
          <a:ln w="12700">
            <a:miter lim="400000"/>
          </a:ln>
        </p:spPr>
      </p:pic>
      <p:pic>
        <p:nvPicPr>
          <p:cNvPr id="211" name="Screenshot 2018-10-25 at 17.38.00.png" descr="Screenshot 2018-10-25 at 17.38.00.png"/>
          <p:cNvPicPr>
            <a:picLocks noChangeAspect="1"/>
          </p:cNvPicPr>
          <p:nvPr/>
        </p:nvPicPr>
        <p:blipFill>
          <a:blip r:embed="rId5"/>
          <a:srcRect l="18095" t="44470" r="59154" b="43788"/>
          <a:stretch>
            <a:fillRect/>
          </a:stretch>
        </p:blipFill>
        <p:spPr>
          <a:xfrm>
            <a:off x="4030341" y="9423080"/>
            <a:ext cx="663116" cy="646899"/>
          </a:xfrm>
          <a:prstGeom prst="rect">
            <a:avLst/>
          </a:prstGeom>
          <a:ln w="12700">
            <a:miter lim="400000"/>
          </a:ln>
        </p:spPr>
      </p:pic>
      <p:sp>
        <p:nvSpPr>
          <p:cNvPr id="212" name="Rectangle"/>
          <p:cNvSpPr/>
          <p:nvPr/>
        </p:nvSpPr>
        <p:spPr>
          <a:xfrm>
            <a:off x="13721951" y="4499925"/>
            <a:ext cx="4637999" cy="1421520"/>
          </a:xfrm>
          <a:prstGeom prst="rect">
            <a:avLst/>
          </a:prstGeom>
          <a:solidFill>
            <a:srgbClr val="FFFFFF"/>
          </a:solidFill>
          <a:ln w="12700">
            <a:miter lim="400000"/>
          </a:ln>
        </p:spPr>
        <p:txBody>
          <a:bodyPr tIns="91439" bIns="91439" anchor="ctr"/>
          <a:lstStyle/>
          <a:p>
            <a:endParaRPr/>
          </a:p>
        </p:txBody>
      </p:sp>
      <p:pic>
        <p:nvPicPr>
          <p:cNvPr id="213" name="M. Kozina, M. Fechner, P. Marsik, T. van Driel, J. M. Glownia, C. Bernhard, M. Radovic, D. Zhu, S. Bonetti, U. Staub, M. Hoffmann, Nature Physics 15, 387 (2019), arXiv:1807.10788 M. Kozina, M. Fechner, P. Marsik, T. van Driel, J. M. Glownia, C. Bernhard, M. Radovic, D. Zhu, S. Bonetti, U. Staub, M. Hoffmann, Nature Physics 15, 387 (2019), arXiv:1807.10788" descr="M. Kozina, M. Fechner, P. Marsik, T. van Driel, J. M. Glownia, C. Bernhard, M. Radovic, D. Zhu, S. Bonetti, U. Staub, M. Hoffmann, Nature Physics 15, 387 (2019), arXiv:1807.10788 M. Kozina, M. Fechner, P. Marsik, T. van Driel, J. M. Glownia, C. Bernhard, M. Radovic, D. Zhu, S. Bonetti, U. Staub, M. Hoffmann, Nature Physics 15, 387 (2019), arXiv:1807.10788"/>
          <p:cNvPicPr>
            <a:picLocks/>
          </p:cNvPicPr>
          <p:nvPr/>
        </p:nvPicPr>
        <p:blipFill>
          <a:blip r:embed="rId6"/>
          <a:stretch>
            <a:fillRect/>
          </a:stretch>
        </p:blipFill>
        <p:spPr>
          <a:xfrm>
            <a:off x="14823930" y="11071558"/>
            <a:ext cx="9387117" cy="1892073"/>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2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1" name="Group"/>
          <p:cNvGrpSpPr/>
          <p:nvPr/>
        </p:nvGrpSpPr>
        <p:grpSpPr>
          <a:xfrm>
            <a:off x="9527888" y="2838319"/>
            <a:ext cx="14729788" cy="8860710"/>
            <a:chOff x="0" y="0"/>
            <a:chExt cx="14729786" cy="8860709"/>
          </a:xfrm>
        </p:grpSpPr>
        <p:grpSp>
          <p:nvGrpSpPr>
            <p:cNvPr id="219" name="Group"/>
            <p:cNvGrpSpPr/>
            <p:nvPr/>
          </p:nvGrpSpPr>
          <p:grpSpPr>
            <a:xfrm>
              <a:off x="0" y="663262"/>
              <a:ext cx="14729787" cy="8197448"/>
              <a:chOff x="0" y="0"/>
              <a:chExt cx="14729786" cy="8197446"/>
            </a:xfrm>
          </p:grpSpPr>
          <p:pic>
            <p:nvPicPr>
              <p:cNvPr id="217" name="Screenshot 2018-10-25 at 17.07.43.png" descr="Screenshot 2018-10-25 at 17.07.43.png"/>
              <p:cNvPicPr>
                <a:picLocks noChangeAspect="1"/>
              </p:cNvPicPr>
              <p:nvPr/>
            </p:nvPicPr>
            <p:blipFill>
              <a:blip r:embed="rId3"/>
              <a:stretch>
                <a:fillRect/>
              </a:stretch>
            </p:blipFill>
            <p:spPr>
              <a:xfrm>
                <a:off x="0" y="0"/>
                <a:ext cx="14729787" cy="8197447"/>
              </a:xfrm>
              <a:prstGeom prst="rect">
                <a:avLst/>
              </a:prstGeom>
              <a:ln w="12700" cap="flat">
                <a:noFill/>
                <a:miter lim="400000"/>
              </a:ln>
              <a:effectLst/>
            </p:spPr>
          </p:pic>
          <p:sp>
            <p:nvSpPr>
              <p:cNvPr id="218" name="Rectangle"/>
              <p:cNvSpPr/>
              <p:nvPr/>
            </p:nvSpPr>
            <p:spPr>
              <a:xfrm>
                <a:off x="127413" y="0"/>
                <a:ext cx="801402" cy="1026179"/>
              </a:xfrm>
              <a:prstGeom prst="rect">
                <a:avLst/>
              </a:prstGeom>
              <a:solidFill>
                <a:srgbClr val="FFFFFF"/>
              </a:solidFill>
              <a:ln w="12700" cap="flat">
                <a:noFill/>
                <a:miter lim="400000"/>
              </a:ln>
              <a:effectLst/>
            </p:spPr>
            <p:txBody>
              <a:bodyPr wrap="square" lIns="91439" tIns="91439" rIns="91439" bIns="91439" numCol="1" anchor="ctr">
                <a:noAutofit/>
              </a:bodyPr>
              <a:lstStyle/>
              <a:p>
                <a:endParaRPr/>
              </a:p>
            </p:txBody>
          </p:sp>
        </p:grpSp>
        <p:sp>
          <p:nvSpPr>
            <p:cNvPr id="220" name="Rectangle"/>
            <p:cNvSpPr/>
            <p:nvPr/>
          </p:nvSpPr>
          <p:spPr>
            <a:xfrm>
              <a:off x="5636946" y="0"/>
              <a:ext cx="4135493" cy="1644797"/>
            </a:xfrm>
            <a:prstGeom prst="rect">
              <a:avLst/>
            </a:prstGeom>
            <a:solidFill>
              <a:srgbClr val="FFFFFF"/>
            </a:solidFill>
            <a:ln w="12700" cap="flat">
              <a:noFill/>
              <a:miter lim="400000"/>
            </a:ln>
            <a:effectLst/>
          </p:spPr>
          <p:txBody>
            <a:bodyPr wrap="square" lIns="91439" tIns="91439" rIns="91439" bIns="91439" numCol="1" anchor="ctr">
              <a:noAutofit/>
            </a:bodyPr>
            <a:lstStyle/>
            <a:p>
              <a:endParaRPr/>
            </a:p>
          </p:txBody>
        </p:sp>
      </p:grpSp>
      <p:sp>
        <p:nvSpPr>
          <p:cNvPr id="222" name="Idea: drive the soft phonon and probe the atomic motion directly"/>
          <p:cNvSpPr txBox="1">
            <a:spLocks noGrp="1"/>
          </p:cNvSpPr>
          <p:nvPr>
            <p:ph type="title"/>
          </p:nvPr>
        </p:nvSpPr>
        <p:spPr>
          <a:prstGeom prst="rect">
            <a:avLst/>
          </a:prstGeom>
        </p:spPr>
        <p:txBody>
          <a:bodyPr/>
          <a:lstStyle/>
          <a:p>
            <a:pPr defTabSz="1591055">
              <a:defRPr sz="3306"/>
            </a:pPr>
            <a:r>
              <a:t>Idea: drive the soft phonon and probe the atomic motion </a:t>
            </a:r>
            <a:r>
              <a:rPr i="1"/>
              <a:t>directly</a:t>
            </a:r>
          </a:p>
        </p:txBody>
      </p:sp>
      <p:sp>
        <p:nvSpPr>
          <p:cNvPr id="22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pic>
        <p:nvPicPr>
          <p:cNvPr id="224" name="sto_potential.png" descr="sto_potential.png"/>
          <p:cNvPicPr>
            <a:picLocks noChangeAspect="1"/>
          </p:cNvPicPr>
          <p:nvPr/>
        </p:nvPicPr>
        <p:blipFill>
          <a:blip r:embed="rId4"/>
          <a:stretch>
            <a:fillRect/>
          </a:stretch>
        </p:blipFill>
        <p:spPr>
          <a:xfrm>
            <a:off x="229411" y="1981243"/>
            <a:ext cx="8928216" cy="9717786"/>
          </a:xfrm>
          <a:prstGeom prst="rect">
            <a:avLst/>
          </a:prstGeom>
          <a:ln w="12700">
            <a:miter lim="400000"/>
          </a:ln>
        </p:spPr>
      </p:pic>
      <p:sp>
        <p:nvSpPr>
          <p:cNvPr id="225" name="Line"/>
          <p:cNvSpPr/>
          <p:nvPr/>
        </p:nvSpPr>
        <p:spPr>
          <a:xfrm>
            <a:off x="1115189" y="11130257"/>
            <a:ext cx="7737566" cy="1"/>
          </a:xfrm>
          <a:prstGeom prst="line">
            <a:avLst/>
          </a:prstGeom>
          <a:ln w="101600">
            <a:solidFill>
              <a:srgbClr val="000000"/>
            </a:solidFill>
            <a:bevel/>
            <a:tailEnd type="stealth"/>
          </a:ln>
        </p:spPr>
        <p:txBody>
          <a:bodyPr tIns="91439" bIns="91439"/>
          <a:lstStyle/>
          <a:p>
            <a:pPr defTabSz="914400">
              <a:defRPr sz="2200">
                <a:solidFill>
                  <a:srgbClr val="000000"/>
                </a:solidFill>
                <a:latin typeface="+mn-lt"/>
                <a:ea typeface="+mn-ea"/>
                <a:cs typeface="+mn-cs"/>
                <a:sym typeface="Helvetica"/>
              </a:defRPr>
            </a:pPr>
            <a:endParaRPr/>
          </a:p>
        </p:txBody>
      </p:sp>
      <p:sp>
        <p:nvSpPr>
          <p:cNvPr id="226" name="Line"/>
          <p:cNvSpPr/>
          <p:nvPr/>
        </p:nvSpPr>
        <p:spPr>
          <a:xfrm flipV="1">
            <a:off x="4740131" y="1678057"/>
            <a:ext cx="1" cy="10469128"/>
          </a:xfrm>
          <a:prstGeom prst="line">
            <a:avLst/>
          </a:prstGeom>
          <a:ln w="101600">
            <a:solidFill>
              <a:srgbClr val="000000"/>
            </a:solidFill>
            <a:bevel/>
            <a:tailEnd type="stealth"/>
          </a:ln>
        </p:spPr>
        <p:txBody>
          <a:bodyPr tIns="91439" bIns="91439"/>
          <a:lstStyle/>
          <a:p>
            <a:pPr defTabSz="914400">
              <a:defRPr sz="2200">
                <a:solidFill>
                  <a:srgbClr val="000000"/>
                </a:solidFill>
                <a:latin typeface="+mn-lt"/>
                <a:ea typeface="+mn-ea"/>
                <a:cs typeface="+mn-cs"/>
                <a:sym typeface="Helvetica"/>
              </a:defRPr>
            </a:pPr>
            <a:endParaRPr/>
          </a:p>
        </p:txBody>
      </p:sp>
      <p:sp>
        <p:nvSpPr>
          <p:cNvPr id="227" name="x"/>
          <p:cNvSpPr txBox="1"/>
          <p:nvPr/>
        </p:nvSpPr>
        <p:spPr>
          <a:xfrm>
            <a:off x="4438446" y="11832492"/>
            <a:ext cx="603370" cy="919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4800" b="1" i="1">
                <a:solidFill>
                  <a:srgbClr val="000000"/>
                </a:solidFill>
              </a:defRPr>
            </a:lvl1pPr>
          </a:lstStyle>
          <a:p>
            <a:r>
              <a:t>x</a:t>
            </a:r>
          </a:p>
        </p:txBody>
      </p:sp>
      <p:sp>
        <p:nvSpPr>
          <p:cNvPr id="228" name="V"/>
          <p:cNvSpPr txBox="1"/>
          <p:nvPr/>
        </p:nvSpPr>
        <p:spPr>
          <a:xfrm>
            <a:off x="3777332" y="1350067"/>
            <a:ext cx="661115" cy="919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4800" b="1" i="1">
                <a:solidFill>
                  <a:srgbClr val="000000"/>
                </a:solidFill>
              </a:defRPr>
            </a:lvl1pPr>
          </a:lstStyle>
          <a:p>
            <a:r>
              <a:t>V</a:t>
            </a:r>
          </a:p>
        </p:txBody>
      </p:sp>
      <p:pic>
        <p:nvPicPr>
          <p:cNvPr id="229" name="Screenshot 2018-10-25 at 17.38.00.png" descr="Screenshot 2018-10-25 at 17.38.00.png"/>
          <p:cNvPicPr>
            <a:picLocks noChangeAspect="1"/>
          </p:cNvPicPr>
          <p:nvPr/>
        </p:nvPicPr>
        <p:blipFill>
          <a:blip r:embed="rId5"/>
          <a:srcRect l="18095" t="44470" r="59154" b="43788"/>
          <a:stretch>
            <a:fillRect/>
          </a:stretch>
        </p:blipFill>
        <p:spPr>
          <a:xfrm>
            <a:off x="3444711" y="9541737"/>
            <a:ext cx="663117" cy="646899"/>
          </a:xfrm>
          <a:prstGeom prst="rect">
            <a:avLst/>
          </a:prstGeom>
          <a:ln w="12700">
            <a:miter lim="400000"/>
          </a:ln>
        </p:spPr>
      </p:pic>
      <p:sp>
        <p:nvSpPr>
          <p:cNvPr id="230" name="Line"/>
          <p:cNvSpPr/>
          <p:nvPr/>
        </p:nvSpPr>
        <p:spPr>
          <a:xfrm flipV="1">
            <a:off x="3883578" y="9743799"/>
            <a:ext cx="2206115" cy="176827"/>
          </a:xfrm>
          <a:prstGeom prst="line">
            <a:avLst/>
          </a:prstGeom>
          <a:ln w="127000">
            <a:solidFill>
              <a:srgbClr val="B30000"/>
            </a:solidFill>
            <a:bevel/>
            <a:tailEnd type="triangle"/>
          </a:ln>
        </p:spPr>
        <p:txBody>
          <a:bodyPr tIns="91439" bIns="91439"/>
          <a:lstStyle/>
          <a:p>
            <a:pPr defTabSz="914400">
              <a:defRPr sz="2200">
                <a:solidFill>
                  <a:srgbClr val="000000"/>
                </a:solidFill>
                <a:latin typeface="+mn-lt"/>
                <a:ea typeface="+mn-ea"/>
                <a:cs typeface="+mn-cs"/>
                <a:sym typeface="Helvetica"/>
              </a:defRPr>
            </a:pPr>
            <a:endParaRPr/>
          </a:p>
        </p:txBody>
      </p:sp>
      <p:pic>
        <p:nvPicPr>
          <p:cNvPr id="231" name="Unknown-3.jpg" descr="Unknown-3.jpg"/>
          <p:cNvPicPr>
            <a:picLocks noChangeAspect="1"/>
          </p:cNvPicPr>
          <p:nvPr/>
        </p:nvPicPr>
        <p:blipFill>
          <a:blip r:embed="rId6"/>
          <a:stretch>
            <a:fillRect/>
          </a:stretch>
        </p:blipFill>
        <p:spPr>
          <a:xfrm>
            <a:off x="9119732" y="1056844"/>
            <a:ext cx="2418081" cy="2418081"/>
          </a:xfrm>
          <a:prstGeom prst="rect">
            <a:avLst/>
          </a:prstGeom>
          <a:ln w="12700">
            <a:miter lim="400000"/>
          </a:ln>
        </p:spPr>
      </p:pic>
      <p:pic>
        <p:nvPicPr>
          <p:cNvPr id="232" name="Unknown-4.jpg" descr="Unknown-4.jpg"/>
          <p:cNvPicPr>
            <a:picLocks noChangeAspect="1"/>
          </p:cNvPicPr>
          <p:nvPr/>
        </p:nvPicPr>
        <p:blipFill>
          <a:blip r:embed="rId7"/>
          <a:stretch>
            <a:fillRect/>
          </a:stretch>
        </p:blipFill>
        <p:spPr>
          <a:xfrm>
            <a:off x="11979130" y="1056844"/>
            <a:ext cx="2418081" cy="2418081"/>
          </a:xfrm>
          <a:prstGeom prst="rect">
            <a:avLst/>
          </a:prstGeom>
          <a:ln w="12700">
            <a:miter lim="400000"/>
          </a:ln>
        </p:spPr>
      </p:pic>
      <p:sp>
        <p:nvSpPr>
          <p:cNvPr id="233" name="Collaboration with Matthias Hoffmann and Mike Kozina, Stanford / SLAC"/>
          <p:cNvSpPr txBox="1"/>
          <p:nvPr/>
        </p:nvSpPr>
        <p:spPr>
          <a:xfrm>
            <a:off x="14589548" y="1056844"/>
            <a:ext cx="4606468" cy="2418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defRPr sz="3600"/>
            </a:lvl1pPr>
          </a:lstStyle>
          <a:p>
            <a:r>
              <a:t>Collaboration with Matthias Hoffmann and Mike Kozina, Stanford / SLAC</a:t>
            </a:r>
          </a:p>
        </p:txBody>
      </p:sp>
      <p:pic>
        <p:nvPicPr>
          <p:cNvPr id="234" name="M. Kozina, M. Fechner, P. Marsik, T. van Driel, J. M. Glownia, C. Bernhard, M. Radovic, D. Zhu, S. Bonetti, U. Staub, M. Hoffmann, Nature Physics 15, 387 (2019), arXiv:1807.10788 M. Kozina, M. Fechner, P. Marsik, T. van Driel, J. M. Glownia, C. Bernhard, M. Radovic, D. Zhu, S. Bonetti, U. Staub, M. Hoffmann, Nature Physics 15, 387 (2019), arXiv:1807.10788" descr="M. Kozina, M. Fechner, P. Marsik, T. van Driel, J. M. Glownia, C. Bernhard, M. Radovic, D. Zhu, S. Bonetti, U. Staub, M. Hoffmann, Nature Physics 15, 387 (2019), arXiv:1807.10788 M. Kozina, M. Fechner, P. Marsik, T. van Driel, J. M. Glownia, C. Bernhard, M. Radovic, D. Zhu, S. Bonetti, U. Staub, M. Hoffmann, Nature Physics 15, 387 (2019), arXiv:1807.10788"/>
          <p:cNvPicPr>
            <a:picLocks/>
          </p:cNvPicPr>
          <p:nvPr/>
        </p:nvPicPr>
        <p:blipFill>
          <a:blip r:embed="rId8"/>
          <a:stretch>
            <a:fillRect/>
          </a:stretch>
        </p:blipFill>
        <p:spPr>
          <a:xfrm>
            <a:off x="14823930" y="11071558"/>
            <a:ext cx="9387117" cy="1892073"/>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Phonon up-conversion"/>
          <p:cNvSpPr txBox="1">
            <a:spLocks noGrp="1"/>
          </p:cNvSpPr>
          <p:nvPr>
            <p:ph type="title"/>
          </p:nvPr>
        </p:nvSpPr>
        <p:spPr>
          <a:prstGeom prst="rect">
            <a:avLst/>
          </a:prstGeom>
        </p:spPr>
        <p:txBody>
          <a:bodyPr/>
          <a:lstStyle/>
          <a:p>
            <a:r>
              <a:t>Phonon up-conversion</a:t>
            </a:r>
          </a:p>
        </p:txBody>
      </p:sp>
      <p:sp>
        <p:nvSpPr>
          <p:cNvPr id="2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pic>
        <p:nvPicPr>
          <p:cNvPr id="240" name="figure_2.pdf" descr="figure_2.pdf"/>
          <p:cNvPicPr>
            <a:picLocks noChangeAspect="1"/>
          </p:cNvPicPr>
          <p:nvPr/>
        </p:nvPicPr>
        <p:blipFill>
          <a:blip r:embed="rId2"/>
          <a:srcRect l="3022" t="1120" r="6662"/>
          <a:stretch>
            <a:fillRect/>
          </a:stretch>
        </p:blipFill>
        <p:spPr>
          <a:xfrm>
            <a:off x="1347888" y="951182"/>
            <a:ext cx="22139954" cy="10343760"/>
          </a:xfrm>
          <a:prstGeom prst="rect">
            <a:avLst/>
          </a:prstGeom>
          <a:ln w="12700">
            <a:miter lim="400000"/>
          </a:ln>
        </p:spPr>
      </p:pic>
      <p:grpSp>
        <p:nvGrpSpPr>
          <p:cNvPr id="243" name="Group"/>
          <p:cNvGrpSpPr/>
          <p:nvPr/>
        </p:nvGrpSpPr>
        <p:grpSpPr>
          <a:xfrm>
            <a:off x="1255050" y="6217516"/>
            <a:ext cx="11557012" cy="5719905"/>
            <a:chOff x="0" y="0"/>
            <a:chExt cx="11557011" cy="5719903"/>
          </a:xfrm>
        </p:grpSpPr>
        <p:sp>
          <p:nvSpPr>
            <p:cNvPr id="241" name="Rectangle"/>
            <p:cNvSpPr/>
            <p:nvPr/>
          </p:nvSpPr>
          <p:spPr>
            <a:xfrm>
              <a:off x="0" y="219872"/>
              <a:ext cx="11557012" cy="5500032"/>
            </a:xfrm>
            <a:prstGeom prst="rect">
              <a:avLst/>
            </a:prstGeom>
            <a:solidFill>
              <a:srgbClr val="FFFFFF"/>
            </a:solidFill>
            <a:ln w="12700" cap="flat">
              <a:noFill/>
              <a:miter lim="400000"/>
            </a:ln>
            <a:effectLst/>
          </p:spPr>
          <p:txBody>
            <a:bodyPr wrap="square" lIns="91439" tIns="91439" rIns="91439" bIns="91439" numCol="1" anchor="ctr">
              <a:noAutofit/>
            </a:bodyPr>
            <a:lstStyle/>
            <a:p>
              <a:endParaRPr/>
            </a:p>
          </p:txBody>
        </p:sp>
        <p:sp>
          <p:nvSpPr>
            <p:cNvPr id="242" name="Rectangle"/>
            <p:cNvSpPr/>
            <p:nvPr/>
          </p:nvSpPr>
          <p:spPr>
            <a:xfrm>
              <a:off x="0" y="0"/>
              <a:ext cx="1652750" cy="5500032"/>
            </a:xfrm>
            <a:prstGeom prst="rect">
              <a:avLst/>
            </a:prstGeom>
            <a:solidFill>
              <a:srgbClr val="FFFFFF"/>
            </a:solidFill>
            <a:ln w="12700" cap="flat">
              <a:noFill/>
              <a:miter lim="400000"/>
            </a:ln>
            <a:effectLst/>
          </p:spPr>
          <p:txBody>
            <a:bodyPr wrap="square" lIns="91439" tIns="91439" rIns="91439" bIns="91439" numCol="1" anchor="ctr">
              <a:noAutofit/>
            </a:bodyPr>
            <a:lstStyle/>
            <a:p>
              <a:endParaRPr/>
            </a:p>
          </p:txBody>
        </p:sp>
      </p:grpSp>
      <p:sp>
        <p:nvSpPr>
          <p:cNvPr id="244" name="Group"/>
          <p:cNvSpPr/>
          <p:nvPr/>
        </p:nvSpPr>
        <p:spPr>
          <a:xfrm>
            <a:off x="13179911" y="904873"/>
            <a:ext cx="10519527" cy="10462109"/>
          </a:xfrm>
          <a:prstGeom prst="rect">
            <a:avLst/>
          </a:prstGeom>
          <a:solidFill>
            <a:srgbClr val="FFFFFF"/>
          </a:solidFill>
          <a:ln w="12700">
            <a:miter lim="400000"/>
          </a:ln>
        </p:spPr>
        <p:txBody>
          <a:bodyPr tIns="91439" bIns="91439" anchor="ctr"/>
          <a:lstStyle/>
          <a:p>
            <a:endParaRPr/>
          </a:p>
        </p:txBody>
      </p:sp>
      <p:pic>
        <p:nvPicPr>
          <p:cNvPr id="245" name="M. Kozina, M. Fechner, P. Marsik, T. van Driel, J. M. Glownia, C. Bernhard, M. Radovic, D. Zhu, S. Bonetti, U. Staub, M. Hoffmann, Nature Physics 15, 387 (2019), arXiv:1807.10788 M. Kozina, M. Fechner, P. Marsik, T. van Driel, J. M. Glownia, C. Bernhard, M. Radovic, D. Zhu, S. Bonetti, U. Staub, M. Hoffmann, Nature Physics 15, 387 (2019), arXiv:1807.10788" descr="M. Kozina, M. Fechner, P. Marsik, T. van Driel, J. M. Glownia, C. Bernhard, M. Radovic, D. Zhu, S. Bonetti, U. Staub, M. Hoffmann, Nature Physics 15, 387 (2019), arXiv:1807.10788 M. Kozina, M. Fechner, P. Marsik, T. van Driel, J. M. Glownia, C. Bernhard, M. Radovic, D. Zhu, S. Bonetti, U. Staub, M. Hoffmann, Nature Physics 15, 387 (2019), arXiv:1807.10788"/>
          <p:cNvPicPr>
            <a:picLocks/>
          </p:cNvPicPr>
          <p:nvPr/>
        </p:nvPicPr>
        <p:blipFill>
          <a:blip r:embed="rId3"/>
          <a:stretch>
            <a:fillRect/>
          </a:stretch>
        </p:blipFill>
        <p:spPr>
          <a:xfrm>
            <a:off x="14823930" y="11071558"/>
            <a:ext cx="9387117" cy="1892073"/>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2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2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1" animBg="1" advAuto="0"/>
      <p:bldP spid="244" grpId="2"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honon softening with temperature and overlap with THz"/>
          <p:cNvSpPr txBox="1">
            <a:spLocks noGrp="1"/>
          </p:cNvSpPr>
          <p:nvPr>
            <p:ph type="title"/>
          </p:nvPr>
        </p:nvSpPr>
        <p:spPr>
          <a:prstGeom prst="rect">
            <a:avLst/>
          </a:prstGeom>
        </p:spPr>
        <p:txBody>
          <a:bodyPr/>
          <a:lstStyle>
            <a:lvl1pPr defTabSz="1792223">
              <a:defRPr sz="3724"/>
            </a:lvl1pPr>
          </a:lstStyle>
          <a:p>
            <a:r>
              <a:t>Phonon softening with temperature and overlap with THz</a:t>
            </a:r>
          </a:p>
        </p:txBody>
      </p:sp>
      <p:sp>
        <p:nvSpPr>
          <p:cNvPr id="24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pic>
        <p:nvPicPr>
          <p:cNvPr id="249" name="figure_3.pdf" descr="figure_3.pdf"/>
          <p:cNvPicPr>
            <a:picLocks noChangeAspect="1"/>
          </p:cNvPicPr>
          <p:nvPr/>
        </p:nvPicPr>
        <p:blipFill>
          <a:blip r:embed="rId2"/>
          <a:srcRect t="8812"/>
          <a:stretch>
            <a:fillRect/>
          </a:stretch>
        </p:blipFill>
        <p:spPr>
          <a:xfrm>
            <a:off x="144660" y="902896"/>
            <a:ext cx="24094751" cy="10701518"/>
          </a:xfrm>
          <a:prstGeom prst="rect">
            <a:avLst/>
          </a:prstGeom>
          <a:ln w="12700">
            <a:miter lim="400000"/>
          </a:ln>
        </p:spPr>
      </p:pic>
      <p:pic>
        <p:nvPicPr>
          <p:cNvPr id="250" name="M. Kozina, M. Fechner, P. Marsik, T. van Driel, J. M. Glownia, C. Bernhard, M. Radovic, D. Zhu, S. Bonetti, U. Staub, M. Hoffmann, Nature Physics 15, 387 (2019), arXiv:1807.10788 M. Kozina, M. Fechner, P. Marsik, T. van Driel, J. M. Glownia, C. Bernhard, M. Radovic, D. Zhu, S. Bonetti, U. Staub, M. Hoffmann, Nature Physics 15, 387 (2019), arXiv:1807.10788" descr="M. Kozina, M. Fechner, P. Marsik, T. van Driel, J. M. Glownia, C. Bernhard, M. Radovic, D. Zhu, S. Bonetti, U. Staub, M. Hoffmann, Nature Physics 15, 387 (2019), arXiv:1807.10788 M. Kozina, M. Fechner, P. Marsik, T. van Driel, J. M. Glownia, C. Bernhard, M. Radovic, D. Zhu, S. Bonetti, U. Staub, M. Hoffmann, Nature Physics 15, 387 (2019), arXiv:1807.10788"/>
          <p:cNvPicPr>
            <a:picLocks/>
          </p:cNvPicPr>
          <p:nvPr/>
        </p:nvPicPr>
        <p:blipFill>
          <a:blip r:embed="rId3"/>
          <a:stretch>
            <a:fillRect/>
          </a:stretch>
        </p:blipFill>
        <p:spPr>
          <a:xfrm>
            <a:off x="14823930" y="11071558"/>
            <a:ext cx="9387117" cy="1892073"/>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ree electron laser: the LINAC"/>
          <p:cNvSpPr>
            <a:spLocks noGrp="1"/>
          </p:cNvSpPr>
          <p:nvPr>
            <p:ph type="title"/>
          </p:nvPr>
        </p:nvSpPr>
        <p:spPr>
          <a:prstGeom prst="rect">
            <a:avLst/>
          </a:prstGeom>
        </p:spPr>
        <p:txBody>
          <a:bodyPr/>
          <a:lstStyle/>
          <a:p>
            <a:r>
              <a:t>Free electron laser: the LINAC</a:t>
            </a:r>
          </a:p>
        </p:txBody>
      </p:sp>
      <p:sp>
        <p:nvSpPr>
          <p:cNvPr id="55" name="LINear ACcelerator (LINAC)…"/>
          <p:cNvSpPr txBox="1">
            <a:spLocks noGrp="1"/>
          </p:cNvSpPr>
          <p:nvPr>
            <p:ph type="body" sz="quarter" idx="1"/>
          </p:nvPr>
        </p:nvSpPr>
        <p:spPr>
          <a:xfrm>
            <a:off x="1024859" y="1458565"/>
            <a:ext cx="12163289" cy="5292092"/>
          </a:xfrm>
          <a:prstGeom prst="rect">
            <a:avLst/>
          </a:prstGeom>
        </p:spPr>
        <p:txBody>
          <a:bodyPr/>
          <a:lstStyle/>
          <a:p>
            <a:pPr marL="0" indent="0">
              <a:buSzTx/>
              <a:buNone/>
              <a:defRPr b="1"/>
            </a:pPr>
            <a:r>
              <a:t>LINear ACcelerator (LINAC)</a:t>
            </a:r>
          </a:p>
          <a:p>
            <a:pPr marL="1108708" lvl="1" indent="-651508">
              <a:buSzPct val="93000"/>
              <a:buChar char="●"/>
            </a:pPr>
            <a:r>
              <a:t>Starts from amplified femtosecond laser (2018 Physics Nobel prize)</a:t>
            </a:r>
          </a:p>
          <a:p>
            <a:pPr marL="1108708" lvl="1" indent="-651508">
              <a:buSzPct val="93000"/>
              <a:buChar char="●"/>
            </a:pPr>
            <a:r>
              <a:t>Generate femtosecond electrons bunches</a:t>
            </a:r>
          </a:p>
          <a:p>
            <a:pPr marL="1108708" lvl="1" indent="-651508">
              <a:buSzPct val="93000"/>
              <a:buChar char="●"/>
            </a:pPr>
            <a:r>
              <a:t>Electron bunches accelerated and compressed</a:t>
            </a:r>
          </a:p>
        </p:txBody>
      </p:sp>
      <p:pic>
        <p:nvPicPr>
          <p:cNvPr id="56" name="slac_aerials_medRes-2.jpg" descr="slac_aerials_medRes-2.jpg"/>
          <p:cNvPicPr>
            <a:picLocks noChangeAspect="1"/>
          </p:cNvPicPr>
          <p:nvPr/>
        </p:nvPicPr>
        <p:blipFill>
          <a:blip r:embed="rId2"/>
          <a:stretch>
            <a:fillRect/>
          </a:stretch>
        </p:blipFill>
        <p:spPr>
          <a:xfrm>
            <a:off x="14437176" y="1229965"/>
            <a:ext cx="7905474" cy="11858208"/>
          </a:xfrm>
          <a:prstGeom prst="rect">
            <a:avLst/>
          </a:prstGeom>
          <a:ln w="12700">
            <a:miter lim="400000"/>
          </a:ln>
        </p:spPr>
      </p:pic>
      <p:sp>
        <p:nvSpPr>
          <p:cNvPr id="57" name="Line"/>
          <p:cNvSpPr/>
          <p:nvPr/>
        </p:nvSpPr>
        <p:spPr>
          <a:xfrm flipH="1">
            <a:off x="16879847" y="8617404"/>
            <a:ext cx="287334" cy="1547750"/>
          </a:xfrm>
          <a:prstGeom prst="line">
            <a:avLst/>
          </a:prstGeom>
          <a:ln w="127000">
            <a:solidFill>
              <a:srgbClr val="FF9C4F"/>
            </a:solidFill>
            <a:bevel/>
            <a:tailEnd type="triangle"/>
          </a:ln>
        </p:spPr>
        <p:txBody>
          <a:bodyPr lIns="65023" tIns="65023" rIns="65023" bIns="65023"/>
          <a:lstStyle/>
          <a:p>
            <a:pPr defTabSz="650240">
              <a:defRPr sz="1600">
                <a:solidFill>
                  <a:srgbClr val="000000"/>
                </a:solidFill>
                <a:latin typeface="+mn-lt"/>
                <a:ea typeface="+mn-ea"/>
                <a:cs typeface="+mn-cs"/>
                <a:sym typeface="Helvetica"/>
              </a:defRPr>
            </a:pPr>
            <a:endParaRPr/>
          </a:p>
        </p:txBody>
      </p:sp>
      <p:sp>
        <p:nvSpPr>
          <p:cNvPr id="58" name="Line"/>
          <p:cNvSpPr/>
          <p:nvPr/>
        </p:nvSpPr>
        <p:spPr>
          <a:xfrm flipH="1">
            <a:off x="17216449" y="4782112"/>
            <a:ext cx="838913" cy="3736652"/>
          </a:xfrm>
          <a:prstGeom prst="line">
            <a:avLst/>
          </a:prstGeom>
          <a:ln w="152400">
            <a:solidFill>
              <a:srgbClr val="0433FF"/>
            </a:solidFill>
            <a:bevel/>
            <a:tailEnd type="triangle"/>
          </a:ln>
        </p:spPr>
        <p:txBody>
          <a:bodyPr lIns="65023" tIns="65023" rIns="65023" bIns="65023"/>
          <a:lstStyle/>
          <a:p>
            <a:pPr defTabSz="650240">
              <a:defRPr sz="1600">
                <a:solidFill>
                  <a:srgbClr val="000000"/>
                </a:solidFill>
                <a:latin typeface="+mn-lt"/>
                <a:ea typeface="+mn-ea"/>
                <a:cs typeface="+mn-cs"/>
                <a:sym typeface="Helvetica"/>
              </a:defRPr>
            </a:pPr>
            <a:endParaRPr/>
          </a:p>
        </p:txBody>
      </p:sp>
      <p:sp>
        <p:nvSpPr>
          <p:cNvPr id="59" name="electrons"/>
          <p:cNvSpPr txBox="1"/>
          <p:nvPr/>
        </p:nvSpPr>
        <p:spPr>
          <a:xfrm>
            <a:off x="16771511" y="6366857"/>
            <a:ext cx="1799962" cy="55742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lstStyle>
            <a:lvl1pPr defTabSz="1300480">
              <a:defRPr sz="2400" b="1" i="1">
                <a:solidFill>
                  <a:srgbClr val="0433FF"/>
                </a:solidFill>
              </a:defRPr>
            </a:lvl1pPr>
          </a:lstStyle>
          <a:p>
            <a:r>
              <a:t>electrons</a:t>
            </a:r>
          </a:p>
        </p:txBody>
      </p:sp>
      <p:sp>
        <p:nvSpPr>
          <p:cNvPr id="60" name="photons"/>
          <p:cNvSpPr txBox="1"/>
          <p:nvPr/>
        </p:nvSpPr>
        <p:spPr>
          <a:xfrm>
            <a:off x="16133595" y="10252203"/>
            <a:ext cx="1537896" cy="55742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lstStyle>
            <a:lvl1pPr defTabSz="1300480">
              <a:defRPr sz="2400" b="1" i="1">
                <a:solidFill>
                  <a:srgbClr val="FF9C4F"/>
                </a:solidFill>
              </a:defRPr>
            </a:lvl1pPr>
          </a:lstStyle>
          <a:p>
            <a:r>
              <a:t>photons</a:t>
            </a:r>
          </a:p>
        </p:txBody>
      </p:sp>
      <p:sp>
        <p:nvSpPr>
          <p:cNvPr id="61" name="First key step: only relativistic electrons (99.99% of speed of light) can be compressed to femtosecond bunches…"/>
          <p:cNvSpPr txBox="1"/>
          <p:nvPr/>
        </p:nvSpPr>
        <p:spPr>
          <a:xfrm>
            <a:off x="1024859" y="6858000"/>
            <a:ext cx="12163289" cy="63668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p>
            <a:pPr marL="1108708" lvl="1" indent="-651508">
              <a:lnSpc>
                <a:spcPts val="5700"/>
              </a:lnSpc>
              <a:spcBef>
                <a:spcPts val="800"/>
              </a:spcBef>
              <a:buSzPct val="93000"/>
              <a:buChar char="●"/>
              <a:defRPr sz="3800"/>
            </a:pPr>
            <a:r>
              <a:rPr b="1"/>
              <a:t>First key step</a:t>
            </a:r>
            <a:r>
              <a:t>: only relativistic electrons (99.99% of speed of light) can be compressed to femtosecond bunches</a:t>
            </a:r>
          </a:p>
          <a:p>
            <a:pPr marL="1108708" lvl="1" indent="-651508">
              <a:lnSpc>
                <a:spcPts val="5700"/>
              </a:lnSpc>
              <a:spcBef>
                <a:spcPts val="800"/>
              </a:spcBef>
              <a:buSzPct val="93000"/>
              <a:buChar char="●"/>
              <a:defRPr sz="3800" i="1"/>
            </a:pPr>
            <a:endParaRPr/>
          </a:p>
          <a:p>
            <a:pPr lvl="1">
              <a:lnSpc>
                <a:spcPts val="5700"/>
              </a:lnSpc>
              <a:spcBef>
                <a:spcPts val="800"/>
              </a:spcBef>
              <a:defRPr sz="3800" i="1"/>
            </a:pPr>
            <a:r>
              <a:t>Why? Space charge problem: electrons repel each other, but are seen further apart in a relativistic frame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p:cNvSpPr txBox="1">
            <a:spLocks noGrp="1"/>
          </p:cNvSpPr>
          <p:nvPr>
            <p:ph type="title"/>
          </p:nvPr>
        </p:nvSpPr>
        <p:spPr>
          <a:prstGeom prst="rect">
            <a:avLst/>
          </a:prstGeom>
        </p:spPr>
        <p:txBody>
          <a:bodyPr/>
          <a:lstStyle/>
          <a:p>
            <a:endParaRPr/>
          </a:p>
        </p:txBody>
      </p:sp>
      <p:sp>
        <p:nvSpPr>
          <p:cNvPr id="253" name="1.3 pm motion (15% displacement  ferroelectric BaTiO3 at RT)…"/>
          <p:cNvSpPr txBox="1">
            <a:spLocks noGrp="1"/>
          </p:cNvSpPr>
          <p:nvPr>
            <p:ph type="body" idx="1"/>
          </p:nvPr>
        </p:nvSpPr>
        <p:spPr>
          <a:xfrm>
            <a:off x="3914633" y="1705483"/>
            <a:ext cx="17006580" cy="10305034"/>
          </a:xfrm>
          <a:prstGeom prst="rect">
            <a:avLst/>
          </a:prstGeom>
        </p:spPr>
        <p:txBody>
          <a:bodyPr/>
          <a:lstStyle/>
          <a:p>
            <a:r>
              <a:t>1.3 pm motion (15% displacement  ferroelectric BaTiO</a:t>
            </a:r>
            <a:r>
              <a:rPr baseline="-5999"/>
              <a:t>3</a:t>
            </a:r>
            <a:r>
              <a:t> at RT)</a:t>
            </a:r>
          </a:p>
          <a:p>
            <a:endParaRPr/>
          </a:p>
          <a:p>
            <a:endParaRPr/>
          </a:p>
          <a:p>
            <a:r>
              <a:t>Drive 1 THz mode (TO</a:t>
            </a:r>
            <a:r>
              <a:rPr baseline="-5999"/>
              <a:t>1</a:t>
            </a:r>
            <a:r>
              <a:t>), excite 5 THz mode (TO</a:t>
            </a:r>
            <a:r>
              <a:rPr baseline="-5999"/>
              <a:t>2</a:t>
            </a:r>
            <a:r>
              <a:t>)</a:t>
            </a:r>
          </a:p>
          <a:p>
            <a:endParaRPr/>
          </a:p>
          <a:p>
            <a:endParaRPr/>
          </a:p>
          <a:p>
            <a:r>
              <a:t>Excite also “silent” mode at 8 THz (TO</a:t>
            </a:r>
            <a:r>
              <a:rPr baseline="-5999"/>
              <a:t>3</a:t>
            </a:r>
            <a:r>
              <a:t>): access of symmetry-forbidden modes via nonlinear coupling</a:t>
            </a:r>
          </a:p>
          <a:p>
            <a:endParaRPr/>
          </a:p>
          <a:p>
            <a:endParaRPr/>
          </a:p>
          <a:p>
            <a:pPr>
              <a:defRPr b="1" i="1"/>
            </a:pPr>
            <a:r>
              <a:t>Possibly key to understand electron-phonon coupling in some superconductors</a:t>
            </a:r>
          </a:p>
        </p:txBody>
      </p:sp>
      <p:sp>
        <p:nvSpPr>
          <p:cNvPr id="25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Magnon localisation and coalescence in ferromagnetic alloys"/>
          <p:cNvSpPr txBox="1"/>
          <p:nvPr/>
        </p:nvSpPr>
        <p:spPr>
          <a:xfrm>
            <a:off x="3225800" y="7965267"/>
            <a:ext cx="11231817" cy="3230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defRPr sz="6600" i="1"/>
            </a:lvl1pPr>
          </a:lstStyle>
          <a:p>
            <a:r>
              <a:t>Magnon localisation and coalescence in ferromagnetic alloys</a:t>
            </a:r>
          </a:p>
        </p:txBody>
      </p:sp>
      <p:pic>
        <p:nvPicPr>
          <p:cNvPr id="257" name="Image" descr="Image"/>
          <p:cNvPicPr>
            <a:picLocks noChangeAspect="1"/>
          </p:cNvPicPr>
          <p:nvPr/>
        </p:nvPicPr>
        <p:blipFill>
          <a:blip r:embed="rId2"/>
          <a:srcRect r="27018"/>
          <a:stretch>
            <a:fillRect/>
          </a:stretch>
        </p:blipFill>
        <p:spPr>
          <a:xfrm>
            <a:off x="15930174" y="7352254"/>
            <a:ext cx="5168572" cy="4456976"/>
          </a:xfrm>
          <a:prstGeom prst="rect">
            <a:avLst/>
          </a:prstGeom>
          <a:ln w="12700">
            <a:miter lim="400000"/>
          </a:ln>
        </p:spPr>
      </p:pic>
      <p:sp>
        <p:nvSpPr>
          <p:cNvPr id="258" name="Two experiments"/>
          <p:cNvSpPr txBox="1">
            <a:spLocks noGrp="1"/>
          </p:cNvSpPr>
          <p:nvPr>
            <p:ph type="title"/>
          </p:nvPr>
        </p:nvSpPr>
        <p:spPr>
          <a:prstGeom prst="rect">
            <a:avLst/>
          </a:prstGeom>
        </p:spPr>
        <p:txBody>
          <a:bodyPr/>
          <a:lstStyle/>
          <a:p>
            <a:r>
              <a:t>Two experiments</a:t>
            </a:r>
          </a:p>
        </p:txBody>
      </p:sp>
      <p:sp>
        <p:nvSpPr>
          <p:cNvPr id="25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260" name="Phonon up-conversion in…"/>
          <p:cNvSpPr txBox="1"/>
          <p:nvPr/>
        </p:nvSpPr>
        <p:spPr>
          <a:xfrm>
            <a:off x="3491071" y="2933926"/>
            <a:ext cx="11090198" cy="2214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a:defRPr sz="6600" i="1"/>
            </a:pPr>
            <a:r>
              <a:t>Phonon up-conversion in </a:t>
            </a:r>
          </a:p>
          <a:p>
            <a:pPr algn="ctr">
              <a:defRPr sz="6600" i="1"/>
            </a:pPr>
            <a:r>
              <a:t>strontium titanate</a:t>
            </a:r>
          </a:p>
        </p:txBody>
      </p:sp>
      <p:pic>
        <p:nvPicPr>
          <p:cNvPr id="261" name="Screenshot 2018-10-25 at 16.57.32.png" descr="Screenshot 2018-10-25 at 16.57.32.png"/>
          <p:cNvPicPr>
            <a:picLocks noChangeAspect="1"/>
          </p:cNvPicPr>
          <p:nvPr/>
        </p:nvPicPr>
        <p:blipFill>
          <a:blip r:embed="rId3"/>
          <a:stretch>
            <a:fillRect/>
          </a:stretch>
        </p:blipFill>
        <p:spPr>
          <a:xfrm>
            <a:off x="16901442" y="2640218"/>
            <a:ext cx="3225969" cy="3205289"/>
          </a:xfrm>
          <a:prstGeom prst="rect">
            <a:avLst/>
          </a:prstGeom>
          <a:ln w="12700">
            <a:miter lim="400000"/>
          </a:ln>
        </p:spPr>
      </p:pic>
      <p:sp>
        <p:nvSpPr>
          <p:cNvPr id="262" name="Rectangle"/>
          <p:cNvSpPr/>
          <p:nvPr/>
        </p:nvSpPr>
        <p:spPr>
          <a:xfrm>
            <a:off x="-1" y="865638"/>
            <a:ext cx="24384001" cy="6002551"/>
          </a:xfrm>
          <a:prstGeom prst="rect">
            <a:avLst/>
          </a:prstGeom>
          <a:solidFill>
            <a:srgbClr val="A7A7A7">
              <a:alpha val="55554"/>
            </a:srgbClr>
          </a:solidFill>
          <a:ln w="12700">
            <a:miter lim="400000"/>
          </a:ln>
        </p:spPr>
        <p:txBody>
          <a:bodyPr tIns="91439" bIns="91439" anchor="ctr"/>
          <a:lstStyle/>
          <a:p>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Why magnetism?"/>
          <p:cNvSpPr txBox="1">
            <a:spLocks noGrp="1"/>
          </p:cNvSpPr>
          <p:nvPr>
            <p:ph type="title"/>
          </p:nvPr>
        </p:nvSpPr>
        <p:spPr>
          <a:prstGeom prst="rect">
            <a:avLst/>
          </a:prstGeom>
        </p:spPr>
        <p:txBody>
          <a:bodyPr/>
          <a:lstStyle/>
          <a:p>
            <a:r>
              <a:t>Why magnetism?</a:t>
            </a:r>
          </a:p>
        </p:txBody>
      </p:sp>
      <p:sp>
        <p:nvSpPr>
          <p:cNvPr id="265" name="90%+ storage in data-centers worldwide is magnetic (cheap and reliable)…"/>
          <p:cNvSpPr txBox="1">
            <a:spLocks noGrp="1"/>
          </p:cNvSpPr>
          <p:nvPr>
            <p:ph type="body" sz="half" idx="1"/>
          </p:nvPr>
        </p:nvSpPr>
        <p:spPr>
          <a:xfrm>
            <a:off x="11743548" y="1705482"/>
            <a:ext cx="11650717" cy="10305035"/>
          </a:xfrm>
          <a:prstGeom prst="rect">
            <a:avLst/>
          </a:prstGeom>
        </p:spPr>
        <p:txBody>
          <a:bodyPr/>
          <a:lstStyle/>
          <a:p>
            <a:endParaRPr/>
          </a:p>
          <a:p>
            <a:r>
              <a:t>90%+ storage in data-centers worldwide is magnetic (cheap and reliable)</a:t>
            </a:r>
          </a:p>
          <a:p>
            <a:endParaRPr/>
          </a:p>
          <a:p>
            <a:endParaRPr/>
          </a:p>
          <a:p>
            <a:r>
              <a:t>Bottle-neck for computing speed is storage</a:t>
            </a:r>
          </a:p>
          <a:p>
            <a:endParaRPr/>
          </a:p>
          <a:p>
            <a:endParaRPr/>
          </a:p>
          <a:p>
            <a:r>
              <a:t>Data-centers are very energy-hungry (most energy goes into heat and cooling):</a:t>
            </a:r>
          </a:p>
          <a:p>
            <a:pPr marL="1108710" lvl="1" indent="-651510">
              <a:buSzPct val="93000"/>
              <a:buChar char="●"/>
            </a:pPr>
            <a:r>
              <a:t>4% world electricity, 2% emission (now)</a:t>
            </a:r>
          </a:p>
          <a:p>
            <a:pPr marL="1108710" lvl="1" indent="-651510">
              <a:buSzPct val="93000"/>
              <a:buChar char="●"/>
            </a:pPr>
            <a:r>
              <a:t>20% world electricity (2025)</a:t>
            </a:r>
          </a:p>
        </p:txBody>
      </p:sp>
      <p:sp>
        <p:nvSpPr>
          <p:cNvPr id="26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pic>
        <p:nvPicPr>
          <p:cNvPr id="267" name="MzExOTU3NQ.jpeg" descr="MzExOTU3NQ.jpeg"/>
          <p:cNvPicPr>
            <a:picLocks noChangeAspect="1"/>
          </p:cNvPicPr>
          <p:nvPr/>
        </p:nvPicPr>
        <p:blipFill>
          <a:blip r:embed="rId2"/>
          <a:stretch>
            <a:fillRect/>
          </a:stretch>
        </p:blipFill>
        <p:spPr>
          <a:xfrm>
            <a:off x="1741423" y="5363758"/>
            <a:ext cx="9064223" cy="7244069"/>
          </a:xfrm>
          <a:prstGeom prst="rect">
            <a:avLst/>
          </a:prstGeom>
          <a:ln w="12700">
            <a:miter lim="400000"/>
          </a:ln>
        </p:spPr>
      </p:pic>
      <p:pic>
        <p:nvPicPr>
          <p:cNvPr id="268" name="Screenshot 2018-10-25 at 13.12.35.png" descr="Screenshot 2018-10-25 at 13.12.35.png"/>
          <p:cNvPicPr>
            <a:picLocks noChangeAspect="1"/>
          </p:cNvPicPr>
          <p:nvPr/>
        </p:nvPicPr>
        <p:blipFill>
          <a:blip r:embed="rId3"/>
          <a:stretch>
            <a:fillRect/>
          </a:stretch>
        </p:blipFill>
        <p:spPr>
          <a:xfrm>
            <a:off x="989735" y="1214887"/>
            <a:ext cx="10567598" cy="391582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65">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26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265">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265">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265">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265">
                                            <p:txEl>
                                              <p:pRg st="5" end="5"/>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1" nodeType="afterEffect">
                                  <p:stCondLst>
                                    <p:cond delay="0"/>
                                  </p:stCondLst>
                                  <p:iterate>
                                    <p:tmAbs val="0"/>
                                  </p:iterate>
                                  <p:childTnLst>
                                    <p:set>
                                      <p:cBhvr>
                                        <p:cTn id="28" fill="hold"/>
                                        <p:tgtEl>
                                          <p:spTgt spid="265">
                                            <p:txEl>
                                              <p:pRg st="6" end="6"/>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1" nodeType="afterEffect">
                                  <p:stCondLst>
                                    <p:cond delay="0"/>
                                  </p:stCondLst>
                                  <p:iterate>
                                    <p:tmAbs val="0"/>
                                  </p:iterate>
                                  <p:childTnLst>
                                    <p:set>
                                      <p:cBhvr>
                                        <p:cTn id="31" fill="hold"/>
                                        <p:tgtEl>
                                          <p:spTgt spid="265">
                                            <p:txEl>
                                              <p:pRg st="7" end="7"/>
                                            </p:txEl>
                                          </p:spTgt>
                                        </p:tgtEl>
                                        <p:attrNameLst>
                                          <p:attrName>style.visibility</p:attrName>
                                        </p:attrNameLst>
                                      </p:cBhvr>
                                      <p:to>
                                        <p:strVal val="visible"/>
                                      </p:to>
                                    </p:set>
                                  </p:childTnLst>
                                </p:cTn>
                              </p:par>
                              <p:par>
                                <p:cTn id="32" presetID="1" presetClass="entr" presetSubtype="0" fill="hold" grpId="1" nodeType="withEffect">
                                  <p:stCondLst>
                                    <p:cond delay="0"/>
                                  </p:stCondLst>
                                  <p:iterate>
                                    <p:tmAbs val="0"/>
                                  </p:iterate>
                                  <p:childTnLst>
                                    <p:set>
                                      <p:cBhvr>
                                        <p:cTn id="33" fill="hold"/>
                                        <p:tgtEl>
                                          <p:spTgt spid="265">
                                            <p:txEl>
                                              <p:pRg st="8" end="8"/>
                                            </p:txEl>
                                          </p:spTgt>
                                        </p:tgtEl>
                                        <p:attrNameLst>
                                          <p:attrName>style.visibility</p:attrName>
                                        </p:attrNameLst>
                                      </p:cBhvr>
                                      <p:to>
                                        <p:strVal val="visible"/>
                                      </p:to>
                                    </p:set>
                                  </p:childTnLst>
                                </p:cTn>
                              </p:par>
                              <p:par>
                                <p:cTn id="34" presetID="1" presetClass="entr" presetSubtype="0" fill="hold" grpId="1" nodeType="withEffect">
                                  <p:stCondLst>
                                    <p:cond delay="0"/>
                                  </p:stCondLst>
                                  <p:iterate>
                                    <p:tmAbs val="0"/>
                                  </p:iterate>
                                  <p:childTnLst>
                                    <p:set>
                                      <p:cBhvr>
                                        <p:cTn id="35" fill="hold"/>
                                        <p:tgtEl>
                                          <p:spTgt spid="26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1" build="p"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Ultrafast magnetism"/>
          <p:cNvSpPr txBox="1">
            <a:spLocks noGrp="1"/>
          </p:cNvSpPr>
          <p:nvPr>
            <p:ph type="title"/>
          </p:nvPr>
        </p:nvSpPr>
        <p:spPr>
          <a:prstGeom prst="rect">
            <a:avLst/>
          </a:prstGeom>
        </p:spPr>
        <p:txBody>
          <a:bodyPr/>
          <a:lstStyle/>
          <a:p>
            <a:r>
              <a:t>Ultrafast magnetism</a:t>
            </a:r>
          </a:p>
        </p:txBody>
      </p:sp>
      <p:sp>
        <p:nvSpPr>
          <p:cNvPr id="27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pic>
        <p:nvPicPr>
          <p:cNvPr id="272" name="Image" descr="Image"/>
          <p:cNvPicPr>
            <a:picLocks noChangeAspect="1"/>
          </p:cNvPicPr>
          <p:nvPr/>
        </p:nvPicPr>
        <p:blipFill>
          <a:blip r:embed="rId2"/>
          <a:stretch>
            <a:fillRect/>
          </a:stretch>
        </p:blipFill>
        <p:spPr>
          <a:xfrm>
            <a:off x="2824796" y="3221670"/>
            <a:ext cx="6916572" cy="7707314"/>
          </a:xfrm>
          <a:prstGeom prst="rect">
            <a:avLst/>
          </a:prstGeom>
          <a:ln w="12700">
            <a:miter lim="400000"/>
          </a:ln>
        </p:spPr>
      </p:pic>
      <p:pic>
        <p:nvPicPr>
          <p:cNvPr id="273" name="Beaurepaire, E, J-C Merle, A Daunois, and J-Y Bigot. &quot;Ultrafast Spin Dynamics in Ferromagnetic Nickel.&quot; Physical review letters 76, 4250 (1996) Beaurepaire, E, J-C Merle, A Daunois, and J-Y Bigot. &quot;Ultrafast Spin Dynamics in Ferromagnetic Nickel.&quot; Physical review letters 76, 4250 (1996)" descr="Beaurepaire, E, J-C Merle, A Daunois, and J-Y Bigot. &quot;Ultrafast Spin Dynamics in Ferromagnetic Nickel.&quot; Physical review letters 76, 4250 (1996) Beaurepaire, E, J-C Merle, A Daunois, and J-Y Bigot. &quot;Ultrafast Spin Dynamics in Ferromagnetic Nickel.&quot; Physical review letters 76, 4250 (1996)"/>
          <p:cNvPicPr>
            <a:picLocks/>
          </p:cNvPicPr>
          <p:nvPr/>
        </p:nvPicPr>
        <p:blipFill>
          <a:blip r:embed="rId3"/>
          <a:stretch>
            <a:fillRect/>
          </a:stretch>
        </p:blipFill>
        <p:spPr>
          <a:xfrm>
            <a:off x="2713561" y="10749287"/>
            <a:ext cx="8335617" cy="1897381"/>
          </a:xfrm>
          <a:prstGeom prst="rect">
            <a:avLst/>
          </a:prstGeom>
        </p:spPr>
      </p:pic>
      <p:pic>
        <p:nvPicPr>
          <p:cNvPr id="274" name="Image" descr="Image"/>
          <p:cNvPicPr>
            <a:picLocks noChangeAspect="1"/>
          </p:cNvPicPr>
          <p:nvPr/>
        </p:nvPicPr>
        <p:blipFill>
          <a:blip r:embed="rId4"/>
          <a:stretch>
            <a:fillRect/>
          </a:stretch>
        </p:blipFill>
        <p:spPr>
          <a:xfrm rot="7177167" flipH="1">
            <a:off x="2501525" y="1187543"/>
            <a:ext cx="956790" cy="2029270"/>
          </a:xfrm>
          <a:prstGeom prst="rect">
            <a:avLst/>
          </a:prstGeom>
          <a:ln w="12700">
            <a:miter lim="400000"/>
          </a:ln>
        </p:spPr>
      </p:pic>
      <p:grpSp>
        <p:nvGrpSpPr>
          <p:cNvPr id="277" name="Group"/>
          <p:cNvGrpSpPr/>
          <p:nvPr/>
        </p:nvGrpSpPr>
        <p:grpSpPr>
          <a:xfrm>
            <a:off x="4092146" y="1982577"/>
            <a:ext cx="714636" cy="2236931"/>
            <a:chOff x="0" y="0"/>
            <a:chExt cx="714635" cy="2236930"/>
          </a:xfrm>
        </p:grpSpPr>
        <p:sp>
          <p:nvSpPr>
            <p:cNvPr id="275" name="Rectangle"/>
            <p:cNvSpPr/>
            <p:nvPr/>
          </p:nvSpPr>
          <p:spPr>
            <a:xfrm>
              <a:off x="0" y="0"/>
              <a:ext cx="714636" cy="2236931"/>
            </a:xfrm>
            <a:prstGeom prst="rect">
              <a:avLst/>
            </a:prstGeom>
            <a:solidFill>
              <a:srgbClr val="0096FF"/>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76" name="Line"/>
            <p:cNvSpPr/>
            <p:nvPr/>
          </p:nvSpPr>
          <p:spPr>
            <a:xfrm flipV="1">
              <a:off x="357317" y="231810"/>
              <a:ext cx="1" cy="1773310"/>
            </a:xfrm>
            <a:prstGeom prst="line">
              <a:avLst/>
            </a:prstGeom>
            <a:noFill/>
            <a:ln w="101600" cap="flat">
              <a:solidFill>
                <a:srgbClr val="FFFFFF"/>
              </a:solidFill>
              <a:prstDash val="solid"/>
              <a:bevel/>
              <a:tailEnd type="triangle" w="med" len="med"/>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grpSp>
      <p:grpSp>
        <p:nvGrpSpPr>
          <p:cNvPr id="280" name="Group"/>
          <p:cNvGrpSpPr/>
          <p:nvPr/>
        </p:nvGrpSpPr>
        <p:grpSpPr>
          <a:xfrm>
            <a:off x="6881369" y="4966328"/>
            <a:ext cx="714636" cy="2236931"/>
            <a:chOff x="0" y="0"/>
            <a:chExt cx="714635" cy="2236930"/>
          </a:xfrm>
        </p:grpSpPr>
        <p:sp>
          <p:nvSpPr>
            <p:cNvPr id="278" name="Rectangle"/>
            <p:cNvSpPr/>
            <p:nvPr/>
          </p:nvSpPr>
          <p:spPr>
            <a:xfrm>
              <a:off x="0" y="0"/>
              <a:ext cx="714636" cy="2236931"/>
            </a:xfrm>
            <a:prstGeom prst="rect">
              <a:avLst/>
            </a:prstGeom>
            <a:solidFill>
              <a:srgbClr val="0096FF"/>
            </a:solidFill>
            <a:ln w="12700" cap="flat">
              <a:noFill/>
              <a:miter lim="400000"/>
            </a:ln>
            <a:effectLst/>
          </p:spPr>
          <p:txBody>
            <a:bodyPr wrap="square" lIns="91439" tIns="91439" rIns="91439" bIns="91439" numCol="1" anchor="ctr">
              <a:noAutofit/>
            </a:bodyPr>
            <a:lstStyle/>
            <a:p>
              <a:pPr>
                <a:defRPr>
                  <a:solidFill>
                    <a:srgbClr val="FFFFFF"/>
                  </a:solidFill>
                </a:defRPr>
              </a:pPr>
              <a:endParaRPr/>
            </a:p>
          </p:txBody>
        </p:sp>
        <p:sp>
          <p:nvSpPr>
            <p:cNvPr id="279" name="Line"/>
            <p:cNvSpPr/>
            <p:nvPr/>
          </p:nvSpPr>
          <p:spPr>
            <a:xfrm flipV="1">
              <a:off x="357317" y="1048330"/>
              <a:ext cx="1" cy="956790"/>
            </a:xfrm>
            <a:prstGeom prst="line">
              <a:avLst/>
            </a:prstGeom>
            <a:noFill/>
            <a:ln w="101600" cap="flat">
              <a:solidFill>
                <a:srgbClr val="FFFFFF"/>
              </a:solidFill>
              <a:prstDash val="solid"/>
              <a:bevel/>
              <a:tailEnd type="triangle" w="med" len="med"/>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grpSp>
      <p:grpSp>
        <p:nvGrpSpPr>
          <p:cNvPr id="284" name="Group"/>
          <p:cNvGrpSpPr/>
          <p:nvPr/>
        </p:nvGrpSpPr>
        <p:grpSpPr>
          <a:xfrm>
            <a:off x="12684955" y="1284826"/>
            <a:ext cx="9803090" cy="11371687"/>
            <a:chOff x="-292100" y="0"/>
            <a:chExt cx="9803088" cy="11371685"/>
          </a:xfrm>
        </p:grpSpPr>
        <p:pic>
          <p:nvPicPr>
            <p:cNvPr id="281" name="Image" descr="Image"/>
            <p:cNvPicPr>
              <a:picLocks noChangeAspect="1"/>
            </p:cNvPicPr>
            <p:nvPr/>
          </p:nvPicPr>
          <p:blipFill>
            <a:blip r:embed="rId5"/>
            <a:srcRect b="58407"/>
            <a:stretch>
              <a:fillRect/>
            </a:stretch>
          </p:blipFill>
          <p:spPr>
            <a:xfrm>
              <a:off x="588307" y="0"/>
              <a:ext cx="8922682" cy="3796478"/>
            </a:xfrm>
            <a:prstGeom prst="rect">
              <a:avLst/>
            </a:prstGeom>
            <a:ln w="12700" cap="flat">
              <a:noFill/>
              <a:miter lim="400000"/>
            </a:ln>
            <a:effectLst/>
          </p:spPr>
        </p:pic>
        <p:pic>
          <p:nvPicPr>
            <p:cNvPr id="282" name="Stanciu, C D, F Hansteen, A V Kimel, A Kirilyuk, A Tsukamoto, A Itoh, and Th Rasing. Physical Review Letters 99, 047601 (2007) Stanciu, C D, F Hansteen, A V Kimel, A Kirilyuk, A Tsukamoto, A Itoh, and Th Rasing. Physical Review Letters 99, 047601 (2007)" descr="Stanciu, C D, F Hansteen, A V Kimel, A Kirilyuk, A Tsukamoto, A Itoh, and Th Rasing. Physical Review Letters 99, 047601 (2007) Stanciu, C D, F Hansteen, A V Kimel, A Kirilyuk, A Tsukamoto, A Itoh, and Th Rasing. Physical Review Letters 99, 047601 (2007)"/>
            <p:cNvPicPr>
              <a:picLocks/>
            </p:cNvPicPr>
            <p:nvPr/>
          </p:nvPicPr>
          <p:blipFill>
            <a:blip r:embed="rId6"/>
            <a:stretch>
              <a:fillRect/>
            </a:stretch>
          </p:blipFill>
          <p:spPr>
            <a:xfrm>
              <a:off x="-292100" y="9441285"/>
              <a:ext cx="9193105" cy="1930401"/>
            </a:xfrm>
            <a:prstGeom prst="rect">
              <a:avLst/>
            </a:prstGeom>
            <a:effectLst/>
          </p:spPr>
        </p:pic>
        <p:pic>
          <p:nvPicPr>
            <p:cNvPr id="283" name="Image" descr="Image"/>
            <p:cNvPicPr>
              <a:picLocks noChangeAspect="1"/>
            </p:cNvPicPr>
            <p:nvPr/>
          </p:nvPicPr>
          <p:blipFill>
            <a:blip r:embed="rId7"/>
            <a:srcRect/>
            <a:stretch>
              <a:fillRect/>
            </a:stretch>
          </p:blipFill>
          <p:spPr>
            <a:xfrm>
              <a:off x="721385" y="3759946"/>
              <a:ext cx="7285654" cy="5825166"/>
            </a:xfrm>
            <a:prstGeom prst="rect">
              <a:avLst/>
            </a:prstGeom>
            <a:ln w="12700" cap="flat">
              <a:noFill/>
              <a:miter lim="400000"/>
            </a:ln>
            <a:effectLst/>
          </p:spPr>
        </p:pic>
      </p:grpSp>
      <p:sp>
        <p:nvSpPr>
          <p:cNvPr id="285" name="Line"/>
          <p:cNvSpPr/>
          <p:nvPr/>
        </p:nvSpPr>
        <p:spPr>
          <a:xfrm flipV="1">
            <a:off x="7238686" y="5218378"/>
            <a:ext cx="1" cy="1732830"/>
          </a:xfrm>
          <a:prstGeom prst="line">
            <a:avLst/>
          </a:prstGeom>
          <a:ln w="50800">
            <a:solidFill>
              <a:srgbClr val="FFFFFF"/>
            </a:solidFill>
            <a:custDash>
              <a:ds d="200000" sp="200000"/>
            </a:custDash>
            <a:miter lim="400000"/>
            <a:tailEnd type="stealth"/>
          </a:ln>
        </p:spPr>
        <p:txBody>
          <a:bodyPr tIns="91439" bIns="91439"/>
          <a:lstStyle/>
          <a:p>
            <a:pPr defTabSz="914400">
              <a:defRPr sz="2200">
                <a:solidFill>
                  <a:srgbClr val="000000"/>
                </a:solidFill>
                <a:latin typeface="+mn-lt"/>
                <a:ea typeface="+mn-ea"/>
                <a:cs typeface="+mn-cs"/>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X-ray magnetic scattering"/>
          <p:cNvSpPr txBox="1">
            <a:spLocks noGrp="1"/>
          </p:cNvSpPr>
          <p:nvPr>
            <p:ph type="title"/>
          </p:nvPr>
        </p:nvSpPr>
        <p:spPr>
          <a:prstGeom prst="rect">
            <a:avLst/>
          </a:prstGeom>
        </p:spPr>
        <p:txBody>
          <a:bodyPr/>
          <a:lstStyle/>
          <a:p>
            <a:r>
              <a:t>X-ray magnetic scattering</a:t>
            </a:r>
          </a:p>
        </p:txBody>
      </p:sp>
      <p:sp>
        <p:nvSpPr>
          <p:cNvPr id="288" name="Pump: NIR laser…"/>
          <p:cNvSpPr txBox="1">
            <a:spLocks noGrp="1"/>
          </p:cNvSpPr>
          <p:nvPr>
            <p:ph type="body" sz="half" idx="1"/>
          </p:nvPr>
        </p:nvSpPr>
        <p:spPr>
          <a:xfrm>
            <a:off x="14469639" y="1705482"/>
            <a:ext cx="8924625" cy="7725669"/>
          </a:xfrm>
          <a:prstGeom prst="rect">
            <a:avLst/>
          </a:prstGeom>
        </p:spPr>
        <p:txBody>
          <a:bodyPr/>
          <a:lstStyle/>
          <a:p>
            <a:r>
              <a:t>Pump: NIR laser</a:t>
            </a:r>
          </a:p>
          <a:p>
            <a:endParaRPr/>
          </a:p>
          <a:p>
            <a:r>
              <a:t>Probe: circularly polarised x-rays (sensitive to magnetic contrast)</a:t>
            </a:r>
          </a:p>
          <a:p>
            <a:endParaRPr/>
          </a:p>
          <a:p>
            <a:r>
              <a:t>Diffraction experiment: probe temporal dynamics of not only average intensity, but also q-vector distribution</a:t>
            </a:r>
          </a:p>
        </p:txBody>
      </p:sp>
      <p:sp>
        <p:nvSpPr>
          <p:cNvPr id="28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pic>
        <p:nvPicPr>
          <p:cNvPr id="290" name="Image" descr="Image"/>
          <p:cNvPicPr>
            <a:picLocks noChangeAspect="1"/>
          </p:cNvPicPr>
          <p:nvPr/>
        </p:nvPicPr>
        <p:blipFill>
          <a:blip r:embed="rId2"/>
          <a:stretch>
            <a:fillRect/>
          </a:stretch>
        </p:blipFill>
        <p:spPr>
          <a:xfrm>
            <a:off x="37633" y="2035174"/>
            <a:ext cx="13754942" cy="8656443"/>
          </a:xfrm>
          <a:prstGeom prst="rect">
            <a:avLst/>
          </a:prstGeom>
          <a:ln w="12700">
            <a:miter lim="400000"/>
          </a:ln>
        </p:spPr>
      </p:pic>
      <p:pic>
        <p:nvPicPr>
          <p:cNvPr id="291" name="E. Iacocca, T.-M. Liu, A. H. Reid, Z. Fu, S. Ruta, P. W. Granitzka, E. Jal, S. Bonetti, A. X. Gray, C. E. Graves, R. Kukreja, Z. Chen, D. J. Higley, T. Chase, L. Le Guyader, K. Hirsch, H. Ohldag, W. F. Schlotter, G. L. Dakovski, G. Coslovich, M. C. Hoffmann, S. Carron, A. Tsukamoto, A. Kirilyuk, A. V. Kimel, Th. Rasing, J. Stöhr, R. F. L. Evans, T. Ostler, R. W. Chantrell, M. A. Hoefer, T. J. Silva, H. A. Dürr, Nature Communications 10, 1756 (2019) E. Iacocca, T.-M. Liu, A. H. Reid, Z. Fu, S. Ruta, P. W. Granitzka, E. Jal, S. Bonetti, A. X. Gray, C. E. Graves, R. Kukreja, Z. Chen, D. J. Higley, T. Chase, L. Le Guyader, K. Hirsch, H. Ohldag, W. F. Schlotter, G. L. Dakovski, G. Coslovich, M. C. Hoffmann, S. Carron, A. Tsukamoto, A. Kirilyuk, A. V. Kimel, Th. Rasing, J. Stöhr, R. F. L. Evans, T. Ostler, R. W. Chantrell, M. A. Hoefer, T. J. Silva, H. A. Dürr, Nature Communications 10, 1756 (2019)" descr="E. Iacocca, T.-M. Liu, A. H. Reid, Z. Fu, S. Ruta, P. W. Granitzka, E. Jal, S. Bonetti, A. X. Gray, C. E. Graves, R. Kukreja, Z. Chen, D. J. Higley, T. Chase, L. Le Guyader, K. Hirsch, H. Ohldag, W. F. Schlotter, G. L. Dakovski, G. Coslovich, M. C. Hoffmann, S. Carron, A. Tsukamoto, A. Kirilyuk, A. V. Kimel, Th. Rasing, J. Stöhr, R. F. L. Evans, T. Ostler, R. W. Chantrell, M. A. Hoefer, T. J. Silva, H. A. Dürr, Nature Communications 10, 1756 (2019) E. Iacocca, T.-M. Liu, A. H. Reid, Z. Fu, S. Ruta, P. W. Granitzka, E. Jal, S. Bonetti, A. X. Gray, C. E. Graves, R. Kukreja, Z. Chen, D. J. Higley, T. Chase, L. Le Guyader, K. Hirsch, H. Ohldag, W. F. Schlotter, G. L. Dakovski, G. Coslovich, M. C. Hoffmann, S. Carron, A. Tsukamoto, A. Kirilyuk, A. V. Kimel, Th. Rasing, J. Stöhr, R. F. L. Evans, T. Ostler, R. W. Chantrell, M. A. Hoefer, T. J. Silva, H. A. Dürr, Nature Communications 10, 1756 (2019)"/>
          <p:cNvPicPr>
            <a:picLocks/>
          </p:cNvPicPr>
          <p:nvPr/>
        </p:nvPicPr>
        <p:blipFill>
          <a:blip r:embed="rId3"/>
          <a:stretch>
            <a:fillRect/>
          </a:stretch>
        </p:blipFill>
        <p:spPr>
          <a:xfrm>
            <a:off x="13941460" y="9500999"/>
            <a:ext cx="9387117" cy="3263674"/>
          </a:xfrm>
          <a:prstGeom prst="rect">
            <a:avLst/>
          </a:prstGeom>
        </p:spPr>
      </p:pic>
      <p:sp>
        <p:nvSpPr>
          <p:cNvPr id="292" name="Thin film sample…"/>
          <p:cNvSpPr txBox="1"/>
          <p:nvPr/>
        </p:nvSpPr>
        <p:spPr>
          <a:xfrm>
            <a:off x="6451377" y="10869170"/>
            <a:ext cx="6755925" cy="1173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lgn="ctr"/>
            <a:r>
              <a:t>Thin film sample</a:t>
            </a:r>
          </a:p>
          <a:p>
            <a:pPr algn="ctr"/>
            <a:r>
              <a:t>on x-ray transparent membrane</a:t>
            </a:r>
          </a:p>
        </p:txBody>
      </p:sp>
      <p:sp>
        <p:nvSpPr>
          <p:cNvPr id="293" name="Line"/>
          <p:cNvSpPr/>
          <p:nvPr/>
        </p:nvSpPr>
        <p:spPr>
          <a:xfrm flipH="1" flipV="1">
            <a:off x="6516064" y="8586912"/>
            <a:ext cx="2294466" cy="2294467"/>
          </a:xfrm>
          <a:prstGeom prst="line">
            <a:avLst/>
          </a:prstGeom>
          <a:ln w="76200">
            <a:solidFill>
              <a:srgbClr val="122F5B"/>
            </a:solidFill>
            <a:bevel/>
            <a:tailEnd type="triangle"/>
          </a:ln>
        </p:spPr>
        <p:txBody>
          <a:bodyPr tIns="91439" bIns="91439"/>
          <a:lstStyle/>
          <a:p>
            <a:pPr defTabSz="914400">
              <a:defRPr sz="2200">
                <a:solidFill>
                  <a:srgbClr val="000000"/>
                </a:solidFill>
                <a:latin typeface="+mn-lt"/>
                <a:ea typeface="+mn-ea"/>
                <a:cs typeface="+mn-cs"/>
                <a:sym typeface="Helvetica"/>
              </a:defRPr>
            </a:pPr>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X-ray scattering: typical data"/>
          <p:cNvSpPr txBox="1">
            <a:spLocks noGrp="1"/>
          </p:cNvSpPr>
          <p:nvPr>
            <p:ph type="title"/>
          </p:nvPr>
        </p:nvSpPr>
        <p:spPr>
          <a:prstGeom prst="rect">
            <a:avLst/>
          </a:prstGeom>
        </p:spPr>
        <p:txBody>
          <a:bodyPr/>
          <a:lstStyle/>
          <a:p>
            <a:r>
              <a:t>X-ray scattering: typical data</a:t>
            </a:r>
          </a:p>
        </p:txBody>
      </p:sp>
      <p:sp>
        <p:nvSpPr>
          <p:cNvPr id="296" name="Features of various size spread randomly in your sample: diffuse blob with center of mass at q = 0…"/>
          <p:cNvSpPr txBox="1">
            <a:spLocks noGrp="1"/>
          </p:cNvSpPr>
          <p:nvPr>
            <p:ph type="body" sz="half" idx="1"/>
          </p:nvPr>
        </p:nvSpPr>
        <p:spPr>
          <a:xfrm>
            <a:off x="13875773" y="2181747"/>
            <a:ext cx="9518492" cy="7249404"/>
          </a:xfrm>
          <a:prstGeom prst="rect">
            <a:avLst/>
          </a:prstGeom>
        </p:spPr>
        <p:txBody>
          <a:bodyPr/>
          <a:lstStyle/>
          <a:p>
            <a:r>
              <a:t>Features of various size spread randomly in your sample: </a:t>
            </a:r>
            <a:r>
              <a:rPr b="1" i="1"/>
              <a:t>diffuse blob</a:t>
            </a:r>
            <a:r>
              <a:t> with center of mass at </a:t>
            </a:r>
            <a:r>
              <a:rPr i="1"/>
              <a:t>q</a:t>
            </a:r>
            <a:r>
              <a:t> = 0</a:t>
            </a:r>
          </a:p>
          <a:p>
            <a:endParaRPr/>
          </a:p>
          <a:p>
            <a:endParaRPr/>
          </a:p>
          <a:p>
            <a:r>
              <a:t>Features with long-range correlations: </a:t>
            </a:r>
            <a:r>
              <a:rPr b="1" i="1"/>
              <a:t>ring pattern</a:t>
            </a:r>
            <a:r>
              <a:t>, radius in </a:t>
            </a:r>
            <a:r>
              <a:rPr i="1"/>
              <a:t>q</a:t>
            </a:r>
            <a:r>
              <a:t> is 1/(correlation length)</a:t>
            </a:r>
          </a:p>
        </p:txBody>
      </p:sp>
      <p:sp>
        <p:nvSpPr>
          <p:cNvPr id="29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pic>
        <p:nvPicPr>
          <p:cNvPr id="298" name="Image" descr="Image"/>
          <p:cNvPicPr>
            <a:picLocks noChangeAspect="1"/>
          </p:cNvPicPr>
          <p:nvPr/>
        </p:nvPicPr>
        <p:blipFill>
          <a:blip r:embed="rId2"/>
          <a:stretch>
            <a:fillRect/>
          </a:stretch>
        </p:blipFill>
        <p:spPr>
          <a:xfrm>
            <a:off x="1668001" y="2288254"/>
            <a:ext cx="10662742" cy="9139492"/>
          </a:xfrm>
          <a:prstGeom prst="rect">
            <a:avLst/>
          </a:prstGeom>
          <a:ln w="12700">
            <a:miter lim="400000"/>
          </a:ln>
        </p:spPr>
      </p:pic>
      <p:pic>
        <p:nvPicPr>
          <p:cNvPr id="299" name="E. Iacocca, T.-M. Liu, A. H. Reid, Z. Fu, S. Ruta, P. W. Granitzka, E. Jal, S. Bonetti, A. X. Gray, C. E. Graves, R. Kukreja, Z. Chen, D. J. Higley, T. Chase, L. Le Guyader, K. Hirsch, H. Ohldag, W. F. Schlotter, G. L. Dakovski, G. Coslovich, M. C. Hoffmann, S. Carron, A. Tsukamoto, A. Kirilyuk, A. V. Kimel, Th. Rasing, J. Stöhr, R. F. L. Evans, T. Ostler, R. W. Chantrell, M. A. Hoefer, T. J. Silva, H. A. Dürr, Nature Communications 10, 1756 (2019) E. Iacocca, T.-M. Liu, A. H. Reid, Z. Fu, S. Ruta, P. W. Granitzka, E. Jal, S. Bonetti, A. X. Gray, C. E. Graves, R. Kukreja, Z. Chen, D. J. Higley, T. Chase, L. Le Guyader, K. Hirsch, H. Ohldag, W. F. Schlotter, G. L. Dakovski, G. Coslovich, M. C. Hoffmann, S. Carron, A. Tsukamoto, A. Kirilyuk, A. V. Kimel, Th. Rasing, J. Stöhr, R. F. L. Evans, T. Ostler, R. W. Chantrell, M. A. Hoefer, T. J. Silva, H. A. Dürr, Nature Communications 10, 1756 (2019)" descr="E. Iacocca, T.-M. Liu, A. H. Reid, Z. Fu, S. Ruta, P. W. Granitzka, E. Jal, S. Bonetti, A. X. Gray, C. E. Graves, R. Kukreja, Z. Chen, D. J. Higley, T. Chase, L. Le Guyader, K. Hirsch, H. Ohldag, W. F. Schlotter, G. L. Dakovski, G. Coslovich, M. C. Hoffmann, S. Carron, A. Tsukamoto, A. Kirilyuk, A. V. Kimel, Th. Rasing, J. Stöhr, R. F. L. Evans, T. Ostler, R. W. Chantrell, M. A. Hoefer, T. J. Silva, H. A. Dürr, Nature Communications 10, 1756 (2019) E. Iacocca, T.-M. Liu, A. H. Reid, Z. Fu, S. Ruta, P. W. Granitzka, E. Jal, S. Bonetti, A. X. Gray, C. E. Graves, R. Kukreja, Z. Chen, D. J. Higley, T. Chase, L. Le Guyader, K. Hirsch, H. Ohldag, W. F. Schlotter, G. L. Dakovski, G. Coslovich, M. C. Hoffmann, S. Carron, A. Tsukamoto, A. Kirilyuk, A. V. Kimel, Th. Rasing, J. Stöhr, R. F. L. Evans, T. Ostler, R. W. Chantrell, M. A. Hoefer, T. J. Silva, H. A. Dürr, Nature Communications 10, 1756 (2019)"/>
          <p:cNvPicPr>
            <a:picLocks/>
          </p:cNvPicPr>
          <p:nvPr/>
        </p:nvPicPr>
        <p:blipFill>
          <a:blip r:embed="rId3"/>
          <a:stretch>
            <a:fillRect/>
          </a:stretch>
        </p:blipFill>
        <p:spPr>
          <a:xfrm>
            <a:off x="13941460" y="9500999"/>
            <a:ext cx="9387117" cy="3263674"/>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Non-switching vs switching behaviour: different laser fluence"/>
          <p:cNvSpPr txBox="1">
            <a:spLocks noGrp="1"/>
          </p:cNvSpPr>
          <p:nvPr>
            <p:ph type="title"/>
          </p:nvPr>
        </p:nvSpPr>
        <p:spPr>
          <a:xfrm>
            <a:off x="-1" y="-6351"/>
            <a:ext cx="18496883" cy="845751"/>
          </a:xfrm>
          <a:prstGeom prst="rect">
            <a:avLst/>
          </a:prstGeom>
        </p:spPr>
        <p:txBody>
          <a:bodyPr/>
          <a:lstStyle/>
          <a:p>
            <a:r>
              <a:t>Non-switching vs switching behaviour: different laser fluence</a:t>
            </a:r>
          </a:p>
        </p:txBody>
      </p:sp>
      <p:sp>
        <p:nvSpPr>
          <p:cNvPr id="30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pic>
        <p:nvPicPr>
          <p:cNvPr id="303" name="Screenshot 2019-08-23 at 15.37.54.png" descr="Screenshot 2019-08-23 at 15.37.54.png"/>
          <p:cNvPicPr>
            <a:picLocks noChangeAspect="1"/>
          </p:cNvPicPr>
          <p:nvPr/>
        </p:nvPicPr>
        <p:blipFill>
          <a:blip r:embed="rId2"/>
          <a:stretch>
            <a:fillRect/>
          </a:stretch>
        </p:blipFill>
        <p:spPr>
          <a:xfrm>
            <a:off x="898135" y="2160778"/>
            <a:ext cx="23391896" cy="8976723"/>
          </a:xfrm>
          <a:prstGeom prst="rect">
            <a:avLst/>
          </a:prstGeom>
          <a:ln w="12700">
            <a:miter lim="400000"/>
          </a:ln>
        </p:spPr>
      </p:pic>
      <p:sp>
        <p:nvSpPr>
          <p:cNvPr id="304" name="Group"/>
          <p:cNvSpPr/>
          <p:nvPr/>
        </p:nvSpPr>
        <p:spPr>
          <a:xfrm>
            <a:off x="545816" y="5867033"/>
            <a:ext cx="12185724" cy="5844319"/>
          </a:xfrm>
          <a:prstGeom prst="rect">
            <a:avLst/>
          </a:prstGeom>
          <a:solidFill>
            <a:srgbClr val="FFFFFF"/>
          </a:solidFill>
          <a:ln w="12700">
            <a:miter lim="400000"/>
          </a:ln>
        </p:spPr>
        <p:txBody>
          <a:bodyPr tIns="91439" bIns="91439" anchor="ctr"/>
          <a:lstStyle/>
          <a:p>
            <a:endParaRPr/>
          </a:p>
        </p:txBody>
      </p:sp>
      <p:sp>
        <p:nvSpPr>
          <p:cNvPr id="305" name="SWITCHING"/>
          <p:cNvSpPr txBox="1"/>
          <p:nvPr/>
        </p:nvSpPr>
        <p:spPr>
          <a:xfrm>
            <a:off x="16838071" y="1548135"/>
            <a:ext cx="3492248" cy="767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3800" b="1">
                <a:solidFill>
                  <a:srgbClr val="A1223B"/>
                </a:solidFill>
              </a:defRPr>
            </a:lvl1pPr>
          </a:lstStyle>
          <a:p>
            <a:r>
              <a:t>SWITCHING</a:t>
            </a:r>
          </a:p>
        </p:txBody>
      </p:sp>
      <p:sp>
        <p:nvSpPr>
          <p:cNvPr id="306" name="NO-SWITCHING"/>
          <p:cNvSpPr txBox="1"/>
          <p:nvPr/>
        </p:nvSpPr>
        <p:spPr>
          <a:xfrm>
            <a:off x="4253736" y="1548135"/>
            <a:ext cx="4542751" cy="767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3800" b="1">
                <a:solidFill>
                  <a:srgbClr val="A1223B"/>
                </a:solidFill>
              </a:defRPr>
            </a:lvl1pPr>
          </a:lstStyle>
          <a:p>
            <a:r>
              <a:t>NO-SWITCHING</a:t>
            </a:r>
          </a:p>
        </p:txBody>
      </p:sp>
      <p:sp>
        <p:nvSpPr>
          <p:cNvPr id="307" name="Group"/>
          <p:cNvSpPr/>
          <p:nvPr/>
        </p:nvSpPr>
        <p:spPr>
          <a:xfrm>
            <a:off x="12668037" y="5867033"/>
            <a:ext cx="11690057" cy="5844319"/>
          </a:xfrm>
          <a:prstGeom prst="rect">
            <a:avLst/>
          </a:prstGeom>
          <a:solidFill>
            <a:srgbClr val="FFFFFF"/>
          </a:solidFill>
          <a:ln w="12700">
            <a:miter lim="400000"/>
          </a:ln>
        </p:spPr>
        <p:txBody>
          <a:bodyPr tIns="91439" bIns="91439" anchor="ctr"/>
          <a:lstStyle/>
          <a:p>
            <a:endParaRPr/>
          </a:p>
        </p:txBody>
      </p:sp>
      <p:sp>
        <p:nvSpPr>
          <p:cNvPr id="308" name="Step 1: creation of small reversed magnetisation spots (magnons localise)…"/>
          <p:cNvSpPr txBox="1"/>
          <p:nvPr/>
        </p:nvSpPr>
        <p:spPr>
          <a:xfrm>
            <a:off x="3478946" y="11367521"/>
            <a:ext cx="17426108" cy="1236981"/>
          </a:xfrm>
          <a:prstGeom prst="rect">
            <a:avLst/>
          </a:prstGeom>
          <a:ln w="63500">
            <a:solidFill>
              <a:srgbClr val="A1223B"/>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defRPr b="1"/>
            </a:pPr>
            <a:r>
              <a:t>Step 1: creation of small reversed magnetisation spots (magnons localise)</a:t>
            </a:r>
          </a:p>
          <a:p>
            <a:pPr>
              <a:defRPr b="1"/>
            </a:pPr>
            <a:r>
              <a:t>Step 2: expansion with time (magnons coalesce)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30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30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1" animBg="1" advAuto="0"/>
      <p:bldP spid="307" grpId="2" animBg="1" advAuto="0"/>
      <p:bldP spid="308" grpId="3"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Title"/>
          <p:cNvSpPr txBox="1">
            <a:spLocks noGrp="1"/>
          </p:cNvSpPr>
          <p:nvPr>
            <p:ph type="title"/>
          </p:nvPr>
        </p:nvSpPr>
        <p:spPr>
          <a:prstGeom prst="rect">
            <a:avLst/>
          </a:prstGeom>
        </p:spPr>
        <p:txBody>
          <a:bodyPr/>
          <a:lstStyle/>
          <a:p>
            <a:endParaRPr/>
          </a:p>
        </p:txBody>
      </p:sp>
      <p:sp>
        <p:nvSpPr>
          <p:cNvPr id="311" name="Magnons localisation and coalescence can be described with hydrodynamic theory…"/>
          <p:cNvSpPr txBox="1">
            <a:spLocks noGrp="1"/>
          </p:cNvSpPr>
          <p:nvPr>
            <p:ph type="body" sz="quarter" idx="1"/>
          </p:nvPr>
        </p:nvSpPr>
        <p:spPr>
          <a:xfrm>
            <a:off x="1410149" y="8384150"/>
            <a:ext cx="10981292" cy="4169079"/>
          </a:xfrm>
          <a:prstGeom prst="rect">
            <a:avLst/>
          </a:prstGeom>
        </p:spPr>
        <p:txBody>
          <a:bodyPr/>
          <a:lstStyle/>
          <a:p>
            <a:pPr marL="644994" indent="-644994" defTabSz="1810511">
              <a:lnSpc>
                <a:spcPts val="5700"/>
              </a:lnSpc>
              <a:defRPr sz="3762"/>
            </a:pPr>
            <a:r>
              <a:t>Magnons localisation and coalescence can be described with hydrodynamic theory</a:t>
            </a:r>
          </a:p>
          <a:p>
            <a:pPr marL="644994" indent="-644994" defTabSz="1810511">
              <a:lnSpc>
                <a:spcPts val="5700"/>
              </a:lnSpc>
              <a:defRPr sz="3762"/>
            </a:pPr>
            <a:endParaRPr/>
          </a:p>
          <a:p>
            <a:pPr marL="644994" indent="-644994" defTabSz="1810511">
              <a:lnSpc>
                <a:spcPts val="5700"/>
              </a:lnSpc>
              <a:defRPr sz="3762"/>
            </a:pPr>
            <a:r>
              <a:t>What “flows” is angular momentum, driven by spin currents</a:t>
            </a:r>
          </a:p>
        </p:txBody>
      </p:sp>
      <p:sp>
        <p:nvSpPr>
          <p:cNvPr id="31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pic>
        <p:nvPicPr>
          <p:cNvPr id="313" name="Screenshot 2019-08-23 at 15.40.23.png" descr="Screenshot 2019-08-23 at 15.40.23.png"/>
          <p:cNvPicPr>
            <a:picLocks noChangeAspect="1"/>
          </p:cNvPicPr>
          <p:nvPr/>
        </p:nvPicPr>
        <p:blipFill>
          <a:blip r:embed="rId2"/>
          <a:stretch>
            <a:fillRect/>
          </a:stretch>
        </p:blipFill>
        <p:spPr>
          <a:xfrm>
            <a:off x="1155958" y="1401628"/>
            <a:ext cx="22072084" cy="6459754"/>
          </a:xfrm>
          <a:prstGeom prst="rect">
            <a:avLst/>
          </a:prstGeom>
          <a:ln w="12700">
            <a:miter lim="400000"/>
          </a:ln>
        </p:spPr>
      </p:pic>
      <p:pic>
        <p:nvPicPr>
          <p:cNvPr id="314" name="E. Iacocca, T.-M. Liu, A. H. Reid, Z. Fu, S. Ruta, P. W. Granitzka, E. Jal, S. Bonetti, A. X. Gray, C. E. Graves, R. Kukreja, Z. Chen, D. J. Higley, T. Chase, L. Le Guyader, K. Hirsch, H. Ohldag, W. F. Schlotter, G. L. Dakovski, G. Coslovich, M. C. Hoffmann, S. Carron, A. Tsukamoto, A. Kirilyuk, A. V. Kimel, Th. Rasing, J. Stöhr, R. F. L. Evans, T. Ostler, R. W. Chantrell, M. A. Hoefer, T. J. Silva, H. A. Dürr, Nature Communications 10, 1756 (2019) E. Iacocca, T.-M. Liu, A. H. Reid, Z. Fu, S. Ruta, P. W. Granitzka, E. Jal, S. Bonetti, A. X. Gray, C. E. Graves, R. Kukreja, Z. Chen, D. J. Higley, T. Chase, L. Le Guyader, K. Hirsch, H. Ohldag, W. F. Schlotter, G. L. Dakovski, G. Coslovich, M. C. Hoffmann, S. Carron, A. Tsukamoto, A. Kirilyuk, A. V. Kimel, Th. Rasing, J. Stöhr, R. F. L. Evans, T. Ostler, R. W. Chantrell, M. A. Hoefer, T. J. Silva, H. A. Dürr, Nature Communications 10, 1756 (2019)" descr="E. Iacocca, T.-M. Liu, A. H. Reid, Z. Fu, S. Ruta, P. W. Granitzka, E. Jal, S. Bonetti, A. X. Gray, C. E. Graves, R. Kukreja, Z. Chen, D. J. Higley, T. Chase, L. Le Guyader, K. Hirsch, H. Ohldag, W. F. Schlotter, G. L. Dakovski, G. Coslovich, M. C. Hoffmann, S. Carron, A. Tsukamoto, A. Kirilyuk, A. V. Kimel, Th. Rasing, J. Stöhr, R. F. L. Evans, T. Ostler, R. W. Chantrell, M. A. Hoefer, T. J. Silva, H. A. Dürr, Nature Communications 10, 1756 (2019) E. Iacocca, T.-M. Liu, A. H. Reid, Z. Fu, S. Ruta, P. W. Granitzka, E. Jal, S. Bonetti, A. X. Gray, C. E. Graves, R. Kukreja, Z. Chen, D. J. Higley, T. Chase, L. Le Guyader, K. Hirsch, H. Ohldag, W. F. Schlotter, G. L. Dakovski, G. Coslovich, M. C. Hoffmann, S. Carron, A. Tsukamoto, A. Kirilyuk, A. V. Kimel, Th. Rasing, J. Stöhr, R. F. L. Evans, T. Ostler, R. W. Chantrell, M. A. Hoefer, T. J. Silva, H. A. Dürr, Nature Communications 10, 1756 (2019)"/>
          <p:cNvPicPr>
            <a:picLocks/>
          </p:cNvPicPr>
          <p:nvPr/>
        </p:nvPicPr>
        <p:blipFill>
          <a:blip r:embed="rId3"/>
          <a:stretch>
            <a:fillRect/>
          </a:stretch>
        </p:blipFill>
        <p:spPr>
          <a:xfrm>
            <a:off x="13941460" y="9500999"/>
            <a:ext cx="9387117" cy="3263674"/>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itle"/>
          <p:cNvSpPr txBox="1">
            <a:spLocks noGrp="1"/>
          </p:cNvSpPr>
          <p:nvPr>
            <p:ph type="title"/>
          </p:nvPr>
        </p:nvSpPr>
        <p:spPr>
          <a:prstGeom prst="rect">
            <a:avLst/>
          </a:prstGeom>
        </p:spPr>
        <p:txBody>
          <a:bodyPr/>
          <a:lstStyle/>
          <a:p>
            <a:endParaRPr/>
          </a:p>
        </p:txBody>
      </p:sp>
      <p:sp>
        <p:nvSpPr>
          <p:cNvPr id="31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318" name="This is very complicated……"/>
          <p:cNvSpPr txBox="1"/>
          <p:nvPr/>
        </p:nvSpPr>
        <p:spPr>
          <a:xfrm>
            <a:off x="2560209" y="4835490"/>
            <a:ext cx="19263583" cy="3116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a:defRPr sz="6400" b="1" i="1"/>
            </a:pPr>
            <a:r>
              <a:t>This is very complicated…</a:t>
            </a:r>
          </a:p>
          <a:p>
            <a:pPr algn="ctr">
              <a:defRPr sz="6400" b="1" i="1"/>
            </a:pPr>
            <a:endParaRPr/>
          </a:p>
          <a:p>
            <a:pPr algn="ctr">
              <a:defRPr sz="6400" b="1" i="1"/>
            </a:pPr>
            <a:r>
              <a:t>Can’t we just take an image of the thing?</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Holographic magnetic imaging at European XFEL"/>
          <p:cNvSpPr txBox="1">
            <a:spLocks noGrp="1"/>
          </p:cNvSpPr>
          <p:nvPr>
            <p:ph type="title"/>
          </p:nvPr>
        </p:nvSpPr>
        <p:spPr>
          <a:prstGeom prst="rect">
            <a:avLst/>
          </a:prstGeom>
        </p:spPr>
        <p:txBody>
          <a:bodyPr/>
          <a:lstStyle/>
          <a:p>
            <a:r>
              <a:t>Holographic magnetic imaging at European XFEL</a:t>
            </a:r>
          </a:p>
        </p:txBody>
      </p:sp>
      <p:sp>
        <p:nvSpPr>
          <p:cNvPr id="32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grpSp>
        <p:nvGrpSpPr>
          <p:cNvPr id="324" name="Group"/>
          <p:cNvGrpSpPr/>
          <p:nvPr/>
        </p:nvGrpSpPr>
        <p:grpSpPr>
          <a:xfrm>
            <a:off x="16437278" y="2701402"/>
            <a:ext cx="6249864" cy="5414415"/>
            <a:chOff x="0" y="0"/>
            <a:chExt cx="6249862" cy="5414414"/>
          </a:xfrm>
        </p:grpSpPr>
        <p:pic>
          <p:nvPicPr>
            <p:cNvPr id="322" name="Image" descr="Image"/>
            <p:cNvPicPr>
              <a:picLocks noChangeAspect="1"/>
            </p:cNvPicPr>
            <p:nvPr/>
          </p:nvPicPr>
          <p:blipFill>
            <a:blip r:embed="rId2"/>
            <a:stretch>
              <a:fillRect/>
            </a:stretch>
          </p:blipFill>
          <p:spPr>
            <a:xfrm>
              <a:off x="0" y="0"/>
              <a:ext cx="6249863" cy="4255226"/>
            </a:xfrm>
            <a:prstGeom prst="rect">
              <a:avLst/>
            </a:prstGeom>
            <a:ln w="12700" cap="flat">
              <a:noFill/>
              <a:miter lim="400000"/>
            </a:ln>
            <a:effectLst/>
          </p:spPr>
        </p:pic>
        <p:sp>
          <p:nvSpPr>
            <p:cNvPr id="323" name="Skyrmion"/>
            <p:cNvSpPr txBox="1"/>
            <p:nvPr/>
          </p:nvSpPr>
          <p:spPr>
            <a:xfrm>
              <a:off x="1728926" y="4544752"/>
              <a:ext cx="2792011" cy="869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defTabSz="1300480">
                <a:defRPr sz="4200"/>
              </a:lvl1pPr>
            </a:lstStyle>
            <a:p>
              <a:r>
                <a:t>Skyrmion</a:t>
              </a:r>
            </a:p>
          </p:txBody>
        </p:sp>
      </p:grpSp>
      <p:pic>
        <p:nvPicPr>
          <p:cNvPr id="325" name="XFEL_setup1.png" descr="XFEL_setup1.png"/>
          <p:cNvPicPr>
            <a:picLocks noChangeAspect="1"/>
          </p:cNvPicPr>
          <p:nvPr/>
        </p:nvPicPr>
        <p:blipFill>
          <a:blip r:embed="rId3"/>
          <a:srcRect l="13940" r="18772" b="32272"/>
          <a:stretch>
            <a:fillRect/>
          </a:stretch>
        </p:blipFill>
        <p:spPr>
          <a:xfrm>
            <a:off x="0" y="1781441"/>
            <a:ext cx="13978282" cy="10552436"/>
          </a:xfrm>
          <a:prstGeom prst="rect">
            <a:avLst/>
          </a:prstGeom>
          <a:ln w="12700">
            <a:miter lim="400000"/>
          </a:ln>
        </p:spPr>
      </p:pic>
      <p:sp>
        <p:nvSpPr>
          <p:cNvPr id="326" name="Interference pattern"/>
          <p:cNvSpPr txBox="1"/>
          <p:nvPr/>
        </p:nvSpPr>
        <p:spPr>
          <a:xfrm>
            <a:off x="6182481" y="3877954"/>
            <a:ext cx="4809850" cy="688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defTabSz="1300480">
              <a:defRPr sz="3600"/>
            </a:lvl1pPr>
          </a:lstStyle>
          <a:p>
            <a:r>
              <a:t>Interference pattern</a:t>
            </a:r>
          </a:p>
        </p:txBody>
      </p:sp>
      <p:sp>
        <p:nvSpPr>
          <p:cNvPr id="327" name="Coherent x-rays pulses"/>
          <p:cNvSpPr txBox="1"/>
          <p:nvPr/>
        </p:nvSpPr>
        <p:spPr>
          <a:xfrm>
            <a:off x="5866481" y="10747624"/>
            <a:ext cx="5441849" cy="688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defTabSz="1300480">
              <a:defRPr sz="3600"/>
            </a:lvl1pPr>
          </a:lstStyle>
          <a:p>
            <a:r>
              <a:t>Coherent x-rays pulses</a:t>
            </a:r>
          </a:p>
        </p:txBody>
      </p:sp>
      <p:sp>
        <p:nvSpPr>
          <p:cNvPr id="328" name="Sample with…"/>
          <p:cNvSpPr txBox="1"/>
          <p:nvPr/>
        </p:nvSpPr>
        <p:spPr>
          <a:xfrm>
            <a:off x="8321720" y="6327205"/>
            <a:ext cx="4696007" cy="1247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1300480">
              <a:defRPr sz="3600"/>
            </a:pPr>
            <a:r>
              <a:t>Sample with</a:t>
            </a:r>
          </a:p>
          <a:p>
            <a:pPr defTabSz="1300480">
              <a:defRPr sz="3600"/>
            </a:pPr>
            <a:r>
              <a:t>reference structure</a:t>
            </a:r>
          </a:p>
        </p:txBody>
      </p:sp>
      <p:sp>
        <p:nvSpPr>
          <p:cNvPr id="329" name="S. Bonetti et al., X-ray holography of ultrafast magnetism: femtosecond movies at the nanoscale…"/>
          <p:cNvSpPr txBox="1"/>
          <p:nvPr/>
        </p:nvSpPr>
        <p:spPr>
          <a:xfrm>
            <a:off x="15547943" y="9327470"/>
            <a:ext cx="8028537" cy="22890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1300480">
              <a:defRPr sz="2800" i="1">
                <a:solidFill>
                  <a:srgbClr val="AF0539"/>
                </a:solidFill>
              </a:defRPr>
            </a:pPr>
            <a:r>
              <a:t>S. Bonetti et al., X-ray holography of ultrafast magnetism: femtosecond movies at the nanoscale</a:t>
            </a:r>
          </a:p>
          <a:p>
            <a:pPr defTabSz="1300480">
              <a:defRPr sz="2800" i="1">
                <a:solidFill>
                  <a:srgbClr val="AF0539"/>
                </a:solidFill>
              </a:defRPr>
            </a:pPr>
            <a:endParaRPr/>
          </a:p>
          <a:p>
            <a:pPr defTabSz="1300480">
              <a:defRPr sz="2800">
                <a:solidFill>
                  <a:srgbClr val="AF0539"/>
                </a:solidFill>
              </a:defRPr>
            </a:pPr>
            <a:r>
              <a:t>Beam time at EU XFEL,  May 2019</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Free electron laser: the undulator"/>
          <p:cNvSpPr>
            <a:spLocks noGrp="1"/>
          </p:cNvSpPr>
          <p:nvPr>
            <p:ph type="title"/>
          </p:nvPr>
        </p:nvSpPr>
        <p:spPr>
          <a:prstGeom prst="rect">
            <a:avLst/>
          </a:prstGeom>
        </p:spPr>
        <p:txBody>
          <a:bodyPr/>
          <a:lstStyle/>
          <a:p>
            <a:r>
              <a:t>Free electron laser: the undulator</a:t>
            </a:r>
          </a:p>
        </p:txBody>
      </p:sp>
      <p:sp>
        <p:nvSpPr>
          <p:cNvPr id="64" name="~100 m long undulator aligned with micrometer precision: engineering marvel of this machine"/>
          <p:cNvSpPr txBox="1">
            <a:spLocks noGrp="1"/>
          </p:cNvSpPr>
          <p:nvPr>
            <p:ph type="body" sz="quarter" idx="1"/>
          </p:nvPr>
        </p:nvSpPr>
        <p:spPr>
          <a:xfrm>
            <a:off x="1015262" y="1429045"/>
            <a:ext cx="11176738" cy="3498139"/>
          </a:xfrm>
          <a:prstGeom prst="rect">
            <a:avLst/>
          </a:prstGeom>
        </p:spPr>
        <p:txBody>
          <a:bodyPr/>
          <a:lstStyle/>
          <a:p>
            <a:endParaRPr/>
          </a:p>
          <a:p>
            <a:r>
              <a:t>~100 m long undulator aligned with micrometer precision: engineering marvel of this machine</a:t>
            </a:r>
          </a:p>
        </p:txBody>
      </p:sp>
      <p:pic>
        <p:nvPicPr>
          <p:cNvPr id="65" name="Image" descr="Image"/>
          <p:cNvPicPr>
            <a:picLocks noChangeAspect="1"/>
          </p:cNvPicPr>
          <p:nvPr/>
        </p:nvPicPr>
        <p:blipFill>
          <a:blip r:embed="rId2"/>
          <a:stretch>
            <a:fillRect/>
          </a:stretch>
        </p:blipFill>
        <p:spPr>
          <a:xfrm>
            <a:off x="12492396" y="1429045"/>
            <a:ext cx="11441134" cy="11271885"/>
          </a:xfrm>
          <a:prstGeom prst="rect">
            <a:avLst/>
          </a:prstGeom>
          <a:ln w="12700">
            <a:miter lim="400000"/>
          </a:ln>
        </p:spPr>
      </p:pic>
      <p:sp>
        <p:nvSpPr>
          <p:cNvPr id="66" name="2nd key step: microbunching, i.e. electrons align in parallel sheets…"/>
          <p:cNvSpPr txBox="1"/>
          <p:nvPr/>
        </p:nvSpPr>
        <p:spPr>
          <a:xfrm>
            <a:off x="1015262" y="5477369"/>
            <a:ext cx="11176738" cy="7047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p>
            <a:pPr marL="651508" indent="-651508">
              <a:lnSpc>
                <a:spcPts val="5700"/>
              </a:lnSpc>
              <a:spcBef>
                <a:spcPts val="800"/>
              </a:spcBef>
              <a:buSzPct val="93000"/>
              <a:buChar char="●"/>
              <a:defRPr sz="3800"/>
            </a:pPr>
            <a:endParaRPr/>
          </a:p>
          <a:p>
            <a:pPr marL="651508" indent="-651508">
              <a:lnSpc>
                <a:spcPts val="5700"/>
              </a:lnSpc>
              <a:spcBef>
                <a:spcPts val="800"/>
              </a:spcBef>
              <a:buSzPct val="93000"/>
              <a:buChar char="●"/>
              <a:defRPr sz="3800"/>
            </a:pPr>
            <a:r>
              <a:rPr b="1"/>
              <a:t>2nd key step</a:t>
            </a:r>
            <a:r>
              <a:t>: microbunching, i.e. electrons align in parallel sheets</a:t>
            </a:r>
          </a:p>
          <a:p>
            <a:pPr marL="651508" indent="-651508">
              <a:lnSpc>
                <a:spcPts val="5700"/>
              </a:lnSpc>
              <a:spcBef>
                <a:spcPts val="800"/>
              </a:spcBef>
              <a:buSzPct val="93000"/>
              <a:buChar char="●"/>
              <a:defRPr sz="3800"/>
            </a:pPr>
            <a:endParaRPr/>
          </a:p>
          <a:p>
            <a:pPr>
              <a:lnSpc>
                <a:spcPts val="5700"/>
              </a:lnSpc>
              <a:spcBef>
                <a:spcPts val="800"/>
              </a:spcBef>
              <a:defRPr sz="3800" i="1"/>
            </a:pPr>
            <a:r>
              <a:t>How? Self-Amplified Spontaneous Emission (SASE): order out of chaos.</a:t>
            </a:r>
          </a:p>
          <a:p>
            <a:pPr>
              <a:lnSpc>
                <a:spcPts val="5700"/>
              </a:lnSpc>
              <a:spcBef>
                <a:spcPts val="800"/>
              </a:spcBef>
              <a:defRPr sz="3800" i="1"/>
            </a:pPr>
            <a:r>
              <a:t>Idea: John Madey, Evgeny Saldin, Claudio Pellegrini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Time-resolved imaging at superconducting XFEL"/>
          <p:cNvSpPr txBox="1">
            <a:spLocks noGrp="1"/>
          </p:cNvSpPr>
          <p:nvPr>
            <p:ph type="title"/>
          </p:nvPr>
        </p:nvSpPr>
        <p:spPr>
          <a:prstGeom prst="rect">
            <a:avLst/>
          </a:prstGeom>
        </p:spPr>
        <p:txBody>
          <a:bodyPr/>
          <a:lstStyle/>
          <a:p>
            <a:r>
              <a:t>Time-resolved imaging at superconducting XFEL</a:t>
            </a:r>
          </a:p>
        </p:txBody>
      </p:sp>
      <p:sp>
        <p:nvSpPr>
          <p:cNvPr id="33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pic>
        <p:nvPicPr>
          <p:cNvPr id="333" name="E6_XMCDwithdarksubtraction.png" descr="E6_XMCDwithdarksubtraction.png"/>
          <p:cNvPicPr>
            <a:picLocks noChangeAspect="1"/>
          </p:cNvPicPr>
          <p:nvPr/>
        </p:nvPicPr>
        <p:blipFill>
          <a:blip r:embed="rId2"/>
          <a:srcRect l="11664" t="13030" r="24017" b="11690"/>
          <a:stretch>
            <a:fillRect/>
          </a:stretch>
        </p:blipFill>
        <p:spPr>
          <a:xfrm>
            <a:off x="1912723" y="2255094"/>
            <a:ext cx="9181966" cy="8597283"/>
          </a:xfrm>
          <a:prstGeom prst="rect">
            <a:avLst/>
          </a:prstGeom>
          <a:ln w="12700">
            <a:miter lim="400000"/>
          </a:ln>
        </p:spPr>
      </p:pic>
      <p:sp>
        <p:nvSpPr>
          <p:cNvPr id="334" name="Fe L3 edge, 8 nm Fe in CoFeB multilayers. Possible signature of chiral state?…"/>
          <p:cNvSpPr txBox="1"/>
          <p:nvPr/>
        </p:nvSpPr>
        <p:spPr>
          <a:xfrm>
            <a:off x="12160142" y="1582016"/>
            <a:ext cx="11431522" cy="1070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marL="1108710" lvl="1" indent="-651510">
              <a:lnSpc>
                <a:spcPts val="5800"/>
              </a:lnSpc>
              <a:spcBef>
                <a:spcPts val="900"/>
              </a:spcBef>
              <a:buSzPct val="93000"/>
              <a:buFont typeface="Verdana"/>
              <a:buChar char="●"/>
              <a:defRPr sz="3800"/>
            </a:pPr>
            <a:r>
              <a:t>Fe L3 edge, 8 nm Fe in CoFeB multilayers. Possible signature of chiral state?</a:t>
            </a:r>
          </a:p>
          <a:p>
            <a:pPr marL="1108710" lvl="1" indent="-651510">
              <a:lnSpc>
                <a:spcPts val="5800"/>
              </a:lnSpc>
              <a:spcBef>
                <a:spcPts val="900"/>
              </a:spcBef>
              <a:buSzPct val="93000"/>
              <a:buFont typeface="Verdana"/>
              <a:buChar char="●"/>
              <a:defRPr sz="3800"/>
            </a:pPr>
            <a:endParaRPr/>
          </a:p>
          <a:p>
            <a:pPr marL="1108710" lvl="1" indent="-651510">
              <a:lnSpc>
                <a:spcPts val="5800"/>
              </a:lnSpc>
              <a:spcBef>
                <a:spcPts val="900"/>
              </a:spcBef>
              <a:buSzPct val="93000"/>
              <a:buFont typeface="Verdana"/>
              <a:buChar char="●"/>
              <a:defRPr sz="3800"/>
            </a:pPr>
            <a:r>
              <a:t>Image recorded in approx 60 minutes at nominal 1.1 MHz rep. rate (effective 1.5 kHz).</a:t>
            </a:r>
          </a:p>
          <a:p>
            <a:pPr marL="1108710" lvl="1" indent="-651510">
              <a:lnSpc>
                <a:spcPts val="5800"/>
              </a:lnSpc>
              <a:spcBef>
                <a:spcPts val="900"/>
              </a:spcBef>
              <a:buSzPct val="93000"/>
              <a:buFont typeface="Verdana"/>
              <a:buChar char="●"/>
              <a:defRPr sz="3800"/>
            </a:pPr>
            <a:endParaRPr/>
          </a:p>
          <a:p>
            <a:pPr marL="1108710" lvl="1" indent="-651510">
              <a:lnSpc>
                <a:spcPts val="5800"/>
              </a:lnSpc>
              <a:spcBef>
                <a:spcPts val="900"/>
              </a:spcBef>
              <a:buSzPct val="93000"/>
              <a:buFont typeface="Verdana"/>
              <a:buChar char="●"/>
              <a:defRPr sz="3800"/>
            </a:pPr>
            <a:r>
              <a:t>At regime: nominal 4.5 MHz (effective 6 kHz)</a:t>
            </a:r>
          </a:p>
          <a:p>
            <a:pPr>
              <a:lnSpc>
                <a:spcPts val="5800"/>
              </a:lnSpc>
              <a:spcBef>
                <a:spcPts val="900"/>
              </a:spcBef>
              <a:defRPr sz="3800"/>
            </a:pPr>
            <a:endParaRPr/>
          </a:p>
          <a:p>
            <a:pPr marL="1108710" lvl="1" indent="-651510">
              <a:lnSpc>
                <a:spcPts val="5800"/>
              </a:lnSpc>
              <a:spcBef>
                <a:spcPts val="900"/>
              </a:spcBef>
              <a:buSzPct val="93000"/>
              <a:buFont typeface="Verdana"/>
              <a:buChar char="●"/>
              <a:defRPr sz="3800"/>
            </a:pPr>
            <a:r>
              <a:t>400 TB of data stored during entire experiment</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Take-home messages"/>
          <p:cNvSpPr txBox="1">
            <a:spLocks noGrp="1"/>
          </p:cNvSpPr>
          <p:nvPr>
            <p:ph type="title"/>
          </p:nvPr>
        </p:nvSpPr>
        <p:spPr>
          <a:prstGeom prst="rect">
            <a:avLst/>
          </a:prstGeom>
        </p:spPr>
        <p:txBody>
          <a:bodyPr/>
          <a:lstStyle/>
          <a:p>
            <a:r>
              <a:t>Take-home messages</a:t>
            </a:r>
          </a:p>
        </p:txBody>
      </p:sp>
      <p:sp>
        <p:nvSpPr>
          <p:cNvPr id="337" name="X-ray experiments are complex -&gt; careful alignment procedures…"/>
          <p:cNvSpPr txBox="1">
            <a:spLocks noGrp="1"/>
          </p:cNvSpPr>
          <p:nvPr>
            <p:ph type="body" idx="1"/>
          </p:nvPr>
        </p:nvSpPr>
        <p:spPr>
          <a:xfrm>
            <a:off x="559081" y="1952785"/>
            <a:ext cx="14659818" cy="10305035"/>
          </a:xfrm>
          <a:prstGeom prst="rect">
            <a:avLst/>
          </a:prstGeom>
        </p:spPr>
        <p:txBody>
          <a:bodyPr/>
          <a:lstStyle/>
          <a:p>
            <a:pPr marL="579843" indent="-579843" defTabSz="1627632">
              <a:lnSpc>
                <a:spcPts val="5100"/>
              </a:lnSpc>
              <a:spcBef>
                <a:spcPts val="800"/>
              </a:spcBef>
              <a:defRPr sz="3382"/>
            </a:pPr>
            <a:r>
              <a:t>X-ray experiments are complex -&gt; careful alignment procedures</a:t>
            </a:r>
          </a:p>
          <a:p>
            <a:pPr marL="579843" indent="-579843" defTabSz="1627632">
              <a:lnSpc>
                <a:spcPts val="5100"/>
              </a:lnSpc>
              <a:spcBef>
                <a:spcPts val="800"/>
              </a:spcBef>
              <a:defRPr sz="3382"/>
            </a:pPr>
            <a:endParaRPr/>
          </a:p>
          <a:p>
            <a:pPr marL="579843" indent="-579843" defTabSz="1627632">
              <a:lnSpc>
                <a:spcPts val="5100"/>
              </a:lnSpc>
              <a:spcBef>
                <a:spcPts val="800"/>
              </a:spcBef>
              <a:defRPr sz="3382"/>
            </a:pPr>
            <a:r>
              <a:t>Data normalisation key to successful experiments</a:t>
            </a:r>
          </a:p>
          <a:p>
            <a:pPr marL="579843" indent="-579843" defTabSz="1627632">
              <a:lnSpc>
                <a:spcPts val="5100"/>
              </a:lnSpc>
              <a:spcBef>
                <a:spcPts val="800"/>
              </a:spcBef>
              <a:defRPr sz="3382"/>
            </a:pPr>
            <a:endParaRPr/>
          </a:p>
          <a:p>
            <a:pPr marL="579843" indent="-579843" defTabSz="1627632">
              <a:lnSpc>
                <a:spcPts val="5100"/>
              </a:lnSpc>
              <a:spcBef>
                <a:spcPts val="800"/>
              </a:spcBef>
              <a:defRPr sz="3382" u="sng"/>
            </a:pPr>
            <a:r>
              <a:t>State-of-the-art (some of it) at FELs in condensed matter:</a:t>
            </a:r>
          </a:p>
          <a:p>
            <a:pPr marL="1800568" lvl="3" indent="-579843" defTabSz="1627632">
              <a:lnSpc>
                <a:spcPts val="5100"/>
              </a:lnSpc>
              <a:spcBef>
                <a:spcPts val="800"/>
              </a:spcBef>
              <a:buSzPct val="93000"/>
              <a:buChar char="●"/>
              <a:defRPr sz="3382"/>
            </a:pPr>
            <a:r>
              <a:t>We can drive phonons with terahertz fields and </a:t>
            </a:r>
            <a:r>
              <a:rPr b="1" i="1"/>
              <a:t>probe atomic motion in real time and space</a:t>
            </a:r>
          </a:p>
          <a:p>
            <a:pPr marL="1800568" lvl="3" indent="-579843" defTabSz="1627632">
              <a:lnSpc>
                <a:spcPts val="5100"/>
              </a:lnSpc>
              <a:spcBef>
                <a:spcPts val="800"/>
              </a:spcBef>
              <a:buSzPct val="93000"/>
              <a:buChar char="●"/>
              <a:defRPr sz="3382"/>
            </a:pPr>
            <a:endParaRPr b="1" i="1"/>
          </a:p>
          <a:p>
            <a:pPr marL="1800568" lvl="3" indent="-579843" defTabSz="1627632">
              <a:lnSpc>
                <a:spcPts val="5100"/>
              </a:lnSpc>
              <a:spcBef>
                <a:spcPts val="800"/>
              </a:spcBef>
              <a:buSzPct val="93000"/>
              <a:buChar char="●"/>
              <a:defRPr sz="3382"/>
            </a:pPr>
            <a:r>
              <a:t>We can excite ultrafast spin currents with laser fields and </a:t>
            </a:r>
            <a:r>
              <a:rPr b="1" i="1"/>
              <a:t>probe ultrafast magnon dynamics</a:t>
            </a:r>
          </a:p>
          <a:p>
            <a:pPr marL="1800568" lvl="3" indent="-579843" defTabSz="1627632">
              <a:lnSpc>
                <a:spcPts val="5100"/>
              </a:lnSpc>
              <a:spcBef>
                <a:spcPts val="800"/>
              </a:spcBef>
              <a:buSzPct val="93000"/>
              <a:buChar char="●"/>
              <a:defRPr sz="3382"/>
            </a:pPr>
            <a:endParaRPr b="1" i="1"/>
          </a:p>
          <a:p>
            <a:pPr marL="1800568" lvl="3" indent="-579843" defTabSz="1627632">
              <a:lnSpc>
                <a:spcPts val="5100"/>
              </a:lnSpc>
              <a:spcBef>
                <a:spcPts val="800"/>
              </a:spcBef>
              <a:buSzPct val="93000"/>
              <a:buChar char="●"/>
              <a:defRPr sz="3382"/>
            </a:pPr>
            <a:r>
              <a:t>We are </a:t>
            </a:r>
            <a:r>
              <a:rPr b="1" i="1"/>
              <a:t>close to time-resolved holographic imaging</a:t>
            </a:r>
            <a:r>
              <a:t> at superconducting FELs</a:t>
            </a:r>
          </a:p>
        </p:txBody>
      </p:sp>
      <p:sp>
        <p:nvSpPr>
          <p:cNvPr id="33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pic>
        <p:nvPicPr>
          <p:cNvPr id="339" name="Group" descr="Group"/>
          <p:cNvPicPr>
            <a:picLocks noChangeAspect="1"/>
          </p:cNvPicPr>
          <p:nvPr/>
        </p:nvPicPr>
        <p:blipFill>
          <a:blip r:embed="rId2"/>
          <a:stretch>
            <a:fillRect/>
          </a:stretch>
        </p:blipFill>
        <p:spPr>
          <a:xfrm>
            <a:off x="16560929" y="7944209"/>
            <a:ext cx="6249864" cy="4255226"/>
          </a:xfrm>
          <a:prstGeom prst="rect">
            <a:avLst/>
          </a:prstGeom>
          <a:ln w="12700">
            <a:miter lim="400000"/>
          </a:ln>
        </p:spPr>
      </p:pic>
      <p:pic>
        <p:nvPicPr>
          <p:cNvPr id="340" name="Screenshot 2018-10-25 at 16.57.32.png" descr="Screenshot 2018-10-25 at 16.57.32.png"/>
          <p:cNvPicPr>
            <a:picLocks noChangeAspect="1"/>
          </p:cNvPicPr>
          <p:nvPr/>
        </p:nvPicPr>
        <p:blipFill>
          <a:blip r:embed="rId3"/>
          <a:stretch>
            <a:fillRect/>
          </a:stretch>
        </p:blipFill>
        <p:spPr>
          <a:xfrm>
            <a:off x="16805074" y="2039550"/>
            <a:ext cx="4774575" cy="474396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33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3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337">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3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337">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337">
                                            <p:txEl>
                                              <p:pRg st="4" end="4"/>
                                            </p:txEl>
                                          </p:spTgt>
                                        </p:tgtEl>
                                        <p:attrNameLst>
                                          <p:attrName>style.visibility</p:attrName>
                                        </p:attrNameLst>
                                      </p:cBhvr>
                                      <p:to>
                                        <p:strVal val="visible"/>
                                      </p:to>
                                    </p:set>
                                  </p:childTnLst>
                                </p:cTn>
                              </p:par>
                              <p:par>
                                <p:cTn id="22" presetID="1" presetClass="entr" presetSubtype="0" fill="hold" grpId="1" nodeType="withEffect">
                                  <p:stCondLst>
                                    <p:cond delay="0"/>
                                  </p:stCondLst>
                                  <p:iterate>
                                    <p:tmAbs val="0"/>
                                  </p:iterate>
                                  <p:childTnLst>
                                    <p:set>
                                      <p:cBhvr>
                                        <p:cTn id="23" fill="hold"/>
                                        <p:tgtEl>
                                          <p:spTgt spid="337">
                                            <p:txEl>
                                              <p:pRg st="5" end="5"/>
                                            </p:txEl>
                                          </p:spTgt>
                                        </p:tgtEl>
                                        <p:attrNameLst>
                                          <p:attrName>style.visibility</p:attrName>
                                        </p:attrNameLst>
                                      </p:cBhvr>
                                      <p:to>
                                        <p:strVal val="visible"/>
                                      </p:to>
                                    </p:set>
                                  </p:childTnLst>
                                </p:cTn>
                              </p:par>
                              <p:par>
                                <p:cTn id="24" presetID="1" presetClass="entr" presetSubtype="0" fill="hold" grpId="1" nodeType="withEffect">
                                  <p:stCondLst>
                                    <p:cond delay="0"/>
                                  </p:stCondLst>
                                  <p:iterate>
                                    <p:tmAbs val="0"/>
                                  </p:iterate>
                                  <p:childTnLst>
                                    <p:set>
                                      <p:cBhvr>
                                        <p:cTn id="25" fill="hold"/>
                                        <p:tgtEl>
                                          <p:spTgt spid="337">
                                            <p:txEl>
                                              <p:pRg st="6" end="6"/>
                                            </p:txEl>
                                          </p:spTgt>
                                        </p:tgtEl>
                                        <p:attrNameLst>
                                          <p:attrName>style.visibility</p:attrName>
                                        </p:attrNameLst>
                                      </p:cBhvr>
                                      <p:to>
                                        <p:strVal val="visible"/>
                                      </p:to>
                                    </p:set>
                                  </p:childTnLst>
                                </p:cTn>
                              </p:par>
                              <p:par>
                                <p:cTn id="26" presetID="1" presetClass="entr" presetSubtype="0" fill="hold" grpId="1" nodeType="withEffect">
                                  <p:stCondLst>
                                    <p:cond delay="0"/>
                                  </p:stCondLst>
                                  <p:iterate>
                                    <p:tmAbs val="0"/>
                                  </p:iterate>
                                  <p:childTnLst>
                                    <p:set>
                                      <p:cBhvr>
                                        <p:cTn id="27" fill="hold"/>
                                        <p:tgtEl>
                                          <p:spTgt spid="337">
                                            <p:txEl>
                                              <p:pRg st="7" end="7"/>
                                            </p:txEl>
                                          </p:spTgt>
                                        </p:tgtEl>
                                        <p:attrNameLst>
                                          <p:attrName>style.visibility</p:attrName>
                                        </p:attrNameLst>
                                      </p:cBhvr>
                                      <p:to>
                                        <p:strVal val="visible"/>
                                      </p:to>
                                    </p:set>
                                  </p:childTnLst>
                                </p:cTn>
                              </p:par>
                              <p:par>
                                <p:cTn id="28" presetID="1" presetClass="entr" presetSubtype="0" fill="hold" grpId="1" nodeType="withEffect">
                                  <p:stCondLst>
                                    <p:cond delay="0"/>
                                  </p:stCondLst>
                                  <p:iterate>
                                    <p:tmAbs val="0"/>
                                  </p:iterate>
                                  <p:childTnLst>
                                    <p:set>
                                      <p:cBhvr>
                                        <p:cTn id="29" fill="hold"/>
                                        <p:tgtEl>
                                          <p:spTgt spid="337">
                                            <p:txEl>
                                              <p:pRg st="8" end="8"/>
                                            </p:txEl>
                                          </p:spTgt>
                                        </p:tgtEl>
                                        <p:attrNameLst>
                                          <p:attrName>style.visibility</p:attrName>
                                        </p:attrNameLst>
                                      </p:cBhvr>
                                      <p:to>
                                        <p:strVal val="visible"/>
                                      </p:to>
                                    </p:set>
                                  </p:childTnLst>
                                </p:cTn>
                              </p:par>
                              <p:par>
                                <p:cTn id="30" presetID="1" presetClass="entr" presetSubtype="0" fill="hold" grpId="1" nodeType="withEffect">
                                  <p:stCondLst>
                                    <p:cond delay="0"/>
                                  </p:stCondLst>
                                  <p:iterate>
                                    <p:tmAbs val="0"/>
                                  </p:iterate>
                                  <p:childTnLst>
                                    <p:set>
                                      <p:cBhvr>
                                        <p:cTn id="31" fill="hold"/>
                                        <p:tgtEl>
                                          <p:spTgt spid="33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1" build="p"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Title"/>
          <p:cNvSpPr txBox="1">
            <a:spLocks noGrp="1"/>
          </p:cNvSpPr>
          <p:nvPr>
            <p:ph type="title"/>
          </p:nvPr>
        </p:nvSpPr>
        <p:spPr>
          <a:prstGeom prst="rect">
            <a:avLst/>
          </a:prstGeom>
        </p:spPr>
        <p:txBody>
          <a:bodyPr/>
          <a:lstStyle/>
          <a:p>
            <a:endParaRPr/>
          </a:p>
        </p:txBody>
      </p:sp>
      <p:sp>
        <p:nvSpPr>
          <p:cNvPr id="34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344" name="Thank you for your attention!"/>
          <p:cNvSpPr txBox="1"/>
          <p:nvPr/>
        </p:nvSpPr>
        <p:spPr>
          <a:xfrm>
            <a:off x="4082711" y="6277609"/>
            <a:ext cx="16218578" cy="1160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defRPr sz="6400" b="1" i="1"/>
            </a:lvl1pPr>
          </a:lstStyle>
          <a:p>
            <a:r>
              <a:t>Thank you for your attention!</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X-ray sources: brilliance"/>
          <p:cNvSpPr txBox="1">
            <a:spLocks noGrp="1"/>
          </p:cNvSpPr>
          <p:nvPr>
            <p:ph type="title"/>
          </p:nvPr>
        </p:nvSpPr>
        <p:spPr>
          <a:prstGeom prst="rect">
            <a:avLst/>
          </a:prstGeom>
        </p:spPr>
        <p:txBody>
          <a:bodyPr/>
          <a:lstStyle/>
          <a:p>
            <a:r>
              <a:t>X-ray sources: brilliance</a:t>
            </a:r>
          </a:p>
        </p:txBody>
      </p:sp>
      <p:sp>
        <p:nvSpPr>
          <p:cNvPr id="6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pic>
        <p:nvPicPr>
          <p:cNvPr id="70" name="Image" descr="Image"/>
          <p:cNvPicPr>
            <a:picLocks noChangeAspect="1"/>
          </p:cNvPicPr>
          <p:nvPr/>
        </p:nvPicPr>
        <p:blipFill>
          <a:blip r:embed="rId2"/>
          <a:stretch>
            <a:fillRect/>
          </a:stretch>
        </p:blipFill>
        <p:spPr>
          <a:xfrm>
            <a:off x="2203939" y="1120175"/>
            <a:ext cx="8820234" cy="11707998"/>
          </a:xfrm>
          <a:prstGeom prst="rect">
            <a:avLst/>
          </a:prstGeom>
          <a:ln w="12700">
            <a:miter lim="400000"/>
          </a:ln>
        </p:spPr>
      </p:pic>
      <p:grpSp>
        <p:nvGrpSpPr>
          <p:cNvPr id="75" name="Group"/>
          <p:cNvGrpSpPr/>
          <p:nvPr/>
        </p:nvGrpSpPr>
        <p:grpSpPr>
          <a:xfrm>
            <a:off x="4057434" y="7962335"/>
            <a:ext cx="19829980" cy="1173481"/>
            <a:chOff x="0" y="0"/>
            <a:chExt cx="19829978" cy="1173480"/>
          </a:xfrm>
        </p:grpSpPr>
        <p:sp>
          <p:nvSpPr>
            <p:cNvPr id="71" name="Line"/>
            <p:cNvSpPr/>
            <p:nvPr/>
          </p:nvSpPr>
          <p:spPr>
            <a:xfrm>
              <a:off x="0" y="650239"/>
              <a:ext cx="6523591" cy="1"/>
            </a:xfrm>
            <a:prstGeom prst="line">
              <a:avLst/>
            </a:prstGeom>
            <a:noFill/>
            <a:ln w="127000" cap="flat">
              <a:solidFill>
                <a:srgbClr val="00D801"/>
              </a:solidFill>
              <a:prstDash val="solid"/>
              <a:bevel/>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grpSp>
          <p:nvGrpSpPr>
            <p:cNvPr id="74" name="Group"/>
            <p:cNvGrpSpPr/>
            <p:nvPr/>
          </p:nvGrpSpPr>
          <p:grpSpPr>
            <a:xfrm>
              <a:off x="6966737" y="-1"/>
              <a:ext cx="12863242" cy="1173482"/>
              <a:chOff x="0" y="0"/>
              <a:chExt cx="12863241" cy="1173480"/>
            </a:xfrm>
          </p:grpSpPr>
          <p:sp>
            <p:nvSpPr>
              <p:cNvPr id="72" name="Line"/>
              <p:cNvSpPr/>
              <p:nvPr/>
            </p:nvSpPr>
            <p:spPr>
              <a:xfrm flipH="1" flipV="1">
                <a:off x="-1" y="650239"/>
                <a:ext cx="4686041" cy="1"/>
              </a:xfrm>
              <a:prstGeom prst="line">
                <a:avLst/>
              </a:prstGeom>
              <a:noFill/>
              <a:ln w="127000" cap="flat">
                <a:solidFill>
                  <a:srgbClr val="002E5F"/>
                </a:solidFill>
                <a:prstDash val="solid"/>
                <a:bevel/>
                <a:tailEnd type="triangle" w="med" len="med"/>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sp>
            <p:nvSpPr>
              <p:cNvPr id="73" name="Best synchrotron:…"/>
              <p:cNvSpPr txBox="1"/>
              <p:nvPr/>
            </p:nvSpPr>
            <p:spPr>
              <a:xfrm>
                <a:off x="5037540" y="0"/>
                <a:ext cx="7825701" cy="11734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p>
                <a:r>
                  <a:t>Best synchrotron:</a:t>
                </a:r>
              </a:p>
              <a:p>
                <a:r>
                  <a:t>5 * 10</a:t>
                </a:r>
                <a:r>
                  <a:rPr baseline="31999"/>
                  <a:t>23</a:t>
                </a:r>
                <a:r>
                  <a:t> ph/(s mrad</a:t>
                </a:r>
                <a:r>
                  <a:rPr baseline="31999"/>
                  <a:t>2</a:t>
                </a:r>
                <a:r>
                  <a:t> mm</a:t>
                </a:r>
                <a:r>
                  <a:rPr baseline="31999"/>
                  <a:t>2</a:t>
                </a:r>
                <a:r>
                  <a:t> 0.1% BW)</a:t>
                </a:r>
              </a:p>
            </p:txBody>
          </p:sp>
        </p:grpSp>
      </p:grpSp>
      <p:grpSp>
        <p:nvGrpSpPr>
          <p:cNvPr id="80" name="Group"/>
          <p:cNvGrpSpPr/>
          <p:nvPr/>
        </p:nvGrpSpPr>
        <p:grpSpPr>
          <a:xfrm>
            <a:off x="4057434" y="2489201"/>
            <a:ext cx="19829980" cy="1173481"/>
            <a:chOff x="0" y="0"/>
            <a:chExt cx="19829978" cy="1173480"/>
          </a:xfrm>
        </p:grpSpPr>
        <p:sp>
          <p:nvSpPr>
            <p:cNvPr id="76" name="Line"/>
            <p:cNvSpPr/>
            <p:nvPr/>
          </p:nvSpPr>
          <p:spPr>
            <a:xfrm>
              <a:off x="0" y="650239"/>
              <a:ext cx="6523591" cy="1"/>
            </a:xfrm>
            <a:prstGeom prst="line">
              <a:avLst/>
            </a:prstGeom>
            <a:noFill/>
            <a:ln w="127000" cap="flat">
              <a:solidFill>
                <a:srgbClr val="00D801"/>
              </a:solidFill>
              <a:prstDash val="solid"/>
              <a:bevel/>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grpSp>
          <p:nvGrpSpPr>
            <p:cNvPr id="79" name="Group"/>
            <p:cNvGrpSpPr/>
            <p:nvPr/>
          </p:nvGrpSpPr>
          <p:grpSpPr>
            <a:xfrm>
              <a:off x="6966737" y="-1"/>
              <a:ext cx="12863242" cy="1173482"/>
              <a:chOff x="0" y="0"/>
              <a:chExt cx="12863241" cy="1173480"/>
            </a:xfrm>
          </p:grpSpPr>
          <p:sp>
            <p:nvSpPr>
              <p:cNvPr id="77" name="Line"/>
              <p:cNvSpPr/>
              <p:nvPr/>
            </p:nvSpPr>
            <p:spPr>
              <a:xfrm flipH="1" flipV="1">
                <a:off x="-1" y="650239"/>
                <a:ext cx="4686041" cy="1"/>
              </a:xfrm>
              <a:prstGeom prst="line">
                <a:avLst/>
              </a:prstGeom>
              <a:noFill/>
              <a:ln w="127000" cap="flat">
                <a:solidFill>
                  <a:srgbClr val="002E5F"/>
                </a:solidFill>
                <a:prstDash val="solid"/>
                <a:bevel/>
                <a:tailEnd type="triangle" w="med" len="med"/>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sp>
            <p:nvSpPr>
              <p:cNvPr id="78" name="FEL:…"/>
              <p:cNvSpPr txBox="1"/>
              <p:nvPr/>
            </p:nvSpPr>
            <p:spPr>
              <a:xfrm>
                <a:off x="5037540" y="0"/>
                <a:ext cx="7825701" cy="11734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p>
                <a:r>
                  <a:t>FEL:</a:t>
                </a:r>
              </a:p>
              <a:p>
                <a:r>
                  <a:t>5 * 10</a:t>
                </a:r>
                <a:r>
                  <a:rPr baseline="31999"/>
                  <a:t>32</a:t>
                </a:r>
                <a:r>
                  <a:t> ph/(s mrad</a:t>
                </a:r>
                <a:r>
                  <a:rPr baseline="31999"/>
                  <a:t>2</a:t>
                </a:r>
                <a:r>
                  <a:t> mm</a:t>
                </a:r>
                <a:r>
                  <a:rPr baseline="31999"/>
                  <a:t>2</a:t>
                </a:r>
                <a:r>
                  <a:t> 0.1% BW)</a:t>
                </a:r>
              </a:p>
            </p:txBody>
          </p:sp>
        </p:grpSp>
      </p:grpSp>
      <p:grpSp>
        <p:nvGrpSpPr>
          <p:cNvPr id="83" name="Group"/>
          <p:cNvGrpSpPr/>
          <p:nvPr/>
        </p:nvGrpSpPr>
        <p:grpSpPr>
          <a:xfrm>
            <a:off x="13796322" y="3139442"/>
            <a:ext cx="7313494" cy="5346134"/>
            <a:chOff x="0" y="0"/>
            <a:chExt cx="7313493" cy="5346133"/>
          </a:xfrm>
        </p:grpSpPr>
        <p:sp>
          <p:nvSpPr>
            <p:cNvPr id="81" name="Line"/>
            <p:cNvSpPr/>
            <p:nvPr/>
          </p:nvSpPr>
          <p:spPr>
            <a:xfrm flipV="1">
              <a:off x="-1" y="0"/>
              <a:ext cx="2" cy="5346134"/>
            </a:xfrm>
            <a:prstGeom prst="line">
              <a:avLst/>
            </a:prstGeom>
            <a:noFill/>
            <a:ln w="127000" cap="flat">
              <a:solidFill>
                <a:srgbClr val="AF0539"/>
              </a:solidFill>
              <a:prstDash val="solid"/>
              <a:bevel/>
              <a:tailEnd type="triangle" w="med" len="med"/>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sp>
          <p:nvSpPr>
            <p:cNvPr id="82" name="9 orders of magnitude jump!!!"/>
            <p:cNvSpPr txBox="1"/>
            <p:nvPr/>
          </p:nvSpPr>
          <p:spPr>
            <a:xfrm>
              <a:off x="243839" y="2397476"/>
              <a:ext cx="7069655" cy="6781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b="1">
                  <a:solidFill>
                    <a:srgbClr val="AF0539"/>
                  </a:solidFill>
                </a:defRPr>
              </a:lvl1pPr>
            </a:lstStyle>
            <a:p>
              <a:r>
                <a:t>9 orders of magnitude jump!!!</a:t>
              </a:r>
            </a:p>
          </p:txBody>
        </p:sp>
      </p:grpSp>
      <p:grpSp>
        <p:nvGrpSpPr>
          <p:cNvPr id="86" name="Group"/>
          <p:cNvGrpSpPr/>
          <p:nvPr/>
        </p:nvGrpSpPr>
        <p:grpSpPr>
          <a:xfrm>
            <a:off x="2800649" y="1293460"/>
            <a:ext cx="8910162" cy="10039373"/>
            <a:chOff x="0" y="0"/>
            <a:chExt cx="8910161" cy="10039371"/>
          </a:xfrm>
        </p:grpSpPr>
        <p:sp>
          <p:nvSpPr>
            <p:cNvPr id="84" name="Line"/>
            <p:cNvSpPr/>
            <p:nvPr/>
          </p:nvSpPr>
          <p:spPr>
            <a:xfrm flipV="1">
              <a:off x="4518580" y="341410"/>
              <a:ext cx="1" cy="9697962"/>
            </a:xfrm>
            <a:prstGeom prst="line">
              <a:avLst/>
            </a:prstGeom>
            <a:noFill/>
            <a:ln w="127000" cap="flat">
              <a:solidFill>
                <a:srgbClr val="00D801"/>
              </a:solidFill>
              <a:prstDash val="solid"/>
              <a:bevel/>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sp>
          <p:nvSpPr>
            <p:cNvPr id="85" name="1 keV photon energy, ca 1 nm wavelength"/>
            <p:cNvSpPr txBox="1"/>
            <p:nvPr/>
          </p:nvSpPr>
          <p:spPr>
            <a:xfrm>
              <a:off x="0" y="0"/>
              <a:ext cx="8910162" cy="741680"/>
            </a:xfrm>
            <a:prstGeom prst="rect">
              <a:avLst/>
            </a:prstGeom>
            <a:solidFill>
              <a:srgbClr val="FFFFFF"/>
            </a:solidFill>
            <a:ln w="63500" cap="flat">
              <a:solidFill>
                <a:srgbClr val="002E5F"/>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p>
              <a:r>
                <a:t>1 keV photon energy, ca 1 nm wavelength</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2" animBg="1" advAuto="0"/>
      <p:bldP spid="80" grpId="3" animBg="1" advAuto="0"/>
      <p:bldP spid="83" grpId="4" animBg="1" advAuto="0"/>
      <p:bldP spid="86"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How to capture fast dynamics: the hummingbird photo trick"/>
          <p:cNvSpPr txBox="1">
            <a:spLocks noGrp="1"/>
          </p:cNvSpPr>
          <p:nvPr>
            <p:ph type="title"/>
          </p:nvPr>
        </p:nvSpPr>
        <p:spPr>
          <a:prstGeom prst="rect">
            <a:avLst/>
          </a:prstGeom>
        </p:spPr>
        <p:txBody>
          <a:bodyPr/>
          <a:lstStyle>
            <a:lvl1pPr defTabSz="1719072">
              <a:defRPr sz="3572"/>
            </a:lvl1pPr>
          </a:lstStyle>
          <a:p>
            <a:r>
              <a:t>How to capture fast dynamics: the hummingbird photo trick</a:t>
            </a:r>
          </a:p>
        </p:txBody>
      </p:sp>
      <p:sp>
        <p:nvSpPr>
          <p:cNvPr id="8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grpSp>
        <p:nvGrpSpPr>
          <p:cNvPr id="96" name="Group"/>
          <p:cNvGrpSpPr/>
          <p:nvPr/>
        </p:nvGrpSpPr>
        <p:grpSpPr>
          <a:xfrm>
            <a:off x="14617247" y="2640876"/>
            <a:ext cx="5775951" cy="7335297"/>
            <a:chOff x="0" y="0"/>
            <a:chExt cx="5775950" cy="7335296"/>
          </a:xfrm>
        </p:grpSpPr>
        <p:sp>
          <p:nvSpPr>
            <p:cNvPr id="90" name="Rectangle"/>
            <p:cNvSpPr/>
            <p:nvPr/>
          </p:nvSpPr>
          <p:spPr>
            <a:xfrm>
              <a:off x="0" y="6065296"/>
              <a:ext cx="5775951" cy="1270001"/>
            </a:xfrm>
            <a:prstGeom prst="rect">
              <a:avLst/>
            </a:prstGeom>
            <a:solidFill>
              <a:srgbClr val="A7A7A7"/>
            </a:solidFill>
            <a:ln w="25400" cap="flat">
              <a:solidFill>
                <a:srgbClr val="000000"/>
              </a:solidFill>
              <a:prstDash val="solid"/>
              <a:bevel/>
            </a:ln>
            <a:effectLst/>
          </p:spPr>
          <p:txBody>
            <a:bodyPr wrap="square" lIns="91439" tIns="91439" rIns="91439" bIns="91439" numCol="1" anchor="ctr">
              <a:noAutofit/>
            </a:bodyPr>
            <a:lstStyle/>
            <a:p>
              <a:endParaRPr/>
            </a:p>
          </p:txBody>
        </p:sp>
        <p:grpSp>
          <p:nvGrpSpPr>
            <p:cNvPr id="93" name="Group"/>
            <p:cNvGrpSpPr/>
            <p:nvPr/>
          </p:nvGrpSpPr>
          <p:grpSpPr>
            <a:xfrm>
              <a:off x="2887975" y="681953"/>
              <a:ext cx="1" cy="5381238"/>
              <a:chOff x="0" y="0"/>
              <a:chExt cx="0" cy="5381236"/>
            </a:xfrm>
          </p:grpSpPr>
          <p:sp>
            <p:nvSpPr>
              <p:cNvPr id="91" name="Line"/>
              <p:cNvSpPr/>
              <p:nvPr/>
            </p:nvSpPr>
            <p:spPr>
              <a:xfrm flipH="1">
                <a:off x="-1" y="0"/>
                <a:ext cx="2" cy="3353218"/>
              </a:xfrm>
              <a:prstGeom prst="line">
                <a:avLst/>
              </a:prstGeom>
              <a:noFill/>
              <a:ln w="177800" cap="flat">
                <a:solidFill>
                  <a:srgbClr val="000000"/>
                </a:solidFill>
                <a:prstDash val="solid"/>
                <a:bevel/>
                <a:tailEnd type="triangle" w="med" len="med"/>
              </a:ln>
              <a:effectLst>
                <a:outerShdw blurRad="63500" dist="25400" dir="5400000" rotWithShape="0">
                  <a:srgbClr val="000000">
                    <a:alpha val="38000"/>
                  </a:srgbClr>
                </a:outerShdw>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sp>
            <p:nvSpPr>
              <p:cNvPr id="92" name="Line"/>
              <p:cNvSpPr/>
              <p:nvPr/>
            </p:nvSpPr>
            <p:spPr>
              <a:xfrm flipH="1">
                <a:off x="-1" y="2648459"/>
                <a:ext cx="2" cy="2732778"/>
              </a:xfrm>
              <a:prstGeom prst="line">
                <a:avLst/>
              </a:prstGeom>
              <a:noFill/>
              <a:ln w="177800" cap="flat">
                <a:solidFill>
                  <a:srgbClr val="000000"/>
                </a:solidFill>
                <a:prstDash val="solid"/>
                <a:bevel/>
              </a:ln>
              <a:effectLst>
                <a:outerShdw blurRad="63500" dist="25400" dir="5400000" rotWithShape="0">
                  <a:srgbClr val="000000">
                    <a:alpha val="38000"/>
                  </a:srgbClr>
                </a:outerShdw>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grpSp>
        <p:pic>
          <p:nvPicPr>
            <p:cNvPr id="94" name="gaussian_pulse_black.png" descr="gaussian_pulse_black.png"/>
            <p:cNvPicPr>
              <a:picLocks noChangeAspect="1"/>
            </p:cNvPicPr>
            <p:nvPr/>
          </p:nvPicPr>
          <p:blipFill>
            <a:blip r:embed="rId2"/>
            <a:srcRect l="15693" t="15520" r="13497" b="14321"/>
            <a:stretch>
              <a:fillRect/>
            </a:stretch>
          </p:blipFill>
          <p:spPr>
            <a:xfrm rot="5400000">
              <a:off x="2857020" y="1862761"/>
              <a:ext cx="1820466" cy="1352791"/>
            </a:xfrm>
            <a:custGeom>
              <a:avLst/>
              <a:gdLst/>
              <a:ahLst/>
              <a:cxnLst>
                <a:cxn ang="0">
                  <a:pos x="wd2" y="hd2"/>
                </a:cxn>
                <a:cxn ang="5400000">
                  <a:pos x="wd2" y="hd2"/>
                </a:cxn>
                <a:cxn ang="10800000">
                  <a:pos x="wd2" y="hd2"/>
                </a:cxn>
                <a:cxn ang="16200000">
                  <a:pos x="wd2" y="hd2"/>
                </a:cxn>
              </a:cxnLst>
              <a:rect l="0" t="0" r="r" b="b"/>
              <a:pathLst>
                <a:path w="21600" h="21591" extrusionOk="0">
                  <a:moveTo>
                    <a:pt x="10802" y="4"/>
                  </a:moveTo>
                  <a:cubicBezTo>
                    <a:pt x="10183" y="96"/>
                    <a:pt x="9704" y="1821"/>
                    <a:pt x="8848" y="6712"/>
                  </a:cubicBezTo>
                  <a:cubicBezTo>
                    <a:pt x="7177" y="16265"/>
                    <a:pt x="6658" y="18337"/>
                    <a:pt x="5533" y="19982"/>
                  </a:cubicBezTo>
                  <a:cubicBezTo>
                    <a:pt x="4743" y="21137"/>
                    <a:pt x="4383" y="21280"/>
                    <a:pt x="2030" y="21344"/>
                  </a:cubicBezTo>
                  <a:cubicBezTo>
                    <a:pt x="912" y="21374"/>
                    <a:pt x="0" y="21442"/>
                    <a:pt x="0" y="21496"/>
                  </a:cubicBezTo>
                  <a:cubicBezTo>
                    <a:pt x="0" y="21550"/>
                    <a:pt x="4858" y="21591"/>
                    <a:pt x="10798" y="21591"/>
                  </a:cubicBezTo>
                  <a:cubicBezTo>
                    <a:pt x="16737" y="21591"/>
                    <a:pt x="21600" y="21550"/>
                    <a:pt x="21600" y="21496"/>
                  </a:cubicBezTo>
                  <a:cubicBezTo>
                    <a:pt x="21600" y="21442"/>
                    <a:pt x="20709" y="21368"/>
                    <a:pt x="19622" y="21338"/>
                  </a:cubicBezTo>
                  <a:cubicBezTo>
                    <a:pt x="17378" y="21275"/>
                    <a:pt x="16963" y="21126"/>
                    <a:pt x="16213" y="20090"/>
                  </a:cubicBezTo>
                  <a:cubicBezTo>
                    <a:pt x="15081" y="18526"/>
                    <a:pt x="14545" y="16385"/>
                    <a:pt x="12860" y="6801"/>
                  </a:cubicBezTo>
                  <a:cubicBezTo>
                    <a:pt x="12058" y="2236"/>
                    <a:pt x="11543" y="302"/>
                    <a:pt x="11075" y="61"/>
                  </a:cubicBezTo>
                  <a:cubicBezTo>
                    <a:pt x="10980" y="12"/>
                    <a:pt x="10891" y="-9"/>
                    <a:pt x="10802" y="4"/>
                  </a:cubicBezTo>
                  <a:close/>
                </a:path>
              </a:pathLst>
            </a:custGeom>
            <a:ln w="12700" cap="flat">
              <a:noFill/>
              <a:miter lim="400000"/>
            </a:ln>
            <a:effectLst/>
          </p:spPr>
        </p:pic>
        <p:sp>
          <p:nvSpPr>
            <p:cNvPr id="95" name="Pump"/>
            <p:cNvSpPr txBox="1"/>
            <p:nvPr/>
          </p:nvSpPr>
          <p:spPr>
            <a:xfrm>
              <a:off x="2232415" y="0"/>
              <a:ext cx="1497133" cy="6781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b="1">
                  <a:solidFill>
                    <a:srgbClr val="000000"/>
                  </a:solidFill>
                </a:defRPr>
              </a:lvl1pPr>
            </a:lstStyle>
            <a:p>
              <a:r>
                <a:t>Pump</a:t>
              </a:r>
            </a:p>
          </p:txBody>
        </p:sp>
      </p:grpSp>
      <p:pic>
        <p:nvPicPr>
          <p:cNvPr id="97" name="Image" descr="Image"/>
          <p:cNvPicPr>
            <a:picLocks noChangeAspect="1"/>
          </p:cNvPicPr>
          <p:nvPr/>
        </p:nvPicPr>
        <p:blipFill>
          <a:blip r:embed="rId3"/>
          <a:stretch>
            <a:fillRect/>
          </a:stretch>
        </p:blipFill>
        <p:spPr>
          <a:xfrm>
            <a:off x="2839451" y="1136444"/>
            <a:ext cx="7625762" cy="11443112"/>
          </a:xfrm>
          <a:prstGeom prst="rect">
            <a:avLst/>
          </a:prstGeom>
          <a:ln w="12700">
            <a:miter lim="400000"/>
          </a:ln>
        </p:spPr>
      </p:pic>
      <p:grpSp>
        <p:nvGrpSpPr>
          <p:cNvPr id="114" name="Group"/>
          <p:cNvGrpSpPr/>
          <p:nvPr/>
        </p:nvGrpSpPr>
        <p:grpSpPr>
          <a:xfrm>
            <a:off x="14161236" y="3396108"/>
            <a:ext cx="5238888" cy="9050283"/>
            <a:chOff x="0" y="-26"/>
            <a:chExt cx="5238887" cy="9050282"/>
          </a:xfrm>
        </p:grpSpPr>
        <p:grpSp>
          <p:nvGrpSpPr>
            <p:cNvPr id="100" name="Group"/>
            <p:cNvGrpSpPr/>
            <p:nvPr/>
          </p:nvGrpSpPr>
          <p:grpSpPr>
            <a:xfrm rot="20400000">
              <a:off x="2365252" y="28480"/>
              <a:ext cx="1" cy="5381238"/>
              <a:chOff x="0" y="0"/>
              <a:chExt cx="0" cy="5381237"/>
            </a:xfrm>
          </p:grpSpPr>
          <p:sp>
            <p:nvSpPr>
              <p:cNvPr id="98" name="Line"/>
              <p:cNvSpPr/>
              <p:nvPr/>
            </p:nvSpPr>
            <p:spPr>
              <a:xfrm flipH="1">
                <a:off x="0" y="0"/>
                <a:ext cx="1" cy="3353218"/>
              </a:xfrm>
              <a:prstGeom prst="line">
                <a:avLst/>
              </a:prstGeom>
              <a:noFill/>
              <a:ln w="76200" cap="flat">
                <a:solidFill>
                  <a:srgbClr val="FF40FF"/>
                </a:solidFill>
                <a:prstDash val="solid"/>
                <a:bevel/>
                <a:tailEnd type="triangle" w="med" len="med"/>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sp>
            <p:nvSpPr>
              <p:cNvPr id="99" name="Line"/>
              <p:cNvSpPr/>
              <p:nvPr/>
            </p:nvSpPr>
            <p:spPr>
              <a:xfrm flipH="1">
                <a:off x="-1" y="2648460"/>
                <a:ext cx="2" cy="2732778"/>
              </a:xfrm>
              <a:prstGeom prst="line">
                <a:avLst/>
              </a:prstGeom>
              <a:noFill/>
              <a:ln w="76200" cap="flat">
                <a:solidFill>
                  <a:srgbClr val="FF40FF"/>
                </a:solidFill>
                <a:prstDash val="solid"/>
                <a:bevel/>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grpSp>
        <p:grpSp>
          <p:nvGrpSpPr>
            <p:cNvPr id="103" name="Group"/>
            <p:cNvGrpSpPr/>
            <p:nvPr/>
          </p:nvGrpSpPr>
          <p:grpSpPr>
            <a:xfrm rot="12000000">
              <a:off x="4318641" y="28480"/>
              <a:ext cx="1" cy="5381238"/>
              <a:chOff x="0" y="0"/>
              <a:chExt cx="0" cy="5381237"/>
            </a:xfrm>
          </p:grpSpPr>
          <p:sp>
            <p:nvSpPr>
              <p:cNvPr id="101" name="Line"/>
              <p:cNvSpPr/>
              <p:nvPr/>
            </p:nvSpPr>
            <p:spPr>
              <a:xfrm flipH="1">
                <a:off x="0" y="0"/>
                <a:ext cx="1" cy="3353218"/>
              </a:xfrm>
              <a:prstGeom prst="line">
                <a:avLst/>
              </a:prstGeom>
              <a:noFill/>
              <a:ln w="76200" cap="flat">
                <a:solidFill>
                  <a:srgbClr val="FF40FF"/>
                </a:solidFill>
                <a:prstDash val="solid"/>
                <a:bevel/>
                <a:tailEnd type="triangle" w="med" len="med"/>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sp>
            <p:nvSpPr>
              <p:cNvPr id="102" name="Line"/>
              <p:cNvSpPr/>
              <p:nvPr/>
            </p:nvSpPr>
            <p:spPr>
              <a:xfrm flipH="1">
                <a:off x="-1" y="2648460"/>
                <a:ext cx="2" cy="2732778"/>
              </a:xfrm>
              <a:prstGeom prst="line">
                <a:avLst/>
              </a:prstGeom>
              <a:noFill/>
              <a:ln w="76200" cap="flat">
                <a:solidFill>
                  <a:srgbClr val="FF40FF"/>
                </a:solidFill>
                <a:prstDash val="solid"/>
                <a:bevel/>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grpSp>
        <p:grpSp>
          <p:nvGrpSpPr>
            <p:cNvPr id="106" name="Group"/>
            <p:cNvGrpSpPr/>
            <p:nvPr/>
          </p:nvGrpSpPr>
          <p:grpSpPr>
            <a:xfrm rot="20400000">
              <a:off x="3988773" y="6418928"/>
              <a:ext cx="1" cy="2713140"/>
              <a:chOff x="0" y="0"/>
              <a:chExt cx="0" cy="2713139"/>
            </a:xfrm>
          </p:grpSpPr>
          <p:sp>
            <p:nvSpPr>
              <p:cNvPr id="104" name="Line"/>
              <p:cNvSpPr/>
              <p:nvPr/>
            </p:nvSpPr>
            <p:spPr>
              <a:xfrm flipH="1">
                <a:off x="0" y="0"/>
                <a:ext cx="1" cy="1690642"/>
              </a:xfrm>
              <a:prstGeom prst="line">
                <a:avLst/>
              </a:prstGeom>
              <a:noFill/>
              <a:ln w="76200" cap="flat">
                <a:solidFill>
                  <a:srgbClr val="FF40FF"/>
                </a:solidFill>
                <a:prstDash val="solid"/>
                <a:bevel/>
                <a:tailEnd type="triangle" w="med" len="med"/>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sp>
            <p:nvSpPr>
              <p:cNvPr id="105" name="Line"/>
              <p:cNvSpPr/>
              <p:nvPr/>
            </p:nvSpPr>
            <p:spPr>
              <a:xfrm flipH="1">
                <a:off x="-1" y="1335314"/>
                <a:ext cx="2" cy="1377826"/>
              </a:xfrm>
              <a:prstGeom prst="line">
                <a:avLst/>
              </a:prstGeom>
              <a:noFill/>
              <a:ln w="76200" cap="flat">
                <a:solidFill>
                  <a:srgbClr val="FF40FF"/>
                </a:solidFill>
                <a:prstDash val="solid"/>
                <a:bevel/>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grpSp>
        <p:grpSp>
          <p:nvGrpSpPr>
            <p:cNvPr id="109" name="Group"/>
            <p:cNvGrpSpPr/>
            <p:nvPr/>
          </p:nvGrpSpPr>
          <p:grpSpPr>
            <a:xfrm rot="21000000">
              <a:off x="3436992" y="5314865"/>
              <a:ext cx="1" cy="1264455"/>
              <a:chOff x="0" y="0"/>
              <a:chExt cx="0" cy="1264454"/>
            </a:xfrm>
          </p:grpSpPr>
          <p:sp>
            <p:nvSpPr>
              <p:cNvPr id="107" name="Line"/>
              <p:cNvSpPr/>
              <p:nvPr/>
            </p:nvSpPr>
            <p:spPr>
              <a:xfrm flipH="1">
                <a:off x="0" y="0"/>
                <a:ext cx="1" cy="787922"/>
              </a:xfrm>
              <a:prstGeom prst="line">
                <a:avLst/>
              </a:prstGeom>
              <a:noFill/>
              <a:ln w="76200" cap="flat">
                <a:solidFill>
                  <a:srgbClr val="FF40FF"/>
                </a:solidFill>
                <a:prstDash val="solid"/>
                <a:bevel/>
                <a:tailEnd type="triangle" w="med" len="med"/>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sp>
            <p:nvSpPr>
              <p:cNvPr id="108" name="Line"/>
              <p:cNvSpPr/>
              <p:nvPr/>
            </p:nvSpPr>
            <p:spPr>
              <a:xfrm flipH="1">
                <a:off x="-1" y="622321"/>
                <a:ext cx="2" cy="642134"/>
              </a:xfrm>
              <a:prstGeom prst="line">
                <a:avLst/>
              </a:prstGeom>
              <a:noFill/>
              <a:ln w="76200" cap="flat">
                <a:solidFill>
                  <a:srgbClr val="FF40FF"/>
                </a:solidFill>
                <a:prstDash val="solid"/>
                <a:bevel/>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grpSp>
        <p:pic>
          <p:nvPicPr>
            <p:cNvPr id="110" name="gaussian_pulse_magenta.png" descr="gaussian_pulse_magenta.png"/>
            <p:cNvPicPr>
              <a:picLocks noChangeAspect="1"/>
            </p:cNvPicPr>
            <p:nvPr/>
          </p:nvPicPr>
          <p:blipFill>
            <a:blip r:embed="rId4"/>
            <a:srcRect l="15693" t="15503" r="13517" b="14329"/>
            <a:stretch>
              <a:fillRect/>
            </a:stretch>
          </p:blipFill>
          <p:spPr>
            <a:xfrm rot="4200000">
              <a:off x="1655211" y="180393"/>
              <a:ext cx="800895" cy="595391"/>
            </a:xfrm>
            <a:custGeom>
              <a:avLst/>
              <a:gdLst/>
              <a:ahLst/>
              <a:cxnLst>
                <a:cxn ang="0">
                  <a:pos x="wd2" y="hd2"/>
                </a:cxn>
                <a:cxn ang="5400000">
                  <a:pos x="wd2" y="hd2"/>
                </a:cxn>
                <a:cxn ang="10800000">
                  <a:pos x="wd2" y="hd2"/>
                </a:cxn>
                <a:cxn ang="16200000">
                  <a:pos x="wd2" y="hd2"/>
                </a:cxn>
              </a:cxnLst>
              <a:rect l="0" t="0" r="r" b="b"/>
              <a:pathLst>
                <a:path w="21600" h="21272" extrusionOk="0">
                  <a:moveTo>
                    <a:pt x="11078" y="60"/>
                  </a:moveTo>
                  <a:cubicBezTo>
                    <a:pt x="10314" y="-328"/>
                    <a:pt x="9830" y="1104"/>
                    <a:pt x="8852" y="6611"/>
                  </a:cubicBezTo>
                  <a:cubicBezTo>
                    <a:pt x="7181" y="16021"/>
                    <a:pt x="6659" y="18063"/>
                    <a:pt x="5534" y="19684"/>
                  </a:cubicBezTo>
                  <a:cubicBezTo>
                    <a:pt x="4744" y="20822"/>
                    <a:pt x="4387" y="20968"/>
                    <a:pt x="2034" y="21031"/>
                  </a:cubicBezTo>
                  <a:cubicBezTo>
                    <a:pt x="916" y="21061"/>
                    <a:pt x="0" y="21120"/>
                    <a:pt x="0" y="21173"/>
                  </a:cubicBezTo>
                  <a:cubicBezTo>
                    <a:pt x="0" y="21226"/>
                    <a:pt x="4859" y="21272"/>
                    <a:pt x="10800" y="21272"/>
                  </a:cubicBezTo>
                  <a:cubicBezTo>
                    <a:pt x="16741" y="21272"/>
                    <a:pt x="21600" y="21226"/>
                    <a:pt x="21600" y="21173"/>
                  </a:cubicBezTo>
                  <a:cubicBezTo>
                    <a:pt x="21600" y="21120"/>
                    <a:pt x="20718" y="21061"/>
                    <a:pt x="19631" y="21031"/>
                  </a:cubicBezTo>
                  <a:cubicBezTo>
                    <a:pt x="17386" y="20969"/>
                    <a:pt x="16966" y="20818"/>
                    <a:pt x="16216" y="19797"/>
                  </a:cubicBezTo>
                  <a:cubicBezTo>
                    <a:pt x="15084" y="18257"/>
                    <a:pt x="14551" y="16151"/>
                    <a:pt x="12866" y="6710"/>
                  </a:cubicBezTo>
                  <a:cubicBezTo>
                    <a:pt x="12063" y="2213"/>
                    <a:pt x="11545" y="297"/>
                    <a:pt x="11078" y="60"/>
                  </a:cubicBezTo>
                  <a:close/>
                </a:path>
              </a:pathLst>
            </a:custGeom>
            <a:ln w="12700" cap="flat">
              <a:noFill/>
              <a:miter lim="400000"/>
            </a:ln>
            <a:effectLst/>
          </p:spPr>
        </p:pic>
        <p:sp>
          <p:nvSpPr>
            <p:cNvPr id="111" name="Probe"/>
            <p:cNvSpPr txBox="1"/>
            <p:nvPr/>
          </p:nvSpPr>
          <p:spPr>
            <a:xfrm>
              <a:off x="0" y="734022"/>
              <a:ext cx="1356043" cy="6781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a:solidFill>
                    <a:srgbClr val="FF40FF"/>
                  </a:solidFill>
                </a:defRPr>
              </a:lvl1pPr>
            </a:lstStyle>
            <a:p>
              <a:r>
                <a:t>Probe</a:t>
              </a:r>
            </a:p>
          </p:txBody>
        </p:sp>
        <p:sp>
          <p:nvSpPr>
            <p:cNvPr id="112" name="Line"/>
            <p:cNvSpPr/>
            <p:nvPr/>
          </p:nvSpPr>
          <p:spPr>
            <a:xfrm flipH="1" flipV="1">
              <a:off x="2158233" y="873665"/>
              <a:ext cx="682446" cy="1820467"/>
            </a:xfrm>
            <a:prstGeom prst="line">
              <a:avLst/>
            </a:prstGeom>
            <a:noFill/>
            <a:ln w="63500" cap="flat">
              <a:solidFill>
                <a:srgbClr val="000000"/>
              </a:solidFill>
              <a:prstDash val="solid"/>
              <a:bevel/>
              <a:headEnd type="triangle" w="med" len="med"/>
              <a:tailEnd type="triangle" w="med" len="med"/>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sp>
          <p:nvSpPr>
            <p:cNvPr id="113" name="Δt"/>
            <p:cNvSpPr txBox="1"/>
            <p:nvPr/>
          </p:nvSpPr>
          <p:spPr>
            <a:xfrm>
              <a:off x="2426571" y="1229322"/>
              <a:ext cx="708145" cy="6781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numCol="1" anchor="t">
              <a:spAutoFit/>
            </a:bodyPr>
            <a:lstStyle>
              <a:lvl1pPr>
                <a:defRPr b="1">
                  <a:solidFill>
                    <a:srgbClr val="000000"/>
                  </a:solidFill>
                </a:defRPr>
              </a:lvl1pPr>
            </a:lstStyle>
            <a:p>
              <a:r>
                <a:t>Δt</a:t>
              </a:r>
            </a:p>
          </p:txBody>
        </p:sp>
      </p:grpSp>
      <p:sp>
        <p:nvSpPr>
          <p:cNvPr id="115" name="“Pump-probe experiments”"/>
          <p:cNvSpPr txBox="1"/>
          <p:nvPr/>
        </p:nvSpPr>
        <p:spPr>
          <a:xfrm>
            <a:off x="13765831" y="1344577"/>
            <a:ext cx="7478783" cy="830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sz="4200"/>
            </a:lvl1pPr>
          </a:lstStyle>
          <a:p>
            <a:r>
              <a:t>“Pump-probe experiments”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1" animBg="1" advAuto="0"/>
      <p:bldP spid="114" grpId="2" animBg="1" advAuto="0"/>
      <p:bldP spid="115" grpId="3"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itle"/>
          <p:cNvSpPr txBox="1">
            <a:spLocks noGrp="1"/>
          </p:cNvSpPr>
          <p:nvPr>
            <p:ph type="title"/>
          </p:nvPr>
        </p:nvSpPr>
        <p:spPr>
          <a:prstGeom prst="rect">
            <a:avLst/>
          </a:prstGeom>
        </p:spPr>
        <p:txBody>
          <a:bodyPr/>
          <a:lstStyle/>
          <a:p>
            <a:endParaRPr/>
          </a:p>
        </p:txBody>
      </p:sp>
      <p:sp>
        <p:nvSpPr>
          <p:cNvPr id="11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119" name="How do you set up a pump-probe experiment at a FEL?"/>
          <p:cNvSpPr txBox="1"/>
          <p:nvPr/>
        </p:nvSpPr>
        <p:spPr>
          <a:xfrm>
            <a:off x="4082711" y="5788659"/>
            <a:ext cx="16218578" cy="2138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defRPr sz="6400" b="1" i="1"/>
            </a:lvl1pPr>
          </a:lstStyle>
          <a:p>
            <a:r>
              <a:t>How do you set up a pump-probe experiment at a FEL?</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prstGeom prst="rect">
            <a:avLst/>
          </a:prstGeom>
        </p:spPr>
        <p:txBody>
          <a:bodyPr/>
          <a:lstStyle/>
          <a:p>
            <a:endParaRPr/>
          </a:p>
        </p:txBody>
      </p:sp>
      <p:sp>
        <p:nvSpPr>
          <p:cNvPr id="12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123" name="SPATIAL OVERLAP (reference sample 1)"/>
          <p:cNvSpPr txBox="1"/>
          <p:nvPr/>
        </p:nvSpPr>
        <p:spPr>
          <a:xfrm>
            <a:off x="7087511" y="2354166"/>
            <a:ext cx="10208979" cy="2214881"/>
          </a:xfrm>
          <a:prstGeom prst="rect">
            <a:avLst/>
          </a:prstGeom>
          <a:ln w="76200">
            <a:solidFill>
              <a:srgbClr val="AF0539"/>
            </a:solidFill>
            <a:beve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defRPr sz="6400" b="1" i="1"/>
            </a:lvl1pPr>
          </a:lstStyle>
          <a:p>
            <a:r>
              <a:t>SPATIAL OVERLAP (reference sample 1)</a:t>
            </a:r>
          </a:p>
        </p:txBody>
      </p:sp>
      <p:sp>
        <p:nvSpPr>
          <p:cNvPr id="124" name="TEMPORAL OVERLAP (reference sample 2 )"/>
          <p:cNvSpPr txBox="1"/>
          <p:nvPr/>
        </p:nvSpPr>
        <p:spPr>
          <a:xfrm>
            <a:off x="7087510" y="6082454"/>
            <a:ext cx="10208980" cy="2214881"/>
          </a:xfrm>
          <a:prstGeom prst="rect">
            <a:avLst/>
          </a:prstGeom>
          <a:ln w="76200">
            <a:solidFill>
              <a:srgbClr val="AF0539"/>
            </a:solidFill>
            <a:beve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defRPr sz="6400" b="1" i="1"/>
            </a:lvl1pPr>
          </a:lstStyle>
          <a:p>
            <a:r>
              <a:t>TEMPORAL OVERLAP (reference sample 2 )</a:t>
            </a:r>
          </a:p>
        </p:txBody>
      </p:sp>
      <p:sp>
        <p:nvSpPr>
          <p:cNvPr id="125" name="ACTUAL SAMPLE"/>
          <p:cNvSpPr txBox="1"/>
          <p:nvPr/>
        </p:nvSpPr>
        <p:spPr>
          <a:xfrm>
            <a:off x="7087511" y="9810742"/>
            <a:ext cx="10208979" cy="1236981"/>
          </a:xfrm>
          <a:prstGeom prst="rect">
            <a:avLst/>
          </a:prstGeom>
          <a:ln w="76200">
            <a:solidFill>
              <a:srgbClr val="AF0539"/>
            </a:solidFill>
            <a:beve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defRPr sz="6400" b="1" i="1"/>
            </a:lvl1pPr>
          </a:lstStyle>
          <a:p>
            <a:r>
              <a:t>ACTUAL SAMPLE</a:t>
            </a:r>
          </a:p>
        </p:txBody>
      </p:sp>
      <p:sp>
        <p:nvSpPr>
          <p:cNvPr id="126" name="Line"/>
          <p:cNvSpPr/>
          <p:nvPr/>
        </p:nvSpPr>
        <p:spPr>
          <a:xfrm>
            <a:off x="12191999" y="4577869"/>
            <a:ext cx="1" cy="1495764"/>
          </a:xfrm>
          <a:prstGeom prst="line">
            <a:avLst/>
          </a:prstGeom>
          <a:ln w="127000">
            <a:solidFill>
              <a:srgbClr val="A0223C"/>
            </a:solidFill>
            <a:bevel/>
            <a:tailEnd type="triangle"/>
          </a:ln>
        </p:spPr>
        <p:txBody>
          <a:bodyPr tIns="91439" bIns="91439"/>
          <a:lstStyle/>
          <a:p>
            <a:pPr defTabSz="914400">
              <a:defRPr sz="2200">
                <a:solidFill>
                  <a:srgbClr val="000000"/>
                </a:solidFill>
                <a:latin typeface="+mn-lt"/>
                <a:ea typeface="+mn-ea"/>
                <a:cs typeface="+mn-cs"/>
                <a:sym typeface="Helvetica"/>
              </a:defRPr>
            </a:pPr>
            <a:endParaRPr/>
          </a:p>
        </p:txBody>
      </p:sp>
      <p:sp>
        <p:nvSpPr>
          <p:cNvPr id="127" name="Line"/>
          <p:cNvSpPr/>
          <p:nvPr/>
        </p:nvSpPr>
        <p:spPr>
          <a:xfrm>
            <a:off x="12191999" y="8266022"/>
            <a:ext cx="1" cy="1495763"/>
          </a:xfrm>
          <a:prstGeom prst="line">
            <a:avLst/>
          </a:prstGeom>
          <a:ln w="127000">
            <a:solidFill>
              <a:srgbClr val="A0223C"/>
            </a:solidFill>
            <a:bevel/>
            <a:tailEnd type="triangle"/>
          </a:ln>
        </p:spPr>
        <p:txBody>
          <a:bodyPr tIns="91439" bIns="91439"/>
          <a:lstStyle/>
          <a:p>
            <a:pPr defTabSz="914400">
              <a:defRPr sz="2200">
                <a:solidFill>
                  <a:srgbClr val="000000"/>
                </a:solidFill>
                <a:latin typeface="+mn-lt"/>
                <a:ea typeface="+mn-ea"/>
                <a:cs typeface="+mn-cs"/>
                <a:sym typeface="Helvetica"/>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Alignment procedure at a XFEL"/>
          <p:cNvSpPr txBox="1">
            <a:spLocks noGrp="1"/>
          </p:cNvSpPr>
          <p:nvPr>
            <p:ph type="title"/>
          </p:nvPr>
        </p:nvSpPr>
        <p:spPr>
          <a:prstGeom prst="rect">
            <a:avLst/>
          </a:prstGeom>
        </p:spPr>
        <p:txBody>
          <a:bodyPr/>
          <a:lstStyle/>
          <a:p>
            <a:r>
              <a:t>Alignment procedure at a XFEL</a:t>
            </a:r>
          </a:p>
        </p:txBody>
      </p:sp>
      <p:sp>
        <p:nvSpPr>
          <p:cNvPr id="13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131" name="SPATIAL OVERLAP (reference sample 1)"/>
          <p:cNvSpPr txBox="1"/>
          <p:nvPr/>
        </p:nvSpPr>
        <p:spPr>
          <a:xfrm>
            <a:off x="1231459" y="2261024"/>
            <a:ext cx="10208978" cy="2214881"/>
          </a:xfrm>
          <a:prstGeom prst="rect">
            <a:avLst/>
          </a:prstGeom>
          <a:ln w="76200">
            <a:solidFill>
              <a:srgbClr val="AF0539"/>
            </a:solidFill>
            <a:beve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defRPr sz="6400" b="1" i="1"/>
            </a:lvl1pPr>
          </a:lstStyle>
          <a:p>
            <a:r>
              <a:t>SPATIAL OVERLAP (reference sample 1)</a:t>
            </a:r>
          </a:p>
        </p:txBody>
      </p:sp>
      <p:sp>
        <p:nvSpPr>
          <p:cNvPr id="132" name="YAG screen: see x-rays and NIR radiation"/>
          <p:cNvSpPr txBox="1"/>
          <p:nvPr/>
        </p:nvSpPr>
        <p:spPr>
          <a:xfrm>
            <a:off x="12981663" y="2261024"/>
            <a:ext cx="10208979" cy="2138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a:defRPr sz="6400" i="1"/>
            </a:pPr>
            <a:r>
              <a:rPr b="1"/>
              <a:t>YAG screen</a:t>
            </a:r>
            <a:r>
              <a:t>: see x-rays and NIR radiation</a:t>
            </a:r>
          </a:p>
        </p:txBody>
      </p:sp>
      <p:pic>
        <p:nvPicPr>
          <p:cNvPr id="133" name="Image" descr="Image"/>
          <p:cNvPicPr>
            <a:picLocks noChangeAspect="1"/>
          </p:cNvPicPr>
          <p:nvPr/>
        </p:nvPicPr>
        <p:blipFill>
          <a:blip r:embed="rId2"/>
          <a:stretch>
            <a:fillRect/>
          </a:stretch>
        </p:blipFill>
        <p:spPr>
          <a:xfrm>
            <a:off x="3009719" y="5503937"/>
            <a:ext cx="8927638" cy="6340652"/>
          </a:xfrm>
          <a:prstGeom prst="rect">
            <a:avLst/>
          </a:prstGeom>
          <a:ln w="12700">
            <a:miter lim="400000"/>
          </a:ln>
        </p:spPr>
      </p:pic>
      <p:sp>
        <p:nvSpPr>
          <p:cNvPr id="134" name="Often provided by the facility, but if your sample geometry is strange or cannot be changed, you need to prepare this yourself"/>
          <p:cNvSpPr txBox="1">
            <a:spLocks noGrp="1"/>
          </p:cNvSpPr>
          <p:nvPr>
            <p:ph type="body" sz="quarter" idx="1"/>
          </p:nvPr>
        </p:nvSpPr>
        <p:spPr>
          <a:xfrm>
            <a:off x="13514292" y="6089294"/>
            <a:ext cx="9143720" cy="5169939"/>
          </a:xfrm>
          <a:prstGeom prst="rect">
            <a:avLst/>
          </a:prstGeom>
        </p:spPr>
        <p:txBody>
          <a:bodyPr/>
          <a:lstStyle/>
          <a:p>
            <a:endParaRPr/>
          </a:p>
          <a:p>
            <a:r>
              <a:t>Often provided by the facility, but if your sample geometry is strange or cannot be changed, you need to prepare this yourself</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1" animBg="1" advAuto="0"/>
      <p:bldP spid="133" grpId="2" animBg="1" advAuto="0"/>
      <p:bldP spid="134" grpId="3"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p:cNvSpPr txBox="1">
            <a:spLocks noGrp="1"/>
          </p:cNvSpPr>
          <p:nvPr>
            <p:ph type="title"/>
          </p:nvPr>
        </p:nvSpPr>
        <p:spPr>
          <a:prstGeom prst="rect">
            <a:avLst/>
          </a:prstGeom>
        </p:spPr>
        <p:txBody>
          <a:bodyPr/>
          <a:lstStyle/>
          <a:p>
            <a:endParaRPr/>
          </a:p>
        </p:txBody>
      </p:sp>
      <p:sp>
        <p:nvSpPr>
          <p:cNvPr id="13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138" name="TEMPORAL OVERLAP (reference sample 2 )"/>
          <p:cNvSpPr txBox="1"/>
          <p:nvPr/>
        </p:nvSpPr>
        <p:spPr>
          <a:xfrm>
            <a:off x="948944" y="2366936"/>
            <a:ext cx="10208980" cy="2214881"/>
          </a:xfrm>
          <a:prstGeom prst="rect">
            <a:avLst/>
          </a:prstGeom>
          <a:ln w="76200">
            <a:solidFill>
              <a:srgbClr val="AF0539"/>
            </a:solidFill>
            <a:beve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defRPr sz="6400" b="1" i="1"/>
            </a:lvl1pPr>
          </a:lstStyle>
          <a:p>
            <a:r>
              <a:t>TEMPORAL OVERLAP (reference sample 2 )</a:t>
            </a:r>
          </a:p>
        </p:txBody>
      </p:sp>
      <p:grpSp>
        <p:nvGrpSpPr>
          <p:cNvPr id="141" name="Group"/>
          <p:cNvGrpSpPr/>
          <p:nvPr/>
        </p:nvGrpSpPr>
        <p:grpSpPr>
          <a:xfrm>
            <a:off x="11157849" y="1618539"/>
            <a:ext cx="11854672" cy="1811382"/>
            <a:chOff x="0" y="0"/>
            <a:chExt cx="11854670" cy="1811381"/>
          </a:xfrm>
        </p:grpSpPr>
        <p:sp>
          <p:nvSpPr>
            <p:cNvPr id="139" name="Bi(111) Bragg peak"/>
            <p:cNvSpPr txBox="1"/>
            <p:nvPr/>
          </p:nvSpPr>
          <p:spPr>
            <a:xfrm>
              <a:off x="1645692" y="0"/>
              <a:ext cx="10208979" cy="11607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p>
              <a:pPr algn="ctr">
                <a:defRPr sz="6400" i="1"/>
              </a:pPr>
              <a:r>
                <a:rPr b="1"/>
                <a:t>Bi(111) </a:t>
              </a:r>
              <a:r>
                <a:t>Bragg peak</a:t>
              </a:r>
            </a:p>
          </p:txBody>
        </p:sp>
        <p:sp>
          <p:nvSpPr>
            <p:cNvPr id="140" name="Line"/>
            <p:cNvSpPr/>
            <p:nvPr/>
          </p:nvSpPr>
          <p:spPr>
            <a:xfrm flipV="1">
              <a:off x="-1" y="553539"/>
              <a:ext cx="2240716" cy="1257843"/>
            </a:xfrm>
            <a:prstGeom prst="line">
              <a:avLst/>
            </a:prstGeom>
            <a:noFill/>
            <a:ln w="127000" cap="flat">
              <a:solidFill>
                <a:srgbClr val="A0223C"/>
              </a:solidFill>
              <a:prstDash val="solid"/>
              <a:bevel/>
              <a:tailEnd type="triangle" w="med" len="med"/>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grpSp>
      <p:grpSp>
        <p:nvGrpSpPr>
          <p:cNvPr id="144" name="Group"/>
          <p:cNvGrpSpPr/>
          <p:nvPr/>
        </p:nvGrpSpPr>
        <p:grpSpPr>
          <a:xfrm>
            <a:off x="11235425" y="3433269"/>
            <a:ext cx="12237731" cy="2442356"/>
            <a:chOff x="0" y="0"/>
            <a:chExt cx="12237729" cy="2442355"/>
          </a:xfrm>
        </p:grpSpPr>
        <p:sp>
          <p:nvSpPr>
            <p:cNvPr id="142" name="Line"/>
            <p:cNvSpPr/>
            <p:nvPr/>
          </p:nvSpPr>
          <p:spPr>
            <a:xfrm>
              <a:off x="-1" y="-1"/>
              <a:ext cx="2084166" cy="1104648"/>
            </a:xfrm>
            <a:prstGeom prst="line">
              <a:avLst/>
            </a:prstGeom>
            <a:noFill/>
            <a:ln w="127000" cap="flat">
              <a:solidFill>
                <a:srgbClr val="A0223C"/>
              </a:solidFill>
              <a:prstDash val="solid"/>
              <a:bevel/>
              <a:tailEnd type="triangle" w="med" len="med"/>
            </a:ln>
            <a:effectLst/>
          </p:spPr>
          <p:txBody>
            <a:bodyPr wrap="square" lIns="91439" tIns="91439" rIns="91439" bIns="91439" numCol="1" anchor="t">
              <a:noAutofit/>
            </a:bodyPr>
            <a:lstStyle/>
            <a:p>
              <a:pPr defTabSz="914400">
                <a:defRPr sz="2200">
                  <a:solidFill>
                    <a:srgbClr val="000000"/>
                  </a:solidFill>
                  <a:latin typeface="+mn-lt"/>
                  <a:ea typeface="+mn-ea"/>
                  <a:cs typeface="+mn-cs"/>
                  <a:sym typeface="Helvetica"/>
                </a:defRPr>
              </a:pPr>
              <a:endParaRPr/>
            </a:p>
          </p:txBody>
        </p:sp>
        <p:sp>
          <p:nvSpPr>
            <p:cNvPr id="143" name="XAS or XMCD on thin film on SiN membrane"/>
            <p:cNvSpPr txBox="1"/>
            <p:nvPr/>
          </p:nvSpPr>
          <p:spPr>
            <a:xfrm>
              <a:off x="1760486" y="303675"/>
              <a:ext cx="10477244" cy="21386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p>
              <a:pPr algn="ctr">
                <a:defRPr sz="6400" i="1"/>
              </a:pPr>
              <a:r>
                <a:t>XAS or XMCD on</a:t>
              </a:r>
              <a:r>
                <a:rPr b="1"/>
                <a:t> thin film on SiN membrane</a:t>
              </a:r>
            </a:p>
          </p:txBody>
        </p:sp>
      </p:grpSp>
      <p:grpSp>
        <p:nvGrpSpPr>
          <p:cNvPr id="147" name="Group"/>
          <p:cNvGrpSpPr/>
          <p:nvPr/>
        </p:nvGrpSpPr>
        <p:grpSpPr>
          <a:xfrm>
            <a:off x="1102346" y="5364798"/>
            <a:ext cx="19206078" cy="7387175"/>
            <a:chOff x="0" y="0"/>
            <a:chExt cx="19206077" cy="7387173"/>
          </a:xfrm>
        </p:grpSpPr>
        <p:pic>
          <p:nvPicPr>
            <p:cNvPr id="145" name="Screenshot 2019-08-23 at 16.02.01.png" descr="Screenshot 2019-08-23 at 16.02.01.png"/>
            <p:cNvPicPr>
              <a:picLocks noChangeAspect="1"/>
            </p:cNvPicPr>
            <p:nvPr/>
          </p:nvPicPr>
          <p:blipFill>
            <a:blip r:embed="rId2"/>
            <a:stretch>
              <a:fillRect/>
            </a:stretch>
          </p:blipFill>
          <p:spPr>
            <a:xfrm>
              <a:off x="0" y="0"/>
              <a:ext cx="10756146" cy="7387174"/>
            </a:xfrm>
            <a:prstGeom prst="rect">
              <a:avLst/>
            </a:prstGeom>
            <a:ln w="12700" cap="flat">
              <a:noFill/>
              <a:miter lim="400000"/>
            </a:ln>
            <a:effectLst/>
          </p:spPr>
        </p:pic>
        <p:pic>
          <p:nvPicPr>
            <p:cNvPr id="146" name="H.-S. Kang et al, Nature Photonics 11, 708–713 (2017) H.-S. Kang et al, Nature Photonics 11, 708–713 (2017) " descr="H.-S. Kang et al, Nature Photonics 11, 708–713 (2017) H.-S. Kang et al, Nature Photonics 11, 708–713 (2017) "/>
            <p:cNvPicPr>
              <a:picLocks/>
            </p:cNvPicPr>
            <p:nvPr/>
          </p:nvPicPr>
          <p:blipFill>
            <a:blip r:embed="rId3"/>
            <a:stretch>
              <a:fillRect/>
            </a:stretch>
          </p:blipFill>
          <p:spPr>
            <a:xfrm>
              <a:off x="11410004" y="5830411"/>
              <a:ext cx="7796074" cy="1204874"/>
            </a:xfrm>
            <a:prstGeom prst="rect">
              <a:avLst/>
            </a:prstGeom>
            <a:effectLst/>
          </p:spPr>
        </p:pic>
      </p:grpSp>
      <p:sp>
        <p:nvSpPr>
          <p:cNvPr id="148" name="Often provided by the facility, but if your sample geometry is strange or cannot be changed, you need to prepare this yourself"/>
          <p:cNvSpPr txBox="1">
            <a:spLocks noGrp="1"/>
          </p:cNvSpPr>
          <p:nvPr>
            <p:ph type="body" sz="quarter" idx="1"/>
          </p:nvPr>
        </p:nvSpPr>
        <p:spPr>
          <a:xfrm>
            <a:off x="13514292" y="6089294"/>
            <a:ext cx="9143720" cy="5169939"/>
          </a:xfrm>
          <a:prstGeom prst="rect">
            <a:avLst/>
          </a:prstGeom>
        </p:spPr>
        <p:txBody>
          <a:bodyPr/>
          <a:lstStyle/>
          <a:p>
            <a:endParaRPr/>
          </a:p>
          <a:p>
            <a:r>
              <a:t>Often provided by the facility, but if your sample geometry is strange or cannot be changed, you need to prepare this yourself</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1" animBg="1" advAuto="0"/>
      <p:bldP spid="144" grpId="2" animBg="1" advAuto="0"/>
      <p:bldP spid="147" grpId="3" animBg="1" advAuto="0"/>
      <p:bldP spid="148" grpId="4" animBg="1" advAuto="0"/>
    </p:bldLst>
  </p:timing>
</p:sld>
</file>

<file path=ppt/theme/theme1.xml><?xml version="1.0" encoding="utf-8"?>
<a:theme xmlns:a="http://schemas.openxmlformats.org/drawingml/2006/main" name="Default">
  <a:themeElements>
    <a:clrScheme name="Default">
      <a:dk1>
        <a:srgbClr val="002F5F"/>
      </a:dk1>
      <a:lt1>
        <a:srgbClr val="FFFFFF"/>
      </a:lt1>
      <a:dk2>
        <a:srgbClr val="A7A7A7"/>
      </a:dk2>
      <a:lt2>
        <a:srgbClr val="535353"/>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35000"/>
              </a:srgbClr>
            </a:outerShdw>
          </a:effectLst>
        </a:effectStyle>
        <a:effectStyle>
          <a:effectLst>
            <a:outerShdw blurRad="63500" dist="25400" dir="5400000" rotWithShape="0">
              <a:srgbClr val="000000">
                <a:alpha val="35000"/>
              </a:srgbClr>
            </a:outerShdw>
          </a:effectLst>
        </a:effectStyle>
        <a:effectStyle>
          <a:effectLst>
            <a:outerShdw blurRad="63500" dist="254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63500" dist="254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2F5F"/>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63500" dist="254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2F5F"/>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35000"/>
              </a:srgbClr>
            </a:outerShdw>
          </a:effectLst>
        </a:effectStyle>
        <a:effectStyle>
          <a:effectLst>
            <a:outerShdw blurRad="63500" dist="25400" dir="5400000" rotWithShape="0">
              <a:srgbClr val="000000">
                <a:alpha val="35000"/>
              </a:srgbClr>
            </a:outerShdw>
          </a:effectLst>
        </a:effectStyle>
        <a:effectStyle>
          <a:effectLst>
            <a:outerShdw blurRad="63500" dist="254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63500" dist="254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2F5F"/>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63500" dist="254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2F5F"/>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1139</Words>
  <Application>Microsoft Macintosh PowerPoint</Application>
  <PresentationFormat>Custom</PresentationFormat>
  <Paragraphs>216</Paragraphs>
  <Slides>32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Helvetica</vt:lpstr>
      <vt:lpstr>Helvetica Neue</vt:lpstr>
      <vt:lpstr>Lucida Grande</vt:lpstr>
      <vt:lpstr>Times</vt:lpstr>
      <vt:lpstr>Verdana</vt:lpstr>
      <vt:lpstr>Default</vt:lpstr>
      <vt:lpstr>PowerPoint Presentation</vt:lpstr>
      <vt:lpstr>Free electron laser: the LINAC</vt:lpstr>
      <vt:lpstr>Free electron laser: the undulator</vt:lpstr>
      <vt:lpstr>X-ray sources: brilliance</vt:lpstr>
      <vt:lpstr>How to capture fast dynamics: the hummingbird photo trick</vt:lpstr>
      <vt:lpstr>PowerPoint Presentation</vt:lpstr>
      <vt:lpstr>PowerPoint Presentation</vt:lpstr>
      <vt:lpstr>Alignment procedure at a XFEL</vt:lpstr>
      <vt:lpstr>PowerPoint Presentation</vt:lpstr>
      <vt:lpstr>PowerPoint Presentation</vt:lpstr>
      <vt:lpstr>PowerPoint Presentation</vt:lpstr>
      <vt:lpstr>Data normalisation</vt:lpstr>
      <vt:lpstr>Key example: your detector(s)</vt:lpstr>
      <vt:lpstr>Two experiments</vt:lpstr>
      <vt:lpstr>Two experiments</vt:lpstr>
      <vt:lpstr>SrTiO3 (STO): perovskite with soft phonon mode</vt:lpstr>
      <vt:lpstr>Idea: drive the soft phonon and probe the atomic motion directly</vt:lpstr>
      <vt:lpstr>Phonon up-conversion</vt:lpstr>
      <vt:lpstr>Phonon softening with temperature and overlap with THz</vt:lpstr>
      <vt:lpstr>PowerPoint Presentation</vt:lpstr>
      <vt:lpstr>Two experiments</vt:lpstr>
      <vt:lpstr>Why magnetism?</vt:lpstr>
      <vt:lpstr>Ultrafast magnetism</vt:lpstr>
      <vt:lpstr>X-ray magnetic scattering</vt:lpstr>
      <vt:lpstr>X-ray scattering: typical data</vt:lpstr>
      <vt:lpstr>Non-switching vs switching behaviour: different laser fluence</vt:lpstr>
      <vt:lpstr>PowerPoint Presentation</vt:lpstr>
      <vt:lpstr>PowerPoint Presentation</vt:lpstr>
      <vt:lpstr>Holographic magnetic imaging at European XFEL</vt:lpstr>
      <vt:lpstr>Time-resolved imaging at superconducting XFEL</vt:lpstr>
      <vt:lpstr>Take-home messages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2</cp:revision>
  <dcterms:modified xsi:type="dcterms:W3CDTF">2019-08-28T07:11:56Z</dcterms:modified>
</cp:coreProperties>
</file>