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563" r:id="rId2"/>
    <p:sldId id="489" r:id="rId3"/>
    <p:sldId id="552" r:id="rId4"/>
    <p:sldId id="553" r:id="rId5"/>
    <p:sldId id="554" r:id="rId6"/>
    <p:sldId id="555" r:id="rId7"/>
    <p:sldId id="452" r:id="rId8"/>
    <p:sldId id="498" r:id="rId9"/>
    <p:sldId id="457" r:id="rId10"/>
    <p:sldId id="566" r:id="rId11"/>
    <p:sldId id="567" r:id="rId12"/>
    <p:sldId id="570" r:id="rId13"/>
    <p:sldId id="392" r:id="rId14"/>
    <p:sldId id="568" r:id="rId15"/>
    <p:sldId id="522" r:id="rId16"/>
    <p:sldId id="523" r:id="rId17"/>
    <p:sldId id="524" r:id="rId18"/>
    <p:sldId id="569" r:id="rId19"/>
    <p:sldId id="394" r:id="rId20"/>
    <p:sldId id="573" r:id="rId21"/>
    <p:sldId id="525" r:id="rId22"/>
    <p:sldId id="571" r:id="rId23"/>
    <p:sldId id="528" r:id="rId24"/>
    <p:sldId id="529" r:id="rId25"/>
    <p:sldId id="531" r:id="rId26"/>
    <p:sldId id="533" r:id="rId27"/>
    <p:sldId id="534" r:id="rId28"/>
    <p:sldId id="545" r:id="rId29"/>
    <p:sldId id="572" r:id="rId30"/>
    <p:sldId id="556" r:id="rId31"/>
    <p:sldId id="574" r:id="rId32"/>
    <p:sldId id="575" r:id="rId33"/>
    <p:sldId id="576" r:id="rId34"/>
    <p:sldId id="577" r:id="rId35"/>
    <p:sldId id="399" r:id="rId36"/>
    <p:sldId id="578" r:id="rId37"/>
    <p:sldId id="479" r:id="rId38"/>
    <p:sldId id="580" r:id="rId39"/>
    <p:sldId id="581" r:id="rId40"/>
    <p:sldId id="582" r:id="rId41"/>
    <p:sldId id="396" r:id="rId42"/>
    <p:sldId id="579" r:id="rId43"/>
    <p:sldId id="464" r:id="rId44"/>
    <p:sldId id="459" r:id="rId45"/>
    <p:sldId id="587" r:id="rId46"/>
    <p:sldId id="474" r:id="rId47"/>
    <p:sldId id="589" r:id="rId48"/>
    <p:sldId id="584" r:id="rId49"/>
    <p:sldId id="585" r:id="rId50"/>
    <p:sldId id="586" r:id="rId51"/>
    <p:sldId id="588" r:id="rId52"/>
    <p:sldId id="521" r:id="rId5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a chara" initials="c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C05"/>
    <a:srgbClr val="FFB219"/>
    <a:srgbClr val="FFB92D"/>
    <a:srgbClr val="FFC043"/>
    <a:srgbClr val="FFCC66"/>
    <a:srgbClr val="003399"/>
    <a:srgbClr val="FF0000"/>
    <a:srgbClr val="000099"/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57" autoAdjust="0"/>
    <p:restoredTop sz="87211" autoAdjust="0"/>
  </p:normalViewPr>
  <p:slideViewPr>
    <p:cSldViewPr snapToGrid="0" showGuides="1">
      <p:cViewPr varScale="1">
        <p:scale>
          <a:sx n="65" d="100"/>
          <a:sy n="65" d="100"/>
        </p:scale>
        <p:origin x="786" y="24"/>
      </p:cViewPr>
      <p:guideLst>
        <p:guide orient="horz" pos="40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List_aplikace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ELI-ALPS </a:t>
            </a:r>
            <a:r>
              <a:rPr lang="en-US"/>
              <a:t>P</a:t>
            </a:r>
            <a:r>
              <a:rPr lang="hu-HU"/>
              <a:t>ublications in Refereed Journals</a:t>
            </a:r>
            <a:r>
              <a:rPr lang="en-US"/>
              <a:t> </a:t>
            </a:r>
          </a:p>
        </c:rich>
      </c:tx>
      <c:layout>
        <c:manualLayout>
          <c:xMode val="edge"/>
          <c:yMode val="edge"/>
          <c:x val="0.20776734060663174"/>
          <c:y val="9.7148881138439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Munka1!$A$5:$A$11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Munka1!$B$5:$B$11</c:f>
              <c:numCache>
                <c:formatCode>General</c:formatCode>
                <c:ptCount val="7"/>
                <c:pt idx="1">
                  <c:v>15</c:v>
                </c:pt>
                <c:pt idx="2">
                  <c:v>21</c:v>
                </c:pt>
                <c:pt idx="3">
                  <c:v>52</c:v>
                </c:pt>
                <c:pt idx="4">
                  <c:v>65</c:v>
                </c:pt>
                <c:pt idx="5">
                  <c:v>59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A-4887-B54F-A43DA5061B9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56123128"/>
        <c:axId val="356125480"/>
      </c:barChart>
      <c:catAx>
        <c:axId val="356123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25480"/>
        <c:crosses val="autoZero"/>
        <c:auto val="1"/>
        <c:lblAlgn val="ctr"/>
        <c:lblOffset val="100"/>
        <c:noMultiLvlLbl val="0"/>
      </c:catAx>
      <c:valAx>
        <c:axId val="356125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Number of Papers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2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 err="1" smtClean="0"/>
              <a:t>Headcount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440453518839795"/>
          <c:y val="0.27253203116185831"/>
          <c:w val="0.6294834338285572"/>
          <c:h val="0.25909702353917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'Person Power'!$A$71</c:f>
              <c:strCache>
                <c:ptCount val="1"/>
                <c:pt idx="0">
                  <c:v>Number of Researchers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'Person Power'!$B$70:$M$70</c:f>
              <c:strCache>
                <c:ptCount val="12"/>
                <c:pt idx="0">
                  <c:v>2013.12</c:v>
                </c:pt>
                <c:pt idx="1">
                  <c:v>2014.06</c:v>
                </c:pt>
                <c:pt idx="2">
                  <c:v>2014.12</c:v>
                </c:pt>
                <c:pt idx="3">
                  <c:v>2015.06</c:v>
                </c:pt>
                <c:pt idx="4">
                  <c:v>2015.12.</c:v>
                </c:pt>
                <c:pt idx="5">
                  <c:v>2016.06.</c:v>
                </c:pt>
                <c:pt idx="6">
                  <c:v>2016.12.</c:v>
                </c:pt>
                <c:pt idx="7">
                  <c:v>2017.06</c:v>
                </c:pt>
                <c:pt idx="8">
                  <c:v>2017.12</c:v>
                </c:pt>
                <c:pt idx="9">
                  <c:v>2018.06</c:v>
                </c:pt>
                <c:pt idx="10">
                  <c:v>2018.12</c:v>
                </c:pt>
                <c:pt idx="11">
                  <c:v>2019.06</c:v>
                </c:pt>
              </c:strCache>
            </c:strRef>
          </c:cat>
          <c:val>
            <c:numRef>
              <c:f>'Person Power'!$B$71:$M$71</c:f>
              <c:numCache>
                <c:formatCode>General</c:formatCode>
                <c:ptCount val="12"/>
                <c:pt idx="0">
                  <c:v>23</c:v>
                </c:pt>
                <c:pt idx="1">
                  <c:v>55</c:v>
                </c:pt>
                <c:pt idx="2">
                  <c:v>77</c:v>
                </c:pt>
                <c:pt idx="3">
                  <c:v>102</c:v>
                </c:pt>
                <c:pt idx="4">
                  <c:v>111</c:v>
                </c:pt>
                <c:pt idx="5">
                  <c:v>130</c:v>
                </c:pt>
                <c:pt idx="6">
                  <c:v>134</c:v>
                </c:pt>
                <c:pt idx="7">
                  <c:v>147</c:v>
                </c:pt>
                <c:pt idx="8">
                  <c:v>152</c:v>
                </c:pt>
                <c:pt idx="9">
                  <c:v>154</c:v>
                </c:pt>
                <c:pt idx="10">
                  <c:v>154</c:v>
                </c:pt>
                <c:pt idx="11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9D-4219-BAEA-2ECB8E642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6127440"/>
        <c:axId val="356126656"/>
      </c:barChart>
      <c:catAx>
        <c:axId val="356127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 err="1" smtClean="0"/>
                  <a:t>Month</a:t>
                </a:r>
                <a:endParaRPr lang="hu-HU" dirty="0" smtClean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26656"/>
        <c:crosses val="autoZero"/>
        <c:auto val="1"/>
        <c:lblAlgn val="ctr"/>
        <c:lblOffset val="100"/>
        <c:noMultiLvlLbl val="0"/>
      </c:catAx>
      <c:valAx>
        <c:axId val="35612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 err="1" smtClean="0"/>
                  <a:t>Headcount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2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Full Time Equivalent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FTE!$A$70</c:f>
              <c:strCache>
                <c:ptCount val="1"/>
                <c:pt idx="0">
                  <c:v>FTE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FTE!$B$69:$M$69</c:f>
              <c:strCache>
                <c:ptCount val="12"/>
                <c:pt idx="0">
                  <c:v>2013.12</c:v>
                </c:pt>
                <c:pt idx="1">
                  <c:v>2014.06</c:v>
                </c:pt>
                <c:pt idx="2">
                  <c:v>2014.12</c:v>
                </c:pt>
                <c:pt idx="3">
                  <c:v>2015.06.</c:v>
                </c:pt>
                <c:pt idx="4">
                  <c:v>2015.12.</c:v>
                </c:pt>
                <c:pt idx="5">
                  <c:v>2016.06.</c:v>
                </c:pt>
                <c:pt idx="6">
                  <c:v>2016.12.</c:v>
                </c:pt>
                <c:pt idx="7">
                  <c:v>2017.06.</c:v>
                </c:pt>
                <c:pt idx="8">
                  <c:v>2017.12</c:v>
                </c:pt>
                <c:pt idx="9">
                  <c:v>2018.06</c:v>
                </c:pt>
                <c:pt idx="10">
                  <c:v>2018.12</c:v>
                </c:pt>
                <c:pt idx="11">
                  <c:v>2019.06</c:v>
                </c:pt>
              </c:strCache>
            </c:strRef>
          </c:cat>
          <c:val>
            <c:numRef>
              <c:f>FTE!$B$70:$M$70</c:f>
              <c:numCache>
                <c:formatCode>General</c:formatCode>
                <c:ptCount val="12"/>
                <c:pt idx="0">
                  <c:v>13</c:v>
                </c:pt>
                <c:pt idx="1">
                  <c:v>36</c:v>
                </c:pt>
                <c:pt idx="2">
                  <c:v>60</c:v>
                </c:pt>
                <c:pt idx="3">
                  <c:v>71</c:v>
                </c:pt>
                <c:pt idx="4">
                  <c:v>74</c:v>
                </c:pt>
                <c:pt idx="5">
                  <c:v>98</c:v>
                </c:pt>
                <c:pt idx="6">
                  <c:v>110</c:v>
                </c:pt>
                <c:pt idx="7">
                  <c:v>125</c:v>
                </c:pt>
                <c:pt idx="8">
                  <c:v>126</c:v>
                </c:pt>
                <c:pt idx="9">
                  <c:v>137</c:v>
                </c:pt>
                <c:pt idx="10">
                  <c:v>138</c:v>
                </c:pt>
                <c:pt idx="11">
                  <c:v>137.9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2-49C7-B10C-765F10DEF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6129400"/>
        <c:axId val="356123520"/>
      </c:barChart>
      <c:catAx>
        <c:axId val="356129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23520"/>
        <c:crosses val="autoZero"/>
        <c:auto val="1"/>
        <c:lblAlgn val="ctr"/>
        <c:lblOffset val="100"/>
        <c:noMultiLvlLbl val="0"/>
      </c:catAx>
      <c:valAx>
        <c:axId val="35612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129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82297-13C2-42EF-A405-E77313A74B36}" type="datetimeFigureOut">
              <a:rPr lang="el-GR" smtClean="0"/>
              <a:t>25/8/2019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15A77-0816-4FA4-B4E4-34B0EAD44E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76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9155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0604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01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978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2873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807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E0632-5B15-4795-A308-518A993ED818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890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3C5F9-A3A3-471D-8897-2A9482EF026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1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0437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589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691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4157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7275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1146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616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9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44B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1304528" y="1412776"/>
            <a:ext cx="4419600" cy="216024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THANK YOU FOR YOUR ATTENTION!</a:t>
            </a:r>
            <a:endParaRPr lang="hu-HU" dirty="0"/>
          </a:p>
        </p:txBody>
      </p:sp>
      <p:sp>
        <p:nvSpPr>
          <p:cNvPr id="9" name="Téglalap 8"/>
          <p:cNvSpPr/>
          <p:nvPr userDrawn="1"/>
        </p:nvSpPr>
        <p:spPr>
          <a:xfrm>
            <a:off x="0" y="1484784"/>
            <a:ext cx="971600" cy="60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5" y="1588316"/>
            <a:ext cx="515819" cy="40043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23" y="4016415"/>
            <a:ext cx="4133360" cy="28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DF5AF5-4E0E-4476-924E-F5EC6B90A3C9}" type="datetimeFigureOut">
              <a:rPr lang="el-GR" smtClean="0"/>
              <a:t>25/8/2019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863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8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rc.europa.e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18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hyperlink" Target="http://www.physik.uni-kl.de/aeschliman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11" Type="http://schemas.openxmlformats.org/officeDocument/2006/relationships/image" Target="../media/image65.png"/><Relationship Id="rId5" Type="http://schemas.openxmlformats.org/officeDocument/2006/relationships/image" Target="../media/image770.png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ipcms.unistra.fr/wp-content/uploads/2014/04/jpg_UFMag_fig20fsbis-2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jpeg"/><Relationship Id="rId11" Type="http://schemas.openxmlformats.org/officeDocument/2006/relationships/image" Target="../media/image74.wmf"/><Relationship Id="rId5" Type="http://schemas.openxmlformats.org/officeDocument/2006/relationships/image" Target="../media/image76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75.jpeg"/><Relationship Id="rId9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7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8.png"/><Relationship Id="rId4" Type="http://schemas.openxmlformats.org/officeDocument/2006/relationships/image" Target="../media/image8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2.png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png"/><Relationship Id="rId11" Type="http://schemas.openxmlformats.org/officeDocument/2006/relationships/image" Target="../media/image95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4.jpe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e/e2/Stylised_Lithium_Atom.png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gif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7.emf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8.png"/><Relationship Id="rId9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09.png"/><Relationship Id="rId10" Type="http://schemas.openxmlformats.org/officeDocument/2006/relationships/image" Target="../media/image118.png"/><Relationship Id="rId4" Type="http://schemas.openxmlformats.org/officeDocument/2006/relationships/image" Target="../media/image114.jpeg"/><Relationship Id="rId9" Type="http://schemas.openxmlformats.org/officeDocument/2006/relationships/hyperlink" Target="http://www.pnas.org/content/111/11/3973/F5.expansion.htm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3.png"/><Relationship Id="rId7" Type="http://schemas.openxmlformats.org/officeDocument/2006/relationships/image" Target="../media/image1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nk.aps.org/doi/10.1103/PhysRevA.98.023426" TargetMode="Externa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2.emf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hyperlink" Target="https://wigner.mta.hu/en" TargetMode="External"/><Relationship Id="rId4" Type="http://schemas.openxmlformats.org/officeDocument/2006/relationships/image" Target="../media/image14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8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Relationship Id="rId9" Type="http://schemas.openxmlformats.org/officeDocument/2006/relationships/chart" Target="../charts/char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4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emf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89706" y="5887578"/>
            <a:ext cx="45023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ELI Summer School 2019</a:t>
            </a:r>
          </a:p>
          <a:p>
            <a:pPr>
              <a:defRPr/>
            </a:pPr>
            <a:r>
              <a:rPr lang="en-US" sz="2000" dirty="0" err="1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Dolní</a:t>
            </a:r>
            <a:r>
              <a:rPr lang="en-US" sz="2000" dirty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Břežany</a:t>
            </a:r>
            <a:r>
              <a:rPr lang="en-US" sz="2000" dirty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25-30</a:t>
            </a:r>
            <a:r>
              <a:rPr lang="hu-HU" sz="2000" dirty="0" smtClean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August</a:t>
            </a:r>
            <a:r>
              <a:rPr lang="hu-HU" sz="2000" dirty="0" smtClean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, 201</a:t>
            </a:r>
            <a:r>
              <a:rPr lang="en-US" sz="2000" dirty="0">
                <a:solidFill>
                  <a:srgbClr val="E7511E"/>
                </a:solidFill>
                <a:latin typeface="Calibri" panose="020F0502020204030204" pitchFamily="34" charset="0"/>
                <a:ea typeface="Verdana" pitchFamily="34" charset="0"/>
                <a:cs typeface="Arial" panose="020B0604020202020204" pitchFamily="34" charset="0"/>
              </a:rPr>
              <a:t>9</a:t>
            </a:r>
            <a:endParaRPr lang="el-GR" sz="2000" dirty="0">
              <a:solidFill>
                <a:srgbClr val="E7511E"/>
              </a:solidFill>
              <a:latin typeface="Calibri" panose="020F050202020403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u-HU" dirty="0">
              <a:solidFill>
                <a:srgbClr val="002060"/>
              </a:solidFill>
              <a:latin typeface="Calibri" panose="020F050202020403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62858" y="3643414"/>
            <a:ext cx="9030986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ELI-ALPS Overview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89706" y="4571429"/>
            <a:ext cx="4548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Dimitris Charalambidis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Chief Scientific Advisor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70" y="5729902"/>
            <a:ext cx="3806960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781281"/>
            <a:ext cx="9208294" cy="6485001"/>
            <a:chOff x="0" y="781281"/>
            <a:chExt cx="9208294" cy="6485001"/>
          </a:xfrm>
        </p:grpSpPr>
        <p:pic>
          <p:nvPicPr>
            <p:cNvPr id="134" name="Kép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4" t="3631" r="8575"/>
            <a:stretch/>
          </p:blipFill>
          <p:spPr>
            <a:xfrm>
              <a:off x="0" y="781281"/>
              <a:ext cx="9208294" cy="6485001"/>
            </a:xfrm>
            <a:prstGeom prst="rect">
              <a:avLst/>
            </a:prstGeom>
          </p:spPr>
        </p:pic>
        <p:sp>
          <p:nvSpPr>
            <p:cNvPr id="138" name="Szabadkézi sokszög 19"/>
            <p:cNvSpPr/>
            <p:nvPr/>
          </p:nvSpPr>
          <p:spPr>
            <a:xfrm rot="21182810">
              <a:off x="3576895" y="2463737"/>
              <a:ext cx="5259247" cy="2824693"/>
            </a:xfrm>
            <a:custGeom>
              <a:avLst/>
              <a:gdLst>
                <a:gd name="connsiteX0" fmla="*/ 0 w 5462016"/>
                <a:gd name="connsiteY0" fmla="*/ 743712 h 2279904"/>
                <a:gd name="connsiteX1" fmla="*/ 2109216 w 5462016"/>
                <a:gd name="connsiteY1" fmla="*/ 2279904 h 2279904"/>
                <a:gd name="connsiteX2" fmla="*/ 5462016 w 5462016"/>
                <a:gd name="connsiteY2" fmla="*/ 1365504 h 2279904"/>
                <a:gd name="connsiteX3" fmla="*/ 3108960 w 5462016"/>
                <a:gd name="connsiteY3" fmla="*/ 0 h 2279904"/>
                <a:gd name="connsiteX4" fmla="*/ 48768 w 5462016"/>
                <a:gd name="connsiteY4" fmla="*/ 719328 h 2279904"/>
                <a:gd name="connsiteX0" fmla="*/ 24974 w 5486990"/>
                <a:gd name="connsiteY0" fmla="*/ 743712 h 2279904"/>
                <a:gd name="connsiteX1" fmla="*/ 2134190 w 5486990"/>
                <a:gd name="connsiteY1" fmla="*/ 2279904 h 2279904"/>
                <a:gd name="connsiteX2" fmla="*/ 5486990 w 5486990"/>
                <a:gd name="connsiteY2" fmla="*/ 1365504 h 2279904"/>
                <a:gd name="connsiteX3" fmla="*/ 3133934 w 5486990"/>
                <a:gd name="connsiteY3" fmla="*/ 0 h 2279904"/>
                <a:gd name="connsiteX4" fmla="*/ 0 w 5486990"/>
                <a:gd name="connsiteY4" fmla="*/ 748824 h 2279904"/>
                <a:gd name="connsiteX0" fmla="*/ 24974 w 5486990"/>
                <a:gd name="connsiteY0" fmla="*/ 743712 h 2212809"/>
                <a:gd name="connsiteX1" fmla="*/ 1954041 w 5486990"/>
                <a:gd name="connsiteY1" fmla="*/ 2212809 h 2212809"/>
                <a:gd name="connsiteX2" fmla="*/ 5486990 w 5486990"/>
                <a:gd name="connsiteY2" fmla="*/ 1365504 h 2212809"/>
                <a:gd name="connsiteX3" fmla="*/ 3133934 w 5486990"/>
                <a:gd name="connsiteY3" fmla="*/ 0 h 2212809"/>
                <a:gd name="connsiteX4" fmla="*/ 0 w 5486990"/>
                <a:gd name="connsiteY4" fmla="*/ 748824 h 2212809"/>
                <a:gd name="connsiteX0" fmla="*/ 0 w 5462016"/>
                <a:gd name="connsiteY0" fmla="*/ 743712 h 2212809"/>
                <a:gd name="connsiteX1" fmla="*/ 1929067 w 5462016"/>
                <a:gd name="connsiteY1" fmla="*/ 2212809 h 2212809"/>
                <a:gd name="connsiteX2" fmla="*/ 5462016 w 5462016"/>
                <a:gd name="connsiteY2" fmla="*/ 1365504 h 2212809"/>
                <a:gd name="connsiteX3" fmla="*/ 3108960 w 5462016"/>
                <a:gd name="connsiteY3" fmla="*/ 0 h 2212809"/>
                <a:gd name="connsiteX4" fmla="*/ 87086 w 5462016"/>
                <a:gd name="connsiteY4" fmla="*/ 600016 h 2212809"/>
                <a:gd name="connsiteX0" fmla="*/ 35964 w 5374930"/>
                <a:gd name="connsiteY0" fmla="*/ 605928 h 2212809"/>
                <a:gd name="connsiteX1" fmla="*/ 1841981 w 5374930"/>
                <a:gd name="connsiteY1" fmla="*/ 2212809 h 2212809"/>
                <a:gd name="connsiteX2" fmla="*/ 5374930 w 5374930"/>
                <a:gd name="connsiteY2" fmla="*/ 1365504 h 2212809"/>
                <a:gd name="connsiteX3" fmla="*/ 3021874 w 5374930"/>
                <a:gd name="connsiteY3" fmla="*/ 0 h 2212809"/>
                <a:gd name="connsiteX4" fmla="*/ 0 w 5374930"/>
                <a:gd name="connsiteY4" fmla="*/ 600016 h 2212809"/>
                <a:gd name="connsiteX0" fmla="*/ 35964 w 5374930"/>
                <a:gd name="connsiteY0" fmla="*/ 686202 h 2293083"/>
                <a:gd name="connsiteX1" fmla="*/ 1841981 w 5374930"/>
                <a:gd name="connsiteY1" fmla="*/ 2293083 h 2293083"/>
                <a:gd name="connsiteX2" fmla="*/ 5374930 w 5374930"/>
                <a:gd name="connsiteY2" fmla="*/ 1445778 h 2293083"/>
                <a:gd name="connsiteX3" fmla="*/ 3224926 w 5374930"/>
                <a:gd name="connsiteY3" fmla="*/ 0 h 2293083"/>
                <a:gd name="connsiteX4" fmla="*/ 0 w 5374930"/>
                <a:gd name="connsiteY4" fmla="*/ 680290 h 2293083"/>
                <a:gd name="connsiteX0" fmla="*/ 35964 w 5440273"/>
                <a:gd name="connsiteY0" fmla="*/ 686202 h 2293083"/>
                <a:gd name="connsiteX1" fmla="*/ 1841981 w 5440273"/>
                <a:gd name="connsiteY1" fmla="*/ 2293083 h 2293083"/>
                <a:gd name="connsiteX2" fmla="*/ 5440273 w 5440273"/>
                <a:gd name="connsiteY2" fmla="*/ 1352324 h 2293083"/>
                <a:gd name="connsiteX3" fmla="*/ 3224926 w 5440273"/>
                <a:gd name="connsiteY3" fmla="*/ 0 h 2293083"/>
                <a:gd name="connsiteX4" fmla="*/ 0 w 5440273"/>
                <a:gd name="connsiteY4" fmla="*/ 680290 h 229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0273" h="2293083">
                  <a:moveTo>
                    <a:pt x="35964" y="686202"/>
                  </a:moveTo>
                  <a:lnTo>
                    <a:pt x="1841981" y="2293083"/>
                  </a:lnTo>
                  <a:lnTo>
                    <a:pt x="5440273" y="1352324"/>
                  </a:lnTo>
                  <a:lnTo>
                    <a:pt x="3224926" y="0"/>
                  </a:lnTo>
                  <a:lnTo>
                    <a:pt x="0" y="68029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9" name="Szabadkézi sokszög 26"/>
            <p:cNvSpPr/>
            <p:nvPr/>
          </p:nvSpPr>
          <p:spPr>
            <a:xfrm>
              <a:off x="1410068" y="3600821"/>
              <a:ext cx="3908266" cy="2938104"/>
            </a:xfrm>
            <a:custGeom>
              <a:avLst/>
              <a:gdLst>
                <a:gd name="connsiteX0" fmla="*/ 0 w 5462016"/>
                <a:gd name="connsiteY0" fmla="*/ 743712 h 2279904"/>
                <a:gd name="connsiteX1" fmla="*/ 2109216 w 5462016"/>
                <a:gd name="connsiteY1" fmla="*/ 2279904 h 2279904"/>
                <a:gd name="connsiteX2" fmla="*/ 5462016 w 5462016"/>
                <a:gd name="connsiteY2" fmla="*/ 1365504 h 2279904"/>
                <a:gd name="connsiteX3" fmla="*/ 3108960 w 5462016"/>
                <a:gd name="connsiteY3" fmla="*/ 0 h 2279904"/>
                <a:gd name="connsiteX4" fmla="*/ 48768 w 5462016"/>
                <a:gd name="connsiteY4" fmla="*/ 719328 h 2279904"/>
                <a:gd name="connsiteX0" fmla="*/ 24974 w 5486990"/>
                <a:gd name="connsiteY0" fmla="*/ 743712 h 2279904"/>
                <a:gd name="connsiteX1" fmla="*/ 2134190 w 5486990"/>
                <a:gd name="connsiteY1" fmla="*/ 2279904 h 2279904"/>
                <a:gd name="connsiteX2" fmla="*/ 5486990 w 5486990"/>
                <a:gd name="connsiteY2" fmla="*/ 1365504 h 2279904"/>
                <a:gd name="connsiteX3" fmla="*/ 3133934 w 5486990"/>
                <a:gd name="connsiteY3" fmla="*/ 0 h 2279904"/>
                <a:gd name="connsiteX4" fmla="*/ 0 w 5486990"/>
                <a:gd name="connsiteY4" fmla="*/ 748824 h 2279904"/>
                <a:gd name="connsiteX0" fmla="*/ 24974 w 5486990"/>
                <a:gd name="connsiteY0" fmla="*/ 757564 h 2293756"/>
                <a:gd name="connsiteX1" fmla="*/ 2134190 w 5486990"/>
                <a:gd name="connsiteY1" fmla="*/ 2293756 h 2293756"/>
                <a:gd name="connsiteX2" fmla="*/ 5486990 w 5486990"/>
                <a:gd name="connsiteY2" fmla="*/ 1379356 h 2293756"/>
                <a:gd name="connsiteX3" fmla="*/ 2127662 w 5486990"/>
                <a:gd name="connsiteY3" fmla="*/ 0 h 2293756"/>
                <a:gd name="connsiteX4" fmla="*/ 0 w 5486990"/>
                <a:gd name="connsiteY4" fmla="*/ 762676 h 2293756"/>
                <a:gd name="connsiteX0" fmla="*/ 24974 w 5441764"/>
                <a:gd name="connsiteY0" fmla="*/ 757564 h 2293756"/>
                <a:gd name="connsiteX1" fmla="*/ 2134190 w 5441764"/>
                <a:gd name="connsiteY1" fmla="*/ 2293756 h 2293756"/>
                <a:gd name="connsiteX2" fmla="*/ 5441764 w 5441764"/>
                <a:gd name="connsiteY2" fmla="*/ 1420913 h 2293756"/>
                <a:gd name="connsiteX3" fmla="*/ 2127662 w 5441764"/>
                <a:gd name="connsiteY3" fmla="*/ 0 h 2293756"/>
                <a:gd name="connsiteX4" fmla="*/ 0 w 5441764"/>
                <a:gd name="connsiteY4" fmla="*/ 762676 h 2293756"/>
                <a:gd name="connsiteX0" fmla="*/ 24974 w 5441764"/>
                <a:gd name="connsiteY0" fmla="*/ 757564 h 1878185"/>
                <a:gd name="connsiteX1" fmla="*/ 2529915 w 5441764"/>
                <a:gd name="connsiteY1" fmla="*/ 1878185 h 1878185"/>
                <a:gd name="connsiteX2" fmla="*/ 5441764 w 5441764"/>
                <a:gd name="connsiteY2" fmla="*/ 1420913 h 1878185"/>
                <a:gd name="connsiteX3" fmla="*/ 2127662 w 5441764"/>
                <a:gd name="connsiteY3" fmla="*/ 0 h 1878185"/>
                <a:gd name="connsiteX4" fmla="*/ 0 w 5441764"/>
                <a:gd name="connsiteY4" fmla="*/ 762676 h 1878185"/>
                <a:gd name="connsiteX0" fmla="*/ 612907 w 6029697"/>
                <a:gd name="connsiteY0" fmla="*/ 757564 h 1878185"/>
                <a:gd name="connsiteX1" fmla="*/ 3117848 w 6029697"/>
                <a:gd name="connsiteY1" fmla="*/ 1878185 h 1878185"/>
                <a:gd name="connsiteX2" fmla="*/ 6029697 w 6029697"/>
                <a:gd name="connsiteY2" fmla="*/ 1420913 h 1878185"/>
                <a:gd name="connsiteX3" fmla="*/ 2715595 w 6029697"/>
                <a:gd name="connsiteY3" fmla="*/ 0 h 1878185"/>
                <a:gd name="connsiteX4" fmla="*/ 0 w 6029697"/>
                <a:gd name="connsiteY4" fmla="*/ 374810 h 1878185"/>
                <a:gd name="connsiteX0" fmla="*/ 0 w 6049950"/>
                <a:gd name="connsiteY0" fmla="*/ 390476 h 1878185"/>
                <a:gd name="connsiteX1" fmla="*/ 3138101 w 6049950"/>
                <a:gd name="connsiteY1" fmla="*/ 1878185 h 1878185"/>
                <a:gd name="connsiteX2" fmla="*/ 6049950 w 6049950"/>
                <a:gd name="connsiteY2" fmla="*/ 1420913 h 1878185"/>
                <a:gd name="connsiteX3" fmla="*/ 2735848 w 6049950"/>
                <a:gd name="connsiteY3" fmla="*/ 0 h 1878185"/>
                <a:gd name="connsiteX4" fmla="*/ 20253 w 6049950"/>
                <a:gd name="connsiteY4" fmla="*/ 374810 h 1878185"/>
                <a:gd name="connsiteX0" fmla="*/ 0 w 6049950"/>
                <a:gd name="connsiteY0" fmla="*/ 390476 h 1906644"/>
                <a:gd name="connsiteX1" fmla="*/ 3007248 w 6049950"/>
                <a:gd name="connsiteY1" fmla="*/ 1906644 h 1906644"/>
                <a:gd name="connsiteX2" fmla="*/ 6049950 w 6049950"/>
                <a:gd name="connsiteY2" fmla="*/ 1420913 h 1906644"/>
                <a:gd name="connsiteX3" fmla="*/ 2735848 w 6049950"/>
                <a:gd name="connsiteY3" fmla="*/ 0 h 1906644"/>
                <a:gd name="connsiteX4" fmla="*/ 20253 w 6049950"/>
                <a:gd name="connsiteY4" fmla="*/ 374810 h 1906644"/>
                <a:gd name="connsiteX0" fmla="*/ 0 w 6124723"/>
                <a:gd name="connsiteY0" fmla="*/ 390476 h 1906644"/>
                <a:gd name="connsiteX1" fmla="*/ 3007248 w 6124723"/>
                <a:gd name="connsiteY1" fmla="*/ 1906644 h 1906644"/>
                <a:gd name="connsiteX2" fmla="*/ 6124723 w 6124723"/>
                <a:gd name="connsiteY2" fmla="*/ 1117347 h 1906644"/>
                <a:gd name="connsiteX3" fmla="*/ 2735848 w 6124723"/>
                <a:gd name="connsiteY3" fmla="*/ 0 h 1906644"/>
                <a:gd name="connsiteX4" fmla="*/ 20253 w 6124723"/>
                <a:gd name="connsiteY4" fmla="*/ 374810 h 1906644"/>
                <a:gd name="connsiteX0" fmla="*/ 0 w 6124723"/>
                <a:gd name="connsiteY0" fmla="*/ 769934 h 2286102"/>
                <a:gd name="connsiteX1" fmla="*/ 3007248 w 6124723"/>
                <a:gd name="connsiteY1" fmla="*/ 2286102 h 2286102"/>
                <a:gd name="connsiteX2" fmla="*/ 6124723 w 6124723"/>
                <a:gd name="connsiteY2" fmla="*/ 1496805 h 2286102"/>
                <a:gd name="connsiteX3" fmla="*/ 2866701 w 6124723"/>
                <a:gd name="connsiteY3" fmla="*/ 0 h 2286102"/>
                <a:gd name="connsiteX4" fmla="*/ 20253 w 6124723"/>
                <a:gd name="connsiteY4" fmla="*/ 754268 h 2286102"/>
                <a:gd name="connsiteX0" fmla="*/ 0 w 6124723"/>
                <a:gd name="connsiteY0" fmla="*/ 769934 h 2286102"/>
                <a:gd name="connsiteX1" fmla="*/ 3007248 w 6124723"/>
                <a:gd name="connsiteY1" fmla="*/ 2286102 h 2286102"/>
                <a:gd name="connsiteX2" fmla="*/ 6124723 w 6124723"/>
                <a:gd name="connsiteY2" fmla="*/ 1496805 h 2286102"/>
                <a:gd name="connsiteX3" fmla="*/ 2866701 w 6124723"/>
                <a:gd name="connsiteY3" fmla="*/ 0 h 2286102"/>
                <a:gd name="connsiteX4" fmla="*/ 132412 w 6124723"/>
                <a:gd name="connsiteY4" fmla="*/ 555053 h 2286102"/>
                <a:gd name="connsiteX0" fmla="*/ 17134 w 5992311"/>
                <a:gd name="connsiteY0" fmla="*/ 580205 h 2286102"/>
                <a:gd name="connsiteX1" fmla="*/ 2874836 w 5992311"/>
                <a:gd name="connsiteY1" fmla="*/ 2286102 h 2286102"/>
                <a:gd name="connsiteX2" fmla="*/ 5992311 w 5992311"/>
                <a:gd name="connsiteY2" fmla="*/ 1496805 h 2286102"/>
                <a:gd name="connsiteX3" fmla="*/ 2734289 w 5992311"/>
                <a:gd name="connsiteY3" fmla="*/ 0 h 2286102"/>
                <a:gd name="connsiteX4" fmla="*/ 0 w 5992311"/>
                <a:gd name="connsiteY4" fmla="*/ 555053 h 228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2311" h="2286102">
                  <a:moveTo>
                    <a:pt x="17134" y="580205"/>
                  </a:moveTo>
                  <a:lnTo>
                    <a:pt x="2874836" y="2286102"/>
                  </a:lnTo>
                  <a:lnTo>
                    <a:pt x="5992311" y="1496805"/>
                  </a:lnTo>
                  <a:lnTo>
                    <a:pt x="2734289" y="0"/>
                  </a:lnTo>
                  <a:lnTo>
                    <a:pt x="0" y="555053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0" name="Szövegdoboz 27"/>
            <p:cNvSpPr txBox="1"/>
            <p:nvPr/>
          </p:nvSpPr>
          <p:spPr>
            <a:xfrm>
              <a:off x="7445492" y="2631634"/>
              <a:ext cx="1390124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hu-HU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Laser</a:t>
              </a:r>
              <a:r>
                <a:rPr lang="hu-H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halls</a:t>
              </a:r>
              <a:endPara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Szövegdoboz 28"/>
            <p:cNvSpPr txBox="1"/>
            <p:nvPr/>
          </p:nvSpPr>
          <p:spPr>
            <a:xfrm>
              <a:off x="699058" y="5426312"/>
              <a:ext cx="2073966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hu-HU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Low-shielded</a:t>
              </a:r>
              <a:r>
                <a:rPr lang="hu-HU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hu-HU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Target</a:t>
              </a:r>
              <a:r>
                <a:rPr lang="hu-HU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</a:t>
              </a:r>
              <a:r>
                <a:rPr lang="hu-HU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(LTA)</a:t>
              </a:r>
              <a:endParaRPr lang="hu-H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Szövegdoboz 29"/>
            <p:cNvSpPr txBox="1"/>
            <p:nvPr/>
          </p:nvSpPr>
          <p:spPr>
            <a:xfrm>
              <a:off x="0" y="1619304"/>
              <a:ext cx="2133918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hu-HU" b="1" dirty="0" err="1" smtClean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Medium-shielded</a:t>
              </a:r>
              <a:r>
                <a:rPr lang="hu-HU" b="1" dirty="0" smtClean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hu-HU" b="1" dirty="0" err="1" smtClean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Target</a:t>
              </a:r>
              <a:r>
                <a:rPr lang="hu-HU" b="1" dirty="0" smtClean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b="1" dirty="0" err="1" smtClean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</a:t>
              </a:r>
              <a:r>
                <a:rPr lang="hu-HU" b="1" dirty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b="1" dirty="0" smtClean="0">
                  <a:solidFill>
                    <a:srgbClr val="EAB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(MTA)</a:t>
              </a:r>
              <a:endParaRPr lang="hu-HU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5" name="Téglalap 15"/>
            <p:cNvSpPr/>
            <p:nvPr/>
          </p:nvSpPr>
          <p:spPr>
            <a:xfrm>
              <a:off x="7210217" y="4811913"/>
              <a:ext cx="19766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Aft>
                  <a:spcPts val="1200"/>
                </a:spcAft>
              </a:pPr>
              <a:r>
                <a:rPr lang="hu-HU" sz="16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Vibration</a:t>
              </a:r>
              <a:r>
                <a:rPr lang="hu-H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hu-HU" sz="16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isolation</a:t>
              </a:r>
              <a:r>
                <a:rPr lang="hu-H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/>
              </a:r>
              <a:br>
                <a:rPr lang="hu-H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</a:br>
              <a:r>
                <a:rPr lang="hu-HU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VC-E (ASHRAE)</a:t>
              </a:r>
              <a:endParaRPr lang="hu-H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6" name="Téglalap 14"/>
            <p:cNvSpPr/>
            <p:nvPr/>
          </p:nvSpPr>
          <p:spPr>
            <a:xfrm>
              <a:off x="4496044" y="6291149"/>
              <a:ext cx="35385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emperature</a:t>
              </a:r>
              <a:r>
                <a:rPr lang="en-US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and </a:t>
              </a:r>
              <a:r>
                <a:rPr lang="hu-HU" sz="16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relative</a:t>
              </a:r>
              <a:r>
                <a:rPr lang="hu-H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humidity</a:t>
              </a:r>
              <a:endParaRPr lang="hu-H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21°C 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(±0.5°C), </a:t>
              </a:r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35±5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% </a:t>
              </a:r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(tunable).</a:t>
              </a:r>
              <a:endParaRPr lang="hu-H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7" name="Téglalap 17"/>
            <p:cNvSpPr/>
            <p:nvPr/>
          </p:nvSpPr>
          <p:spPr>
            <a:xfrm>
              <a:off x="6097029" y="5554169"/>
              <a:ext cx="26969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Clean</a:t>
              </a:r>
              <a:r>
                <a:rPr lang="hu-H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room </a:t>
              </a:r>
              <a:r>
                <a:rPr lang="hu-HU" sz="16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environment</a:t>
              </a:r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. </a:t>
              </a:r>
              <a:endParaRPr lang="hu-H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</a:pPr>
              <a:r>
                <a:rPr lang="hu-HU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ISO 7 &amp; </a:t>
              </a:r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ISO </a:t>
              </a:r>
              <a:r>
                <a:rPr lang="hu-H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8</a:t>
              </a:r>
              <a:endParaRPr lang="hu-H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148" name="Csoportba foglalás 24"/>
            <p:cNvGrpSpPr/>
            <p:nvPr/>
          </p:nvGrpSpPr>
          <p:grpSpPr>
            <a:xfrm>
              <a:off x="244203" y="2122683"/>
              <a:ext cx="3354818" cy="2005261"/>
              <a:chOff x="222772" y="2055776"/>
              <a:chExt cx="3354818" cy="2005261"/>
            </a:xfrm>
          </p:grpSpPr>
          <p:cxnSp>
            <p:nvCxnSpPr>
              <p:cNvPr id="155" name="Egyenes összekötő 3"/>
              <p:cNvCxnSpPr/>
              <p:nvPr/>
            </p:nvCxnSpPr>
            <p:spPr>
              <a:xfrm flipV="1">
                <a:off x="222772" y="2055776"/>
                <a:ext cx="2047988" cy="705003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Egyenes összekötő 23"/>
              <p:cNvCxnSpPr/>
              <p:nvPr/>
            </p:nvCxnSpPr>
            <p:spPr>
              <a:xfrm flipV="1">
                <a:off x="1357603" y="3216428"/>
                <a:ext cx="2219987" cy="84460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Egyenes összekötő 30"/>
              <p:cNvCxnSpPr/>
              <p:nvPr/>
            </p:nvCxnSpPr>
            <p:spPr>
              <a:xfrm>
                <a:off x="2258479" y="2055776"/>
                <a:ext cx="1308545" cy="1160652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Egyenes összekötő 31"/>
              <p:cNvCxnSpPr/>
              <p:nvPr/>
            </p:nvCxnSpPr>
            <p:spPr>
              <a:xfrm>
                <a:off x="225975" y="2745585"/>
                <a:ext cx="1131628" cy="1313562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Csoportba foglalás 44"/>
            <p:cNvGrpSpPr/>
            <p:nvPr/>
          </p:nvGrpSpPr>
          <p:grpSpPr>
            <a:xfrm>
              <a:off x="3030411" y="878560"/>
              <a:ext cx="4149325" cy="1960987"/>
              <a:chOff x="3008980" y="811653"/>
              <a:chExt cx="4149325" cy="1960987"/>
            </a:xfrm>
          </p:grpSpPr>
          <p:cxnSp>
            <p:nvCxnSpPr>
              <p:cNvPr id="151" name="Egyenes összekötő 34"/>
              <p:cNvCxnSpPr/>
              <p:nvPr/>
            </p:nvCxnSpPr>
            <p:spPr>
              <a:xfrm>
                <a:off x="5371106" y="812024"/>
                <a:ext cx="1787199" cy="101081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Egyenes összekötő 35"/>
              <p:cNvCxnSpPr/>
              <p:nvPr/>
            </p:nvCxnSpPr>
            <p:spPr>
              <a:xfrm flipV="1">
                <a:off x="3008980" y="811653"/>
                <a:ext cx="2388282" cy="79721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gyenes összekötő 38"/>
              <p:cNvCxnSpPr/>
              <p:nvPr/>
            </p:nvCxnSpPr>
            <p:spPr>
              <a:xfrm flipV="1">
                <a:off x="4632886" y="1801473"/>
                <a:ext cx="2490405" cy="97116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Egyenes összekötő 41"/>
              <p:cNvCxnSpPr/>
              <p:nvPr/>
            </p:nvCxnSpPr>
            <p:spPr>
              <a:xfrm>
                <a:off x="3017373" y="1596116"/>
                <a:ext cx="1615513" cy="1173406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Szövegdoboz 43"/>
            <p:cNvSpPr txBox="1"/>
            <p:nvPr/>
          </p:nvSpPr>
          <p:spPr>
            <a:xfrm>
              <a:off x="6707361" y="1064568"/>
              <a:ext cx="2133918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hu-HU" b="1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High-shielded</a:t>
              </a:r>
              <a:r>
                <a:rPr lang="hu-HU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hu-HU" b="1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Target</a:t>
              </a:r>
              <a:r>
                <a:rPr lang="hu-HU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b="1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</a:t>
              </a:r>
              <a:r>
                <a:rPr lang="hu-HU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(HTA)</a:t>
              </a:r>
              <a:endParaRPr lang="hu-H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Szövegdoboz 4"/>
          <p:cNvSpPr txBox="1"/>
          <p:nvPr/>
        </p:nvSpPr>
        <p:spPr>
          <a:xfrm>
            <a:off x="3429159" y="211193"/>
            <a:ext cx="56508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Experimental areas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Laser halls, LTA, MTA, HTA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36" name="Kép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038">
            <a:off x="4521644" y="1447182"/>
            <a:ext cx="1422679" cy="609720"/>
          </a:xfrm>
          <a:prstGeom prst="rect">
            <a:avLst/>
          </a:prstGeom>
        </p:spPr>
      </p:pic>
      <p:pic>
        <p:nvPicPr>
          <p:cNvPr id="137" name="Kép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280">
            <a:off x="1097035" y="2754390"/>
            <a:ext cx="1527860" cy="8501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23982" y="3906459"/>
            <a:ext cx="3213453" cy="2039845"/>
            <a:chOff x="1923982" y="3906459"/>
            <a:chExt cx="3213453" cy="2039845"/>
          </a:xfrm>
        </p:grpSpPr>
        <p:sp>
          <p:nvSpPr>
            <p:cNvPr id="159" name="Szövegdoboz 32"/>
            <p:cNvSpPr txBox="1"/>
            <p:nvPr/>
          </p:nvSpPr>
          <p:spPr>
            <a:xfrm rot="20068956">
              <a:off x="3630291" y="5607750"/>
              <a:ext cx="1507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 GHHG GP</a:t>
              </a:r>
              <a:endParaRPr lang="hu-H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Szövegdoboz 32"/>
            <p:cNvSpPr txBox="1"/>
            <p:nvPr/>
          </p:nvSpPr>
          <p:spPr>
            <a:xfrm rot="20068956">
              <a:off x="3081767" y="4966019"/>
              <a:ext cx="1529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 GHHG CM</a:t>
              </a:r>
              <a:endParaRPr lang="hu-H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Szövegdoboz 32"/>
            <p:cNvSpPr txBox="1"/>
            <p:nvPr/>
          </p:nvSpPr>
          <p:spPr>
            <a:xfrm rot="20150207">
              <a:off x="2215395" y="4440454"/>
              <a:ext cx="21579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1kHz GHHG compact</a:t>
              </a:r>
              <a:endParaRPr lang="hu-H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Szövegdoboz 32"/>
            <p:cNvSpPr txBox="1"/>
            <p:nvPr/>
          </p:nvSpPr>
          <p:spPr>
            <a:xfrm rot="20297829">
              <a:off x="1923982" y="3906459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1kHz GHHG long</a:t>
              </a:r>
              <a:endParaRPr lang="hu-H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60557" y="2615633"/>
            <a:ext cx="3295966" cy="2230135"/>
            <a:chOff x="3760557" y="2615633"/>
            <a:chExt cx="3295966" cy="2230135"/>
          </a:xfrm>
        </p:grpSpPr>
        <p:sp>
          <p:nvSpPr>
            <p:cNvPr id="165" name="TextBox 164"/>
            <p:cNvSpPr txBox="1"/>
            <p:nvPr/>
          </p:nvSpPr>
          <p:spPr>
            <a:xfrm>
              <a:off x="6358199" y="2615633"/>
              <a:ext cx="698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PW</a:t>
              </a:r>
              <a:endParaRPr 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775995" y="2965243"/>
              <a:ext cx="10109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SYLOS</a:t>
              </a:r>
              <a:endParaRPr 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760557" y="3536740"/>
              <a:ext cx="11075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SYLOS al</a:t>
              </a:r>
              <a:endParaRPr 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054802" y="3846895"/>
              <a:ext cx="698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MIR</a:t>
              </a:r>
              <a:endParaRPr 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120761" y="4476436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HR1 </a:t>
              </a:r>
              <a:endPara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68647" y="2687047"/>
            <a:ext cx="1454244" cy="575164"/>
            <a:chOff x="1568647" y="2687047"/>
            <a:chExt cx="1454244" cy="575164"/>
          </a:xfrm>
        </p:grpSpPr>
        <p:sp>
          <p:nvSpPr>
            <p:cNvPr id="143" name="Szövegdoboz 32"/>
            <p:cNvSpPr txBox="1"/>
            <p:nvPr/>
          </p:nvSpPr>
          <p:spPr>
            <a:xfrm>
              <a:off x="1619158" y="2738991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hu-HU" sz="2800" b="1" baseline="300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hu-HU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Szövegdoboz 32"/>
            <p:cNvSpPr txBox="1"/>
            <p:nvPr/>
          </p:nvSpPr>
          <p:spPr>
            <a:xfrm rot="2599954">
              <a:off x="1568647" y="2687047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1kHz SHHG</a:t>
              </a:r>
              <a:endParaRPr lang="hu-HU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97133" y="1110188"/>
            <a:ext cx="2854868" cy="1133001"/>
            <a:chOff x="3097133" y="1110188"/>
            <a:chExt cx="2854868" cy="1133001"/>
          </a:xfrm>
        </p:grpSpPr>
        <p:sp>
          <p:nvSpPr>
            <p:cNvPr id="171" name="Szövegdoboz 32"/>
            <p:cNvSpPr txBox="1"/>
            <p:nvPr/>
          </p:nvSpPr>
          <p:spPr>
            <a:xfrm rot="20504975">
              <a:off x="3097133" y="1110188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PW SHHG</a:t>
              </a:r>
              <a:endParaRPr lang="hu-H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2" name="Szövegdoboz 33"/>
            <p:cNvSpPr txBox="1"/>
            <p:nvPr/>
          </p:nvSpPr>
          <p:spPr>
            <a:xfrm rot="20390373">
              <a:off x="5126134" y="1873857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PW </a:t>
              </a:r>
              <a:r>
                <a:rPr lang="hu-HU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9873" y="3249226"/>
            <a:ext cx="2683045" cy="3078825"/>
            <a:chOff x="3289873" y="3249226"/>
            <a:chExt cx="2683045" cy="3078825"/>
          </a:xfrm>
        </p:grpSpPr>
        <p:sp>
          <p:nvSpPr>
            <p:cNvPr id="13" name="TextBox 12"/>
            <p:cNvSpPr txBox="1"/>
            <p:nvPr/>
          </p:nvSpPr>
          <p:spPr>
            <a:xfrm>
              <a:off x="5517871" y="4497069"/>
              <a:ext cx="455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/>
                </a:buClr>
                <a:buFont typeface="Wingdings" panose="05000000000000000000" pitchFamily="2" charset="2"/>
                <a:buChar char="ü"/>
              </a:pPr>
              <a:r>
                <a:rPr lang="en-US" sz="3200" dirty="0" smtClean="0"/>
                <a:t> </a:t>
              </a:r>
              <a:endParaRPr lang="en-US" sz="3200" dirty="0"/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4462400" y="3755389"/>
              <a:ext cx="455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/>
                </a:buClr>
                <a:buFont typeface="Wingdings" panose="05000000000000000000" pitchFamily="2" charset="2"/>
                <a:buChar char="ü"/>
              </a:pPr>
              <a:r>
                <a:rPr lang="en-US" sz="3200" dirty="0" smtClean="0"/>
                <a:t> </a:t>
              </a:r>
              <a:endParaRPr lang="en-US" sz="3200" dirty="0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3947862" y="3249226"/>
              <a:ext cx="455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/>
                </a:buClr>
                <a:buFont typeface="Wingdings" panose="05000000000000000000" pitchFamily="2" charset="2"/>
                <a:buChar char="ü"/>
              </a:pPr>
              <a:r>
                <a:rPr lang="en-US" sz="3200" dirty="0" smtClean="0"/>
                <a:t> </a:t>
              </a:r>
              <a:endParaRPr lang="en-US" sz="3200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3289873" y="5743276"/>
              <a:ext cx="455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/>
                </a:buClr>
                <a:buFont typeface="Wingdings" panose="05000000000000000000" pitchFamily="2" charset="2"/>
                <a:buChar char="ü"/>
              </a:pPr>
              <a:r>
                <a:rPr lang="en-US" sz="3200" dirty="0" smtClean="0"/>
                <a:t> </a:t>
              </a:r>
              <a:endParaRPr lang="en-US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75153" y="2719571"/>
            <a:ext cx="5508409" cy="3090291"/>
            <a:chOff x="2275153" y="2719571"/>
            <a:chExt cx="5508409" cy="3090291"/>
          </a:xfrm>
        </p:grpSpPr>
        <p:grpSp>
          <p:nvGrpSpPr>
            <p:cNvPr id="15" name="Group 14"/>
            <p:cNvGrpSpPr/>
            <p:nvPr/>
          </p:nvGrpSpPr>
          <p:grpSpPr>
            <a:xfrm>
              <a:off x="2275153" y="3163614"/>
              <a:ext cx="5508409" cy="2646248"/>
              <a:chOff x="2275153" y="3163614"/>
              <a:chExt cx="5508409" cy="2646248"/>
            </a:xfrm>
          </p:grpSpPr>
          <p:sp>
            <p:nvSpPr>
              <p:cNvPr id="300" name="TextBox 299"/>
              <p:cNvSpPr txBox="1"/>
              <p:nvPr/>
            </p:nvSpPr>
            <p:spPr>
              <a:xfrm>
                <a:off x="5055670" y="3163614"/>
                <a:ext cx="455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6"/>
                  </a:buClr>
                  <a:buFont typeface="Wingdings" panose="05000000000000000000" pitchFamily="2" charset="2"/>
                  <a:buChar char="ü"/>
                </a:pPr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3300588" y="5225087"/>
                <a:ext cx="455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AC05"/>
                  </a:buClr>
                  <a:buFont typeface="Wingdings" panose="05000000000000000000" pitchFamily="2" charset="2"/>
                  <a:buChar char="ü"/>
                </a:pPr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2777828" y="4139988"/>
                <a:ext cx="455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AC05"/>
                  </a:buClr>
                  <a:buFont typeface="Wingdings" panose="05000000000000000000" pitchFamily="2" charset="2"/>
                  <a:buChar char="ü"/>
                </a:pPr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  <p:sp>
            <p:nvSpPr>
              <p:cNvPr id="303" name="TextBox 302"/>
              <p:cNvSpPr txBox="1"/>
              <p:nvPr/>
            </p:nvSpPr>
            <p:spPr>
              <a:xfrm>
                <a:off x="2275153" y="3716315"/>
                <a:ext cx="455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AC05"/>
                  </a:buClr>
                  <a:buFont typeface="Wingdings" panose="05000000000000000000" pitchFamily="2" charset="2"/>
                  <a:buChar char="ü"/>
                </a:pPr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7328515" y="3287889"/>
                <a:ext cx="455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AC05"/>
                  </a:buClr>
                  <a:buFont typeface="Wingdings" panose="05000000000000000000" pitchFamily="2" charset="2"/>
                  <a:buChar char="ü"/>
                </a:pPr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</p:grpSp>
        <p:sp>
          <p:nvSpPr>
            <p:cNvPr id="305" name="TextBox 304"/>
            <p:cNvSpPr txBox="1"/>
            <p:nvPr/>
          </p:nvSpPr>
          <p:spPr>
            <a:xfrm>
              <a:off x="3731872" y="2719571"/>
              <a:ext cx="455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AC05"/>
                </a:buClr>
                <a:buFont typeface="Wingdings" panose="05000000000000000000" pitchFamily="2" charset="2"/>
                <a:buChar char="ü"/>
              </a:pPr>
              <a:r>
                <a:rPr lang="en-US" sz="3200" dirty="0" smtClean="0"/>
                <a:t> </a:t>
              </a:r>
              <a:endParaRPr lang="en-US" sz="3200" dirty="0"/>
            </a:p>
          </p:txBody>
        </p:sp>
      </p:grpSp>
      <p:sp>
        <p:nvSpPr>
          <p:cNvPr id="306" name="TextBox 305"/>
          <p:cNvSpPr txBox="1"/>
          <p:nvPr/>
        </p:nvSpPr>
        <p:spPr>
          <a:xfrm>
            <a:off x="3532805" y="2590953"/>
            <a:ext cx="698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THz</a:t>
            </a:r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Szövegdoboz 33"/>
          <p:cNvSpPr txBox="1"/>
          <p:nvPr/>
        </p:nvSpPr>
        <p:spPr>
          <a:xfrm rot="20390373">
            <a:off x="4652821" y="15192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Ions </a:t>
            </a:r>
            <a:endParaRPr lang="hu-H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5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/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787451"/>
              </p:ext>
            </p:extLst>
          </p:nvPr>
        </p:nvGraphicFramePr>
        <p:xfrm>
          <a:off x="3090" y="1391498"/>
          <a:ext cx="9140910" cy="48443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97577">
                  <a:extLst>
                    <a:ext uri="{9D8B030D-6E8A-4147-A177-3AD203B41FA5}">
                      <a16:colId xmlns:a16="http://schemas.microsoft.com/office/drawing/2014/main" val="3446769781"/>
                    </a:ext>
                  </a:extLst>
                </a:gridCol>
                <a:gridCol w="4326466">
                  <a:extLst>
                    <a:ext uri="{9D8B030D-6E8A-4147-A177-3AD203B41FA5}">
                      <a16:colId xmlns:a16="http://schemas.microsoft.com/office/drawing/2014/main" val="285428767"/>
                    </a:ext>
                  </a:extLst>
                </a:gridCol>
                <a:gridCol w="1620790">
                  <a:extLst>
                    <a:ext uri="{9D8B030D-6E8A-4147-A177-3AD203B41FA5}">
                      <a16:colId xmlns:a16="http://schemas.microsoft.com/office/drawing/2014/main" val="3174155935"/>
                    </a:ext>
                  </a:extLst>
                </a:gridCol>
                <a:gridCol w="2096077">
                  <a:extLst>
                    <a:ext uri="{9D8B030D-6E8A-4147-A177-3AD203B41FA5}">
                      <a16:colId xmlns:a16="http://schemas.microsoft.com/office/drawing/2014/main" val="3532002611"/>
                    </a:ext>
                  </a:extLst>
                </a:gridCol>
              </a:tblGrid>
              <a:tr h="246210">
                <a:tc>
                  <a:txBody>
                    <a:bodyPr/>
                    <a:lstStyle/>
                    <a:p>
                      <a:pPr algn="l"/>
                      <a:endParaRPr lang="hu-HU" sz="20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Parameters</a:t>
                      </a:r>
                      <a:endParaRPr lang="hu-H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Status</a:t>
                      </a:r>
                      <a:endParaRPr lang="hu-H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Operation</a:t>
                      </a:r>
                      <a:r>
                        <a:rPr lang="hu-HU" sz="2000" b="1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hu-HU" sz="2000" b="1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hu-HU" sz="2000" b="1" dirty="0" err="1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due</a:t>
                      </a:r>
                      <a:r>
                        <a:rPr lang="hu-HU" sz="2000" b="1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2000" b="1" dirty="0" err="1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</a:rPr>
                        <a:t>date</a:t>
                      </a:r>
                      <a:endParaRPr lang="hu-H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958085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HR1</a:t>
                      </a:r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1.030.9 </a:t>
                      </a: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m,</a:t>
                      </a:r>
                      <a:r>
                        <a:rPr lang="en-US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100 kHz, 40 fs, 1.5 mJ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1800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1,03 </a:t>
                      </a:r>
                      <a:r>
                        <a:rPr lang="en-US" sz="1800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hu-HU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100 kHz,</a:t>
                      </a:r>
                      <a:r>
                        <a:rPr lang="hu-HU" sz="1800" i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&lt;7 fs, 1 mJ, CEP&lt;100 mrad</a:t>
                      </a:r>
                      <a:endParaRPr lang="hu-HU" sz="180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Operational</a:t>
                      </a:r>
                      <a:endParaRPr lang="hu-HU" sz="1800" b="1" i="1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/>
                      <a:r>
                        <a:rPr lang="hu-HU" sz="1800" i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Installation</a:t>
                      </a:r>
                      <a:endParaRPr lang="hu-HU" sz="1800" i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since </a:t>
                      </a:r>
                      <a:r>
                        <a:rPr lang="en-US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October</a:t>
                      </a:r>
                      <a:r>
                        <a:rPr lang="hu-HU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201</a:t>
                      </a:r>
                      <a:r>
                        <a:rPr lang="en-US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hu-HU" sz="1800" b="1" i="1" kern="12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by </a:t>
                      </a:r>
                      <a:r>
                        <a:rPr lang="hu-HU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Sept</a:t>
                      </a:r>
                      <a:r>
                        <a:rPr lang="en-US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ember</a:t>
                      </a:r>
                      <a:r>
                        <a:rPr lang="hu-HU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8351265"/>
                  </a:ext>
                </a:extLst>
              </a:tr>
              <a:tr h="462824">
                <a:tc>
                  <a:txBody>
                    <a:bodyPr/>
                    <a:lstStyle/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HR2</a:t>
                      </a:r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1.03</a:t>
                      </a:r>
                      <a:r>
                        <a:rPr lang="en-US" sz="1800" i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m, 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100 kHz,</a:t>
                      </a:r>
                      <a:r>
                        <a:rPr lang="hu-HU" sz="1800" i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&lt;6 fs, 5 mJ, CEP&lt;100 mrad</a:t>
                      </a:r>
                      <a:endParaRPr lang="hu-HU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development</a:t>
                      </a:r>
                      <a:endParaRPr lang="hu-HU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by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November 2019</a:t>
                      </a:r>
                      <a:endParaRPr lang="hu-HU" sz="180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91917552"/>
                  </a:ext>
                </a:extLst>
              </a:tr>
              <a:tr h="246210">
                <a:tc>
                  <a:txBody>
                    <a:bodyPr/>
                    <a:lstStyle/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MIR</a:t>
                      </a:r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2.8-4</a:t>
                      </a:r>
                      <a:r>
                        <a:rPr lang="en-US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μm</a:t>
                      </a:r>
                      <a:r>
                        <a:rPr lang="en-US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b="1" i="1" kern="1200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kHz,</a:t>
                      </a: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&lt;40</a:t>
                      </a:r>
                      <a:r>
                        <a:rPr lang="en-US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fs, 0.15</a:t>
                      </a:r>
                      <a:r>
                        <a:rPr lang="en-US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mJ,</a:t>
                      </a:r>
                      <a:r>
                        <a:rPr lang="en-US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CEP&lt;100</a:t>
                      </a:r>
                      <a:r>
                        <a:rPr lang="en-US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mrad</a:t>
                      </a:r>
                      <a:endParaRPr lang="hu-HU" sz="1800" b="1" i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Operational</a:t>
                      </a:r>
                      <a:endParaRPr lang="hu-HU" sz="1800" b="1" i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since Oct</a:t>
                      </a:r>
                      <a:r>
                        <a:rPr lang="en-US" sz="1800" b="1" i="1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ober</a:t>
                      </a:r>
                      <a:r>
                        <a:rPr lang="en-US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2017</a:t>
                      </a:r>
                      <a:endParaRPr lang="hu-HU" sz="1800" b="1" i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503210"/>
                  </a:ext>
                </a:extLst>
              </a:tr>
              <a:tr h="731486">
                <a:tc>
                  <a:txBody>
                    <a:bodyPr/>
                    <a:lstStyle/>
                    <a:p>
                      <a:pPr algn="l"/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SYLOS</a:t>
                      </a:r>
                    </a:p>
                    <a:p>
                      <a:pPr algn="l"/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0.9</a:t>
                      </a: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m, </a:t>
                      </a:r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 kHz,</a:t>
                      </a: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&lt;6.5 fs, &gt;30 mJ, CEP&lt;250mrad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0.9</a:t>
                      </a: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 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 kHz,</a:t>
                      </a:r>
                      <a:r>
                        <a:rPr lang="hu-HU" sz="1800" i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&lt;6.5 fs, &gt;105 mJ, CEP&lt;250mrad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Operational</a:t>
                      </a:r>
                      <a:endParaRPr lang="hu-HU" sz="1800" i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/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development</a:t>
                      </a:r>
                      <a:endParaRPr lang="hu-HU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since</a:t>
                      </a:r>
                      <a:r>
                        <a:rPr lang="hu-HU" sz="1800" b="1" i="1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13th May 2019</a:t>
                      </a:r>
                    </a:p>
                    <a:p>
                      <a:pPr algn="l"/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by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i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Fall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2020</a:t>
                      </a:r>
                      <a:endParaRPr lang="hu-HU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21245065"/>
                  </a:ext>
                </a:extLst>
              </a:tr>
              <a:tr h="246210">
                <a:tc>
                  <a:txBody>
                    <a:bodyPr/>
                    <a:lstStyle/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SYLOS </a:t>
                      </a:r>
                      <a:r>
                        <a:rPr lang="en-US" sz="1800" b="1" noProof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alignment</a:t>
                      </a:r>
                      <a:endParaRPr lang="en-US" sz="1800" b="1" noProof="0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0.85</a:t>
                      </a: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10 Hz,</a:t>
                      </a:r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&lt;12 fs, &gt;40 mJ, ~850 nm </a:t>
                      </a:r>
                      <a:endParaRPr lang="hu-HU" sz="1800" b="1" i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kern="1200" baseline="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Operational</a:t>
                      </a:r>
                      <a:endParaRPr lang="hu-HU" sz="1800" b="1" i="1" kern="1200" baseline="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since January </a:t>
                      </a:r>
                      <a:r>
                        <a:rPr lang="hu-HU" sz="1800" b="1" i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2019</a:t>
                      </a:r>
                      <a:endParaRPr lang="hu-HU" sz="1800" b="1" i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54259211"/>
                  </a:ext>
                </a:extLst>
              </a:tr>
              <a:tr h="246210">
                <a:tc>
                  <a:txBody>
                    <a:bodyPr/>
                    <a:lstStyle/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HF PW</a:t>
                      </a:r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0.8 </a:t>
                      </a:r>
                      <a:r>
                        <a:rPr lang="en-US" sz="1800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m, </a:t>
                      </a:r>
                      <a:r>
                        <a:rPr lang="hu-HU" sz="1800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 Hz,</a:t>
                      </a:r>
                      <a:r>
                        <a:rPr lang="hu-HU" sz="1800" i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&lt;17 fs, 34 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Installation</a:t>
                      </a:r>
                      <a:endParaRPr lang="hu-HU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end 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2020</a:t>
                      </a:r>
                      <a:endParaRPr lang="hu-HU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0668793"/>
                  </a:ext>
                </a:extLst>
              </a:tr>
              <a:tr h="246210">
                <a:tc>
                  <a:txBody>
                    <a:bodyPr/>
                    <a:lstStyle/>
                    <a:p>
                      <a:pPr algn="l"/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THz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ump</a:t>
                      </a:r>
                      <a:endParaRPr lang="hu-HU" sz="1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i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 kHz, 100 </a:t>
                      </a:r>
                      <a:r>
                        <a:rPr lang="hu-HU" sz="1800" i="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fs</a:t>
                      </a:r>
                      <a:r>
                        <a:rPr lang="hu-HU" sz="1800" i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1 </a:t>
                      </a:r>
                      <a:r>
                        <a:rPr lang="hu-HU" sz="1800" i="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mJ</a:t>
                      </a:r>
                      <a:endParaRPr lang="hu-HU" sz="1800" i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m, </a:t>
                      </a:r>
                      <a:r>
                        <a:rPr lang="hu-HU" sz="18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50 Hz,</a:t>
                      </a:r>
                      <a:r>
                        <a:rPr lang="hu-HU" sz="1800" i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&lt;0.5 ps, 0.5 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dirty="0" err="1" smtClean="0">
                          <a:latin typeface="Calibri" panose="020F0502020204030204" pitchFamily="34" charset="0"/>
                        </a:rPr>
                        <a:t>In</a:t>
                      </a:r>
                      <a:r>
                        <a:rPr lang="hu-HU" sz="18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dirty="0" err="1" smtClean="0">
                          <a:latin typeface="Calibri" panose="020F0502020204030204" pitchFamily="34" charset="0"/>
                        </a:rPr>
                        <a:t>development</a:t>
                      </a:r>
                      <a:endParaRPr lang="hu-HU" sz="18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 b="1" i="1" kern="1200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July 2019</a:t>
                      </a:r>
                    </a:p>
                    <a:p>
                      <a:pPr algn="l"/>
                      <a:r>
                        <a:rPr lang="hu-HU" sz="1800" kern="1200" dirty="0" err="1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by</a:t>
                      </a:r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180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July</a:t>
                      </a:r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2020</a:t>
                      </a:r>
                      <a:endParaRPr lang="hu-HU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70868643"/>
                  </a:ext>
                </a:extLst>
              </a:tr>
            </a:tbl>
          </a:graphicData>
        </a:graphic>
      </p:graphicFrame>
      <p:sp>
        <p:nvSpPr>
          <p:cNvPr id="4" name="Szövegdoboz 4"/>
          <p:cNvSpPr txBox="1"/>
          <p:nvPr/>
        </p:nvSpPr>
        <p:spPr>
          <a:xfrm>
            <a:off x="3426260" y="188890"/>
            <a:ext cx="56508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Lasers </a:t>
            </a:r>
          </a:p>
          <a:p>
            <a:pPr algn="r">
              <a:lnSpc>
                <a:spcPts val="2600"/>
              </a:lnSpc>
            </a:pP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P</a:t>
            </a: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arameters 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&amp; </a:t>
            </a: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Status</a:t>
            </a: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073400" y="122509"/>
            <a:ext cx="5838618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Primary sources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HR I, II Laser Systems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206" y="970818"/>
            <a:ext cx="1462250" cy="17501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7996" y="978316"/>
            <a:ext cx="8904109" cy="5772582"/>
            <a:chOff x="77996" y="978316"/>
            <a:chExt cx="8904109" cy="5772582"/>
          </a:xfrm>
        </p:grpSpPr>
        <p:sp>
          <p:nvSpPr>
            <p:cNvPr id="6" name="Textfeld 75"/>
            <p:cNvSpPr txBox="1"/>
            <p:nvPr/>
          </p:nvSpPr>
          <p:spPr>
            <a:xfrm>
              <a:off x="77996" y="2841538"/>
              <a:ext cx="2995404" cy="18158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769938"/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Wavelengt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h	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1030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n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m</a:t>
              </a:r>
            </a:p>
            <a:p>
              <a:r>
                <a:rPr lang="hu-HU" sz="1600" dirty="0" err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Energy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 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         1mJ, 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&gt;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5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mJ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duration  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 40fs, 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&lt;6 fs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 defTabSz="746125"/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Rep.rate	  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00 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kHz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CEP stability      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&lt;10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0 </a:t>
              </a:r>
              <a:r>
                <a:rPr lang="de-DE" sz="1600" dirty="0" err="1">
                  <a:solidFill>
                    <a:prstClr val="black"/>
                  </a:solidFill>
                  <a:latin typeface="Arial" charset="0"/>
                  <a:cs typeface="Arial" charset="0"/>
                </a:rPr>
                <a:t>mrad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 defTabSz="803275"/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Energy stability  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 	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0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.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8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%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 defTabSz="803275"/>
              <a:r>
                <a:rPr lang="de-DE" sz="1600" dirty="0" err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Strehl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rati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o 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0.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9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63" r="4259"/>
            <a:stretch/>
          </p:blipFill>
          <p:spPr>
            <a:xfrm>
              <a:off x="4013708" y="978316"/>
              <a:ext cx="2322447" cy="1674526"/>
            </a:xfrm>
            <a:prstGeom prst="rect">
              <a:avLst/>
            </a:prstGeom>
          </p:spPr>
        </p:pic>
        <p:sp>
          <p:nvSpPr>
            <p:cNvPr id="7" name="Textfeld 19"/>
            <p:cNvSpPr txBox="1"/>
            <p:nvPr/>
          </p:nvSpPr>
          <p:spPr>
            <a:xfrm>
              <a:off x="77996" y="1699213"/>
              <a:ext cx="4005055" cy="646331"/>
            </a:xfrm>
            <a:prstGeom prst="rect">
              <a:avLst/>
            </a:prstGeom>
            <a:solidFill>
              <a:srgbClr val="C0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solidFill>
                    <a:prstClr val="white"/>
                  </a:solidFill>
                </a:rPr>
                <a:t>IAP FSU Jena + </a:t>
              </a:r>
              <a:r>
                <a:rPr lang="hu-HU" b="1" dirty="0" err="1" smtClean="0">
                  <a:solidFill>
                    <a:prstClr val="white"/>
                  </a:solidFill>
                </a:rPr>
                <a:t>Fraunhofer</a:t>
              </a:r>
              <a:r>
                <a:rPr lang="hu-HU" b="1" dirty="0" smtClean="0">
                  <a:solidFill>
                    <a:prstClr val="white"/>
                  </a:solidFill>
                </a:rPr>
                <a:t> IAF +</a:t>
              </a:r>
              <a:br>
                <a:rPr lang="hu-HU" b="1" dirty="0" smtClean="0">
                  <a:solidFill>
                    <a:prstClr val="white"/>
                  </a:solidFill>
                </a:rPr>
              </a:br>
              <a:r>
                <a:rPr lang="hu-HU" b="1" dirty="0" err="1" smtClean="0">
                  <a:solidFill>
                    <a:prstClr val="white"/>
                  </a:solidFill>
                </a:rPr>
                <a:t>Active</a:t>
              </a:r>
              <a:r>
                <a:rPr lang="hu-HU" b="1" dirty="0" smtClean="0">
                  <a:solidFill>
                    <a:prstClr val="white"/>
                  </a:solidFill>
                </a:rPr>
                <a:t> </a:t>
              </a:r>
              <a:r>
                <a:rPr lang="hu-HU" b="1" dirty="0" err="1" smtClean="0">
                  <a:solidFill>
                    <a:prstClr val="white"/>
                  </a:solidFill>
                </a:rPr>
                <a:t>Fiber</a:t>
              </a:r>
              <a:r>
                <a:rPr lang="hu-HU" b="1" dirty="0" smtClean="0">
                  <a:solidFill>
                    <a:prstClr val="white"/>
                  </a:solidFill>
                </a:rPr>
                <a:t> Systems GmbH</a:t>
              </a:r>
              <a:endParaRPr lang="de-DE" b="1" dirty="0">
                <a:solidFill>
                  <a:prstClr val="white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5756" y="2720953"/>
              <a:ext cx="5846349" cy="3368226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77996" y="5427459"/>
              <a:ext cx="318388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TDR: completed December 2017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Commissioning @ ELI-ALPS: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HR1: commissioned Oct 2018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Short pulse operation: Sept 2019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HR2: Nov 2019</a:t>
              </a:r>
            </a:p>
          </p:txBody>
        </p:sp>
      </p:grpSp>
      <p:pic>
        <p:nvPicPr>
          <p:cNvPr id="5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98" y="5970560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35" y="2557407"/>
            <a:ext cx="5244960" cy="190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Szövegdoboz 4"/>
          <p:cNvSpPr txBox="1"/>
          <p:nvPr/>
        </p:nvSpPr>
        <p:spPr>
          <a:xfrm>
            <a:off x="3493167" y="174617"/>
            <a:ext cx="537651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GHHG  beamline I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Gas/liquid phase experiments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Box 31"/>
          <p:cNvSpPr txBox="1"/>
          <p:nvPr/>
        </p:nvSpPr>
        <p:spPr>
          <a:xfrm>
            <a:off x="223167" y="4113742"/>
            <a:ext cx="1857975" cy="492443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10260" marR="0" indent="-810260" algn="just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E7511E"/>
                </a:solidFill>
                <a:ea typeface="Times New Roman" panose="02020603050405020304" pitchFamily="18" charset="0"/>
              </a:rPr>
              <a:t>100 kHz Rep rate</a:t>
            </a:r>
          </a:p>
          <a:p>
            <a:pPr marR="0" algn="just" defTabSz="36000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E7511E"/>
                </a:solidFill>
                <a:ea typeface="Times New Roman" panose="02020603050405020304" pitchFamily="18" charset="0"/>
              </a:rPr>
              <a:t>Versatile design</a:t>
            </a:r>
            <a:endParaRPr lang="en-GB" sz="1600" dirty="0" smtClean="0">
              <a:solidFill>
                <a:srgbClr val="E7511E"/>
              </a:solidFill>
              <a:ea typeface="Times New Roman" panose="02020603050405020304" pitchFamily="18" charset="0"/>
            </a:endParaRPr>
          </a:p>
        </p:txBody>
      </p:sp>
      <p:pic>
        <p:nvPicPr>
          <p:cNvPr id="1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3881" y="1127593"/>
            <a:ext cx="8733383" cy="5754043"/>
            <a:chOff x="113881" y="1081873"/>
            <a:chExt cx="8733383" cy="5754043"/>
          </a:xfrm>
        </p:grpSpPr>
        <p:sp>
          <p:nvSpPr>
            <p:cNvPr id="72" name="TextBox 71"/>
            <p:cNvSpPr txBox="1"/>
            <p:nvPr/>
          </p:nvSpPr>
          <p:spPr>
            <a:xfrm>
              <a:off x="5330958" y="6466584"/>
              <a:ext cx="1664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E7511E"/>
                  </a:solidFill>
                </a:rPr>
                <a:t>By A. </a:t>
              </a:r>
              <a:r>
                <a:rPr lang="en-US" dirty="0" err="1">
                  <a:solidFill>
                    <a:srgbClr val="E7511E"/>
                  </a:solidFill>
                </a:rPr>
                <a:t>Kuleff</a:t>
              </a:r>
              <a:endParaRPr lang="el-GR" dirty="0">
                <a:solidFill>
                  <a:srgbClr val="E7511E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3881" y="1081873"/>
              <a:ext cx="8733383" cy="5682125"/>
              <a:chOff x="113881" y="1081873"/>
              <a:chExt cx="8733383" cy="568212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835285" y="1124078"/>
                <a:ext cx="4011979" cy="5340038"/>
                <a:chOff x="4405517" y="1252094"/>
                <a:chExt cx="4011979" cy="5340038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4405517" y="1252094"/>
                  <a:ext cx="3515767" cy="1852748"/>
                  <a:chOff x="1040907" y="1664877"/>
                  <a:chExt cx="5483758" cy="2839084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040907" y="1664877"/>
                    <a:ext cx="5483758" cy="2399633"/>
                  </a:xfrm>
                  <a:prstGeom prst="rect">
                    <a:avLst/>
                  </a:prstGeom>
                </p:spPr>
              </p:pic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1836197" y="4021318"/>
                    <a:ext cx="3622749" cy="4826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err="1" smtClean="0"/>
                      <a:t>Methylamidated</a:t>
                    </a:r>
                    <a:r>
                      <a:rPr lang="en-US" sz="1600" dirty="0" smtClean="0"/>
                      <a:t> </a:t>
                    </a:r>
                    <a:r>
                      <a:rPr lang="en-US" sz="1600" dirty="0" err="1" smtClean="0"/>
                      <a:t>diglycine</a:t>
                    </a:r>
                    <a:endParaRPr lang="en-US" sz="1600" dirty="0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4714652" y="3275878"/>
                  <a:ext cx="3702844" cy="2293135"/>
                  <a:chOff x="7735560" y="3840883"/>
                  <a:chExt cx="6113243" cy="4076661"/>
                </a:xfrm>
              </p:grpSpPr>
              <p:pic>
                <p:nvPicPr>
                  <p:cNvPr id="62" name="Picture 6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735560" y="3840883"/>
                    <a:ext cx="6113243" cy="3451509"/>
                  </a:xfrm>
                  <a:prstGeom prst="rect">
                    <a:avLst/>
                  </a:prstGeom>
                </p:spPr>
              </p:pic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9893135" y="7315674"/>
                    <a:ext cx="2883406" cy="6018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/>
                      <a:t>Porphyrin</a:t>
                    </a:r>
                    <a:endParaRPr lang="en-US" sz="1600" dirty="0"/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4509716" y="5645852"/>
                  <a:ext cx="3307368" cy="946280"/>
                  <a:chOff x="860699" y="5207557"/>
                  <a:chExt cx="4772092" cy="1595327"/>
                </a:xfrm>
              </p:grpSpPr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60699" y="5207557"/>
                    <a:ext cx="4772092" cy="1067182"/>
                  </a:xfrm>
                  <a:prstGeom prst="rect">
                    <a:avLst/>
                  </a:prstGeom>
                </p:spPr>
              </p:pic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1965496" y="6232118"/>
                    <a:ext cx="2336512" cy="5707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err="1" smtClean="0"/>
                      <a:t>Nitrosobenzene</a:t>
                    </a:r>
                    <a:endParaRPr lang="en-US" sz="1600" dirty="0"/>
                  </a:p>
                </p:txBody>
              </p:sp>
            </p:grpSp>
          </p:grpSp>
          <p:grpSp>
            <p:nvGrpSpPr>
              <p:cNvPr id="69" name="Group 68"/>
              <p:cNvGrpSpPr/>
              <p:nvPr/>
            </p:nvGrpSpPr>
            <p:grpSpPr>
              <a:xfrm>
                <a:off x="113881" y="4533161"/>
                <a:ext cx="5361813" cy="2230837"/>
                <a:chOff x="4759685" y="4174299"/>
                <a:chExt cx="5361813" cy="2230837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290203" y="6035804"/>
                  <a:ext cx="37662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E7511E"/>
                      </a:solidFill>
                    </a:rPr>
                    <a:t>@ ALPS with improved statistics</a:t>
                  </a:r>
                  <a:endParaRPr lang="el-GR" dirty="0">
                    <a:solidFill>
                      <a:srgbClr val="E7511E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759685" y="4174299"/>
                  <a:ext cx="5361813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2060"/>
                      </a:solidFill>
                    </a:rPr>
                    <a:t>&amp;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dirty="0" smtClean="0">
                      <a:solidFill>
                        <a:srgbClr val="002060"/>
                      </a:solidFill>
                    </a:rPr>
                    <a:t>Fast structural changes during</a:t>
                  </a:r>
                  <a:endParaRPr lang="en-US" sz="1000" dirty="0" smtClean="0">
                    <a:solidFill>
                      <a:srgbClr val="002060"/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>
                      <a:solidFill>
                        <a:srgbClr val="002060"/>
                      </a:solidFill>
                    </a:rPr>
                    <a:t>proton transfer</a:t>
                  </a:r>
                  <a:endParaRPr lang="en-US" sz="1000" dirty="0" smtClean="0">
                    <a:solidFill>
                      <a:srgbClr val="002060"/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2060"/>
                      </a:solidFill>
                    </a:rPr>
                    <a:t>i</a:t>
                  </a:r>
                  <a:r>
                    <a:rPr lang="en-US" dirty="0" smtClean="0">
                      <a:solidFill>
                        <a:srgbClr val="002060"/>
                      </a:solidFill>
                    </a:rPr>
                    <a:t>somerization</a:t>
                  </a:r>
                  <a:endParaRPr lang="en-US" sz="1000" dirty="0" smtClean="0">
                    <a:solidFill>
                      <a:srgbClr val="002060"/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2060"/>
                      </a:solidFill>
                    </a:rPr>
                    <a:t>m</a:t>
                  </a:r>
                  <a:r>
                    <a:rPr lang="en-US" dirty="0" smtClean="0">
                      <a:solidFill>
                        <a:srgbClr val="002060"/>
                      </a:solidFill>
                    </a:rPr>
                    <a:t>otion </a:t>
                  </a:r>
                  <a:r>
                    <a:rPr lang="en-US" dirty="0">
                      <a:solidFill>
                        <a:srgbClr val="002060"/>
                      </a:solidFill>
                    </a:rPr>
                    <a:t>through conical </a:t>
                  </a:r>
                  <a:r>
                    <a:rPr lang="en-US" dirty="0" smtClean="0">
                      <a:solidFill>
                        <a:srgbClr val="002060"/>
                      </a:solidFill>
                    </a:rPr>
                    <a:t>intersections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2060"/>
                      </a:solidFill>
                    </a:rPr>
                    <a:t>s</a:t>
                  </a:r>
                  <a:r>
                    <a:rPr lang="en-US" dirty="0" smtClean="0">
                      <a:solidFill>
                        <a:srgbClr val="002060"/>
                      </a:solidFill>
                    </a:rPr>
                    <a:t>elective bond breaking by charge localization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>
                      <a:solidFill>
                        <a:srgbClr val="002060"/>
                      </a:solidFill>
                    </a:rPr>
                    <a:t>……………..</a:t>
                  </a:r>
                  <a:endParaRPr lang="el-GR" dirty="0">
                    <a:solidFill>
                      <a:srgbClr val="002060"/>
                    </a:solidFill>
                  </a:endParaRPr>
                </a:p>
              </p:txBody>
            </p: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0403" y="1081873"/>
                <a:ext cx="1752819" cy="1373757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743848" y="1176746"/>
                <a:ext cx="21339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F. </a:t>
                </a:r>
                <a:r>
                  <a:rPr lang="en-US" sz="1400" dirty="0" err="1" smtClean="0"/>
                  <a:t>Calegari</a:t>
                </a:r>
                <a:r>
                  <a:rPr lang="en-US" sz="1400" dirty="0" smtClean="0"/>
                  <a:t> et al. </a:t>
                </a:r>
              </a:p>
              <a:p>
                <a:r>
                  <a:rPr lang="en-US" sz="1400" dirty="0" smtClean="0"/>
                  <a:t>Science </a:t>
                </a:r>
                <a:r>
                  <a:rPr lang="en-US" sz="1400" b="1" dirty="0" smtClean="0"/>
                  <a:t>346</a:t>
                </a:r>
                <a:r>
                  <a:rPr lang="en-US" sz="1400" dirty="0" smtClean="0"/>
                  <a:t>, 336 (2014)</a:t>
                </a:r>
                <a:endParaRPr lang="en-US" sz="1400" dirty="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60870" y="1771216"/>
                <a:ext cx="21339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H.-J. </a:t>
                </a:r>
                <a:r>
                  <a:rPr lang="en-US" sz="1400" dirty="0" err="1" smtClean="0"/>
                  <a:t>Wőrner</a:t>
                </a:r>
                <a:r>
                  <a:rPr lang="en-US" sz="1400" dirty="0" smtClean="0"/>
                  <a:t> et al. </a:t>
                </a:r>
              </a:p>
              <a:p>
                <a:r>
                  <a:rPr lang="en-US" sz="1400" dirty="0" smtClean="0"/>
                  <a:t>Science </a:t>
                </a:r>
                <a:r>
                  <a:rPr lang="en-US" sz="1400" b="1" dirty="0" smtClean="0"/>
                  <a:t>350</a:t>
                </a:r>
                <a:r>
                  <a:rPr lang="en-US" sz="1400" dirty="0" smtClean="0"/>
                  <a:t>, 790 </a:t>
                </a:r>
                <a:r>
                  <a:rPr lang="en-US" sz="1400" dirty="0"/>
                  <a:t>(</a:t>
                </a:r>
                <a:r>
                  <a:rPr lang="en-US" sz="1400" dirty="0" smtClean="0"/>
                  <a:t>2015)</a:t>
                </a:r>
                <a:endParaRPr lang="en-US" sz="1400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680868" y="1110771"/>
                <a:ext cx="11687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aseline="30000" dirty="0" smtClean="0"/>
                  <a:t>++</a:t>
                </a:r>
                <a:r>
                  <a:rPr lang="en-US" sz="1000" dirty="0" smtClean="0"/>
                  <a:t>NH</a:t>
                </a:r>
                <a:r>
                  <a:rPr lang="en-US" sz="1000" baseline="-25000" dirty="0" smtClean="0"/>
                  <a:t>2</a:t>
                </a:r>
                <a:r>
                  <a:rPr lang="en-US" sz="1000" dirty="0" smtClean="0"/>
                  <a:t>-CHR</a:t>
                </a:r>
              </a:p>
              <a:p>
                <a:r>
                  <a:rPr lang="en-US" sz="1000" dirty="0"/>
                  <a:t>f</a:t>
                </a:r>
                <a:r>
                  <a:rPr lang="en-US" sz="1000" dirty="0" smtClean="0"/>
                  <a:t>rom </a:t>
                </a:r>
                <a:r>
                  <a:rPr lang="en-US" sz="1000" dirty="0" err="1" smtClean="0"/>
                  <a:t>aminoacid</a:t>
                </a:r>
                <a:r>
                  <a:rPr lang="en-US" sz="1000" dirty="0" smtClean="0"/>
                  <a:t> phenylalanine</a:t>
                </a:r>
                <a:endParaRPr lang="el-GR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47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" y="1029720"/>
            <a:ext cx="8363254" cy="4704330"/>
          </a:xfrm>
          <a:prstGeom prst="rect">
            <a:avLst/>
          </a:prstGeom>
        </p:spPr>
      </p:pic>
      <p:sp>
        <p:nvSpPr>
          <p:cNvPr id="34" name="TextBox 6"/>
          <p:cNvSpPr txBox="1"/>
          <p:nvPr/>
        </p:nvSpPr>
        <p:spPr>
          <a:xfrm>
            <a:off x="4653518" y="997877"/>
            <a:ext cx="49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Developer</a:t>
            </a:r>
            <a:r>
              <a:rPr lang="it-IT" i="1" dirty="0" smtClean="0"/>
              <a:t>s</a:t>
            </a:r>
            <a:r>
              <a:rPr lang="hu-HU" i="1" dirty="0" smtClean="0"/>
              <a:t>: </a:t>
            </a:r>
            <a:r>
              <a:rPr lang="it-IT" i="1" dirty="0" smtClean="0"/>
              <a:t>CNR-IFN Milano</a:t>
            </a:r>
            <a:r>
              <a:rPr lang="hu-HU" i="1" dirty="0" smtClean="0"/>
              <a:t> / </a:t>
            </a:r>
            <a:r>
              <a:rPr lang="it-IT" i="1" dirty="0" smtClean="0"/>
              <a:t>Padua</a:t>
            </a:r>
            <a:r>
              <a:rPr lang="hu-HU" i="1" dirty="0" smtClean="0"/>
              <a:t>, </a:t>
            </a:r>
            <a:r>
              <a:rPr lang="hu-HU" i="1" dirty="0" err="1" smtClean="0"/>
              <a:t>Italy</a:t>
            </a:r>
            <a:endParaRPr lang="hu-HU" i="1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1564" y="5932307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attosecond</a:t>
            </a:r>
            <a:r>
              <a:rPr lang="hu-HU" dirty="0" smtClean="0"/>
              <a:t> </a:t>
            </a:r>
            <a:r>
              <a:rPr lang="hu-HU" dirty="0" err="1" smtClean="0"/>
              <a:t>pulse</a:t>
            </a:r>
            <a:r>
              <a:rPr lang="hu-HU" dirty="0" smtClean="0"/>
              <a:t>: </a:t>
            </a:r>
            <a:r>
              <a:rPr lang="hu-HU" dirty="0" err="1" smtClean="0"/>
              <a:t>June</a:t>
            </a:r>
            <a:r>
              <a:rPr lang="hu-HU" dirty="0" smtClean="0"/>
              <a:t> 2019</a:t>
            </a:r>
          </a:p>
          <a:p>
            <a:r>
              <a:rPr lang="hu-HU" dirty="0" err="1" smtClean="0"/>
              <a:t>user</a:t>
            </a:r>
            <a:r>
              <a:rPr lang="hu-HU" dirty="0" smtClean="0"/>
              <a:t> </a:t>
            </a:r>
            <a:r>
              <a:rPr lang="hu-HU" dirty="0" err="1" smtClean="0"/>
              <a:t>ready</a:t>
            </a:r>
            <a:r>
              <a:rPr lang="hu-HU" dirty="0" smtClean="0"/>
              <a:t>: </a:t>
            </a:r>
            <a:r>
              <a:rPr lang="hu-HU" dirty="0" err="1" smtClean="0"/>
              <a:t>Dec</a:t>
            </a:r>
            <a:r>
              <a:rPr lang="hu-HU" dirty="0" smtClean="0"/>
              <a:t> 2019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r="6951"/>
          <a:stretch/>
        </p:blipFill>
        <p:spPr>
          <a:xfrm>
            <a:off x="3695699" y="3833502"/>
            <a:ext cx="5448301" cy="302895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913" r="9124"/>
          <a:stretch/>
        </p:blipFill>
        <p:spPr>
          <a:xfrm>
            <a:off x="11564" y="91691"/>
            <a:ext cx="3284086" cy="2864773"/>
          </a:xfrm>
          <a:prstGeom prst="rect">
            <a:avLst/>
          </a:prstGeom>
        </p:spPr>
      </p:pic>
      <p:sp>
        <p:nvSpPr>
          <p:cNvPr id="29" name="Szövegdoboz 3"/>
          <p:cNvSpPr txBox="1"/>
          <p:nvPr/>
        </p:nvSpPr>
        <p:spPr>
          <a:xfrm>
            <a:off x="2388096" y="96074"/>
            <a:ext cx="667125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HR GHHG  beamline I</a:t>
            </a:r>
          </a:p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Spectrum and Rabbit measurements</a:t>
            </a:r>
            <a:endParaRPr lang="hu-HU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90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264409" y="220337"/>
            <a:ext cx="581558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I laser commissioning experiments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Liquid phase dynamics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uropean Research Council">
            <a:hlinkClick r:id="rId3" tooltip="ERC Homepag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5" y="5487225"/>
            <a:ext cx="1194857" cy="11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2"/>
          <a:stretch/>
        </p:blipFill>
        <p:spPr>
          <a:xfrm>
            <a:off x="4418884" y="3234723"/>
            <a:ext cx="3124200" cy="1889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9717" y="5763292"/>
            <a:ext cx="613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&amp; other future experiments are part of the recently approved ERC consolidator grant of</a:t>
            </a:r>
            <a:r>
              <a:rPr lang="en-US" dirty="0"/>
              <a:t> Prof. </a:t>
            </a:r>
            <a:r>
              <a:rPr lang="en-US" dirty="0" smtClean="0"/>
              <a:t>H.-J. </a:t>
            </a:r>
            <a:r>
              <a:rPr lang="en-US" dirty="0" err="1"/>
              <a:t>Wőrner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0630" y="1283733"/>
            <a:ext cx="8805975" cy="4974099"/>
            <a:chOff x="100630" y="1283733"/>
            <a:chExt cx="8805975" cy="4974099"/>
          </a:xfrm>
        </p:grpSpPr>
        <p:grpSp>
          <p:nvGrpSpPr>
            <p:cNvPr id="5" name="Group 4"/>
            <p:cNvGrpSpPr/>
            <p:nvPr/>
          </p:nvGrpSpPr>
          <p:grpSpPr>
            <a:xfrm>
              <a:off x="100630" y="1283733"/>
              <a:ext cx="8631890" cy="4974099"/>
              <a:chOff x="612478" y="1268156"/>
              <a:chExt cx="8631890" cy="4974099"/>
            </a:xfrm>
          </p:grpSpPr>
          <p:sp>
            <p:nvSpPr>
              <p:cNvPr id="11" name="Text Box 31"/>
              <p:cNvSpPr txBox="1"/>
              <p:nvPr/>
            </p:nvSpPr>
            <p:spPr>
              <a:xfrm>
                <a:off x="4919025" y="5238129"/>
                <a:ext cx="4325343" cy="246221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</a:ext>
              </a:extLst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810260" marR="0" indent="-81026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b="1" dirty="0" smtClean="0">
                    <a:solidFill>
                      <a:srgbClr val="E7511E"/>
                    </a:solidFill>
                    <a:ea typeface="Times New Roman" panose="02020603050405020304" pitchFamily="18" charset="0"/>
                  </a:rPr>
                  <a:t>Specification exploited: 100 kHz Rep rate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12478" y="1268156"/>
                <a:ext cx="549622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2060"/>
                    </a:solidFill>
                  </a:rPr>
                  <a:t>“User”:</a:t>
                </a:r>
                <a:endParaRPr lang="en-US" sz="2000" b="1" dirty="0" smtClean="0"/>
              </a:p>
              <a:p>
                <a:r>
                  <a:rPr lang="en-US" sz="2000" dirty="0" smtClean="0"/>
                  <a:t>Prof. Hans-Jakob </a:t>
                </a:r>
                <a:r>
                  <a:rPr lang="en-US" sz="2000" dirty="0" err="1" smtClean="0"/>
                  <a:t>Wőrner</a:t>
                </a:r>
                <a:r>
                  <a:rPr lang="en-US" sz="2000" dirty="0" smtClean="0"/>
                  <a:t>, ETH, Zürich</a:t>
                </a:r>
              </a:p>
              <a:p>
                <a:r>
                  <a:rPr lang="en-US" sz="2000" dirty="0"/>
                  <a:t>i</a:t>
                </a:r>
                <a:r>
                  <a:rPr lang="en-US" sz="2000" dirty="0" smtClean="0"/>
                  <a:t>n collaboration with ELI-ALPS’s team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47647" y="2364270"/>
                <a:ext cx="8293608" cy="3877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2060"/>
                    </a:solidFill>
                  </a:rPr>
                  <a:t>Project: </a:t>
                </a:r>
                <a:endParaRPr lang="de-DE" sz="2400" dirty="0"/>
              </a:p>
              <a:p>
                <a:r>
                  <a:rPr lang="de-DE" sz="2400" i="1" dirty="0" smtClean="0"/>
                  <a:t>Study of dynamics in liquid phase (liquid microjets)</a:t>
                </a:r>
              </a:p>
              <a:p>
                <a:endParaRPr lang="de-DE" sz="1000" i="1" dirty="0"/>
              </a:p>
              <a:p>
                <a:r>
                  <a:rPr lang="en-US" b="1" dirty="0" smtClean="0">
                    <a:solidFill>
                      <a:srgbClr val="002060"/>
                    </a:solidFill>
                  </a:rPr>
                  <a:t>Started:</a:t>
                </a:r>
              </a:p>
              <a:p>
                <a:r>
                  <a:rPr lang="en-US" sz="2000" dirty="0" smtClean="0"/>
                  <a:t>January 2018</a:t>
                </a:r>
              </a:p>
              <a:p>
                <a:endParaRPr lang="en-US" sz="1000" dirty="0"/>
              </a:p>
              <a:p>
                <a:r>
                  <a:rPr lang="en-US" sz="2000" b="1" dirty="0" smtClean="0">
                    <a:solidFill>
                      <a:srgbClr val="002060"/>
                    </a:solidFill>
                  </a:rPr>
                  <a:t>Means:</a:t>
                </a:r>
              </a:p>
              <a:p>
                <a:r>
                  <a:rPr lang="en-US" sz="2000" dirty="0" smtClean="0"/>
                  <a:t>ELI-ALPS:HR </a:t>
                </a:r>
                <a:r>
                  <a:rPr lang="en-US" sz="2000" dirty="0"/>
                  <a:t>laser</a:t>
                </a:r>
                <a:r>
                  <a:rPr lang="en-US" sz="2000" dirty="0" smtClean="0"/>
                  <a:t>,</a:t>
                </a:r>
              </a:p>
              <a:p>
                <a:r>
                  <a:rPr lang="en-US" sz="2000" dirty="0" smtClean="0"/>
                  <a:t>ETH: GHHG, liquid target jet, </a:t>
                </a:r>
              </a:p>
              <a:p>
                <a:r>
                  <a:rPr lang="en-US" sz="2000" dirty="0"/>
                  <a:t>d</a:t>
                </a:r>
                <a:r>
                  <a:rPr lang="en-US" sz="2000" dirty="0" smtClean="0"/>
                  <a:t>etection system</a:t>
                </a:r>
                <a:endParaRPr lang="de-DE" sz="2000" dirty="0"/>
              </a:p>
              <a:p>
                <a:endParaRPr lang="de-DE" sz="2400" i="1" dirty="0" smtClean="0"/>
              </a:p>
              <a:p>
                <a:endParaRPr lang="de-DE" sz="2400" i="1" dirty="0" smtClean="0"/>
              </a:p>
              <a:p>
                <a:endParaRPr lang="de-DE" dirty="0"/>
              </a:p>
            </p:txBody>
          </p:sp>
        </p:grpSp>
        <p:pic>
          <p:nvPicPr>
            <p:cNvPr id="13" name="Kép 4" descr="O:\16_PRDATA\rendezvenyek&amp;site_visitek\_épulet fotok\2018_02_02_H_J_Worner\export\IMG_9061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23"/>
            <a:stretch/>
          </p:blipFill>
          <p:spPr bwMode="auto">
            <a:xfrm>
              <a:off x="7112974" y="2198077"/>
              <a:ext cx="1793631" cy="19840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84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493167" y="229481"/>
            <a:ext cx="557768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I laser</a:t>
            </a:r>
          </a:p>
          <a:p>
            <a:pPr algn="r">
              <a:lnSpc>
                <a:spcPts val="2600"/>
              </a:lnSpc>
            </a:pPr>
            <a:r>
              <a:rPr lang="en-US" sz="2600" b="1" dirty="0" err="1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Attosecond</a:t>
            </a: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dynamics in liquid phase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0382" y="1137220"/>
            <a:ext cx="8080938" cy="5720540"/>
            <a:chOff x="430382" y="1137220"/>
            <a:chExt cx="8080938" cy="5720540"/>
          </a:xfrm>
        </p:grpSpPr>
        <p:sp>
          <p:nvSpPr>
            <p:cNvPr id="14" name="TextBox 5"/>
            <p:cNvSpPr txBox="1"/>
            <p:nvPr/>
          </p:nvSpPr>
          <p:spPr>
            <a:xfrm>
              <a:off x="2215561" y="1137220"/>
              <a:ext cx="1859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photoionization delay</a:t>
              </a:r>
              <a:endParaRPr lang="en-US" sz="1400" dirty="0"/>
            </a:p>
          </p:txBody>
        </p:sp>
        <p:pic>
          <p:nvPicPr>
            <p:cNvPr id="16" name="Grafik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520" y="1176903"/>
              <a:ext cx="2695763" cy="2950775"/>
            </a:xfrm>
            <a:prstGeom prst="rect">
              <a:avLst/>
            </a:prstGeom>
          </p:spPr>
        </p:pic>
        <p:pic>
          <p:nvPicPr>
            <p:cNvPr id="17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999" y="1444997"/>
              <a:ext cx="2914114" cy="3033873"/>
            </a:xfrm>
            <a:prstGeom prst="rect">
              <a:avLst/>
            </a:prstGeom>
          </p:spPr>
        </p:pic>
        <p:grpSp>
          <p:nvGrpSpPr>
            <p:cNvPr id="18" name="Gruppieren 15"/>
            <p:cNvGrpSpPr/>
            <p:nvPr/>
          </p:nvGrpSpPr>
          <p:grpSpPr>
            <a:xfrm>
              <a:off x="5915329" y="3556522"/>
              <a:ext cx="2595991" cy="815608"/>
              <a:chOff x="5622984" y="5444004"/>
              <a:chExt cx="2595991" cy="815608"/>
            </a:xfrm>
          </p:grpSpPr>
          <p:sp>
            <p:nvSpPr>
              <p:cNvPr id="19" name="Textfeld 18" descr=" 15"/>
              <p:cNvSpPr txBox="1"/>
              <p:nvPr/>
            </p:nvSpPr>
            <p:spPr>
              <a:xfrm>
                <a:off x="5622984" y="5444004"/>
                <a:ext cx="2595991" cy="8156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dirty="0" smtClean="0">
                    <a:solidFill>
                      <a:srgbClr val="002060"/>
                    </a:solidFill>
                    <a:latin typeface="ETH Light" pitchFamily="2" charset="0"/>
                    <a:sym typeface="Wingdings" panose="05000000000000000000" pitchFamily="2" charset="2"/>
                  </a:rPr>
                  <a:t>Ionization delay </a:t>
                </a:r>
                <a:r>
                  <a:rPr lang="en-US" sz="1200" b="1" dirty="0" smtClean="0">
                    <a:solidFill>
                      <a:srgbClr val="002060"/>
                    </a:solidFill>
                    <a:latin typeface="ETH Light" pitchFamily="2" charset="0"/>
                    <a:sym typeface="Symbol"/>
                  </a:rPr>
                  <a:t></a:t>
                </a:r>
                <a:r>
                  <a:rPr lang="en-US" sz="1200" b="1" dirty="0" smtClean="0">
                    <a:solidFill>
                      <a:srgbClr val="002060"/>
                    </a:solidFill>
                    <a:latin typeface="ETH Light" pitchFamily="2" charset="0"/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200" b="1" dirty="0">
                    <a:solidFill>
                      <a:schemeClr val="bg2"/>
                    </a:solidFill>
                    <a:latin typeface="ETH Light" pitchFamily="2" charset="0"/>
                    <a:sym typeface="Wingdings" panose="05000000000000000000" pitchFamily="2" charset="2"/>
                  </a:rPr>
                  <a:t> </a:t>
                </a:r>
                <a:r>
                  <a:rPr lang="en-US" sz="1200" b="1" dirty="0" smtClean="0">
                    <a:solidFill>
                      <a:schemeClr val="bg2"/>
                    </a:solidFill>
                    <a:latin typeface="ETH Light" pitchFamily="2" charset="0"/>
                    <a:sym typeface="Wingdings" panose="05000000000000000000" pitchFamily="2" charset="2"/>
                  </a:rPr>
                  <a:t>               </a:t>
                </a:r>
              </a:p>
              <a:p>
                <a:pPr algn="ctr"/>
                <a:r>
                  <a:rPr lang="en-US" sz="1200" dirty="0">
                    <a:latin typeface="ETH Light" pitchFamily="2" charset="0"/>
                    <a:sym typeface="Wingdings" panose="05000000000000000000" pitchFamily="2" charset="2"/>
                  </a:rPr>
                  <a:t> </a:t>
                </a:r>
                <a:r>
                  <a:rPr lang="en-US" sz="1200" dirty="0" smtClean="0">
                    <a:latin typeface="ETH Light" pitchFamily="2" charset="0"/>
                    <a:sym typeface="Wingdings" panose="05000000000000000000" pitchFamily="2" charset="2"/>
                  </a:rPr>
                  <a:t>                               </a:t>
                </a:r>
                <a:r>
                  <a:rPr lang="en-US" sz="1200" dirty="0" smtClean="0">
                    <a:latin typeface="ETH Light" pitchFamily="2" charset="0"/>
                    <a:sym typeface="Symbol"/>
                  </a:rPr>
                  <a:t> =(69  20) as</a:t>
                </a:r>
                <a:endParaRPr lang="en-US" sz="1100" b="1" dirty="0" smtClean="0">
                  <a:solidFill>
                    <a:schemeClr val="accent5"/>
                  </a:solidFill>
                  <a:latin typeface="ETH Light" pitchFamily="2" charset="0"/>
                  <a:sym typeface="Wingdings" panose="05000000000000000000" pitchFamily="2" charset="2"/>
                </a:endParaRPr>
              </a:p>
              <a:p>
                <a:pPr algn="ctr"/>
                <a:endParaRPr lang="en-US" sz="1100" b="1" dirty="0">
                  <a:solidFill>
                    <a:schemeClr val="accent5"/>
                  </a:solidFill>
                  <a:latin typeface="ETH Light" pitchFamily="2" charset="0"/>
                </a:endParaRPr>
              </a:p>
            </p:txBody>
          </p:sp>
          <p:pic>
            <p:nvPicPr>
              <p:cNvPr id="20" name="Picture 6" descr=" 717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0738" y="5851808"/>
                <a:ext cx="472443" cy="301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8" descr=" 717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2448" y="5874469"/>
                <a:ext cx="756577" cy="279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162198" y="1139526"/>
              <a:ext cx="2139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</a:rPr>
                <a:t>Previous results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7341" y="4826435"/>
              <a:ext cx="655179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Measure attosecond photoemission delays: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At higher photon energies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Angle-resolved measurements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CH" sz="1400" dirty="0"/>
            </a:p>
            <a:p>
              <a:r>
                <a:rPr lang="de-CH" dirty="0" smtClean="0"/>
                <a:t>First attempts to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observe and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time-resolve intermolecular Coulombic decay in liquid water</a:t>
              </a:r>
              <a:endParaRPr lang="de-CH" dirty="0"/>
            </a:p>
          </p:txBody>
        </p:sp>
        <p:sp>
          <p:nvSpPr>
            <p:cNvPr id="23" name="Title 4"/>
            <p:cNvSpPr txBox="1">
              <a:spLocks/>
            </p:cNvSpPr>
            <p:nvPr/>
          </p:nvSpPr>
          <p:spPr>
            <a:xfrm>
              <a:off x="430382" y="4449537"/>
              <a:ext cx="4731816" cy="70481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CH" sz="24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Goals </a:t>
              </a:r>
              <a:r>
                <a:rPr lang="de-CH" sz="24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of </a:t>
              </a:r>
              <a:r>
                <a:rPr lang="de-CH" sz="24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ELI-ALPS 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805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493167" y="192373"/>
            <a:ext cx="560511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I laser</a:t>
            </a:r>
          </a:p>
          <a:p>
            <a:pPr algn="r">
              <a:lnSpc>
                <a:spcPts val="2600"/>
              </a:lnSpc>
            </a:pPr>
            <a:r>
              <a:rPr lang="de-DE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Attosecond </a:t>
            </a:r>
            <a:r>
              <a:rPr lang="de-DE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beamline &amp; ALPS HR I laser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7545543" y="2696231"/>
            <a:ext cx="1472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HHG target @ ELI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076412"/>
            <a:ext cx="9186404" cy="5882508"/>
            <a:chOff x="0" y="1076412"/>
            <a:chExt cx="9186404" cy="5882508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1076412"/>
              <a:ext cx="7993153" cy="5561929"/>
              <a:chOff x="259891" y="1275452"/>
              <a:chExt cx="7993153" cy="556192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59891" y="1747890"/>
                <a:ext cx="41617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2060"/>
                    </a:solidFill>
                  </a:rPr>
                  <a:t>T</a:t>
                </a:r>
                <a:r>
                  <a:rPr lang="en-US" b="1" i="1" dirty="0" smtClean="0">
                    <a:solidFill>
                      <a:srgbClr val="002060"/>
                    </a:solidFill>
                  </a:rPr>
                  <a:t>he </a:t>
                </a:r>
                <a:r>
                  <a:rPr lang="en-US" b="1" i="1" dirty="0">
                    <a:solidFill>
                      <a:srgbClr val="002060"/>
                    </a:solidFill>
                  </a:rPr>
                  <a:t>ETH </a:t>
                </a:r>
                <a:r>
                  <a:rPr lang="en-US" b="1" i="1" dirty="0" smtClean="0">
                    <a:solidFill>
                      <a:srgbClr val="002060"/>
                    </a:solidFill>
                  </a:rPr>
                  <a:t>Zurich </a:t>
                </a:r>
                <a:r>
                  <a:rPr lang="en-US" b="1" i="1" dirty="0" smtClean="0">
                    <a:solidFill>
                      <a:srgbClr val="002060"/>
                    </a:solidFill>
                    <a:latin typeface="+mj-lt"/>
                  </a:rPr>
                  <a:t>team </a:t>
                </a:r>
                <a:endParaRPr lang="en-US" b="1" i="1" dirty="0">
                  <a:solidFill>
                    <a:srgbClr val="002060"/>
                  </a:solidFill>
                  <a:latin typeface="+mj-lt"/>
                </a:endParaRPr>
              </a:p>
              <a:p>
                <a:r>
                  <a:rPr lang="en-US" dirty="0" smtClean="0">
                    <a:solidFill>
                      <a:srgbClr val="002060"/>
                    </a:solidFill>
                    <a:latin typeface="+mj-lt"/>
                  </a:rPr>
                  <a:t>Hans Jakob Wörner, Arohi Jain, Thomas </a:t>
                </a:r>
                <a:r>
                  <a:rPr lang="en-US" dirty="0" err="1" smtClean="0">
                    <a:solidFill>
                      <a:srgbClr val="002060"/>
                    </a:solidFill>
                    <a:latin typeface="+mj-lt"/>
                  </a:rPr>
                  <a:t>Gaumintz</a:t>
                </a:r>
                <a:r>
                  <a:rPr lang="en-US" dirty="0" smtClean="0">
                    <a:solidFill>
                      <a:srgbClr val="002060"/>
                    </a:solidFill>
                    <a:latin typeface="+mj-lt"/>
                  </a:rPr>
                  <a:t>, Andreas Schneider</a:t>
                </a:r>
                <a:endParaRPr lang="en-US" dirty="0">
                  <a:solidFill>
                    <a:srgbClr val="002060"/>
                  </a:solidFill>
                  <a:latin typeface="+mj-lt"/>
                </a:endParaRPr>
              </a:p>
            </p:txBody>
          </p:sp>
          <p:pic>
            <p:nvPicPr>
              <p:cNvPr id="13" name="Grafik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41"/>
              <a:stretch/>
            </p:blipFill>
            <p:spPr>
              <a:xfrm>
                <a:off x="418127" y="3301456"/>
                <a:ext cx="6150077" cy="3535925"/>
              </a:xfrm>
              <a:prstGeom prst="rect">
                <a:avLst/>
              </a:prstGeom>
            </p:spPr>
          </p:pic>
          <p:grpSp>
            <p:nvGrpSpPr>
              <p:cNvPr id="15" name="Gruppieren 25"/>
              <p:cNvGrpSpPr/>
              <p:nvPr/>
            </p:nvGrpSpPr>
            <p:grpSpPr>
              <a:xfrm>
                <a:off x="2530136" y="1278389"/>
                <a:ext cx="3521327" cy="2417858"/>
                <a:chOff x="240135" y="2602701"/>
                <a:chExt cx="8652916" cy="3857281"/>
              </a:xfrm>
            </p:grpSpPr>
            <p:pic>
              <p:nvPicPr>
                <p:cNvPr id="16" name="Content Placeholder 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33" b="8380"/>
                <a:stretch/>
              </p:blipFill>
              <p:spPr>
                <a:xfrm>
                  <a:off x="749360" y="2602701"/>
                  <a:ext cx="8143691" cy="3857281"/>
                </a:xfrm>
                <a:prstGeom prst="rect">
                  <a:avLst/>
                </a:prstGeom>
                <a:noFill/>
              </p:spPr>
            </p:pic>
            <p:sp>
              <p:nvSpPr>
                <p:cNvPr id="17" name="TextBox 21"/>
                <p:cNvSpPr txBox="1"/>
                <p:nvPr/>
              </p:nvSpPr>
              <p:spPr>
                <a:xfrm>
                  <a:off x="240135" y="5887437"/>
                  <a:ext cx="5886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0000"/>
                      </a:solidFill>
                      <a:latin typeface="Myriad Pro" panose="020B0503030403020204" pitchFamily="34" charset="0"/>
                    </a:rPr>
                    <a:t>Laser</a:t>
                  </a:r>
                </a:p>
              </p:txBody>
            </p:sp>
            <p:sp>
              <p:nvSpPr>
                <p:cNvPr id="18" name="TextBox 21"/>
                <p:cNvSpPr txBox="1"/>
                <p:nvPr/>
              </p:nvSpPr>
              <p:spPr>
                <a:xfrm>
                  <a:off x="1060503" y="5610438"/>
                  <a:ext cx="55496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0000"/>
                      </a:solidFill>
                      <a:latin typeface="Myriad Pro" panose="020B0503030403020204" pitchFamily="34" charset="0"/>
                    </a:rPr>
                    <a:t>HHG</a:t>
                  </a:r>
                </a:p>
              </p:txBody>
            </p:sp>
            <p:sp>
              <p:nvSpPr>
                <p:cNvPr id="19" name="Rechteck 21"/>
                <p:cNvSpPr/>
                <p:nvPr/>
              </p:nvSpPr>
              <p:spPr>
                <a:xfrm>
                  <a:off x="3789405" y="4695568"/>
                  <a:ext cx="1433384" cy="7727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4296792" y="3537469"/>
                <a:ext cx="249696" cy="68830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4917879" y="3537469"/>
                <a:ext cx="377861" cy="645483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ieren 24"/>
              <p:cNvGrpSpPr/>
              <p:nvPr/>
            </p:nvGrpSpPr>
            <p:grpSpPr>
              <a:xfrm>
                <a:off x="5080998" y="1275452"/>
                <a:ext cx="3172046" cy="1840305"/>
                <a:chOff x="-659386" y="1142734"/>
                <a:chExt cx="5131104" cy="3531798"/>
              </a:xfrm>
            </p:grpSpPr>
            <p:grpSp>
              <p:nvGrpSpPr>
                <p:cNvPr id="22" name="Gruppieren 23"/>
                <p:cNvGrpSpPr/>
                <p:nvPr/>
              </p:nvGrpSpPr>
              <p:grpSpPr>
                <a:xfrm>
                  <a:off x="-659386" y="1142734"/>
                  <a:ext cx="5131104" cy="3531798"/>
                  <a:chOff x="-659386" y="1142734"/>
                  <a:chExt cx="5131104" cy="3531798"/>
                </a:xfrm>
              </p:grpSpPr>
              <p:pic>
                <p:nvPicPr>
                  <p:cNvPr id="24" name="Picture 6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0314"/>
                  <a:stretch/>
                </p:blipFill>
                <p:spPr>
                  <a:xfrm>
                    <a:off x="-659386" y="1142734"/>
                    <a:ext cx="5131104" cy="3531798"/>
                  </a:xfrm>
                  <a:prstGeom prst="rect">
                    <a:avLst/>
                  </a:prstGeom>
                </p:spPr>
              </p:pic>
              <p:sp>
                <p:nvSpPr>
                  <p:cNvPr id="25" name="Rechteck 19"/>
                  <p:cNvSpPr/>
                  <p:nvPr/>
                </p:nvSpPr>
                <p:spPr>
                  <a:xfrm>
                    <a:off x="1665359" y="1908326"/>
                    <a:ext cx="1869989" cy="141492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  <p:sp>
              <p:nvSpPr>
                <p:cNvPr id="23" name="Rechteck 22"/>
                <p:cNvSpPr/>
                <p:nvPr/>
              </p:nvSpPr>
              <p:spPr>
                <a:xfrm>
                  <a:off x="3038334" y="4222527"/>
                  <a:ext cx="1433384" cy="353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7159938" y="1076412"/>
              <a:ext cx="2016306" cy="3249701"/>
              <a:chOff x="7159938" y="1076412"/>
              <a:chExt cx="2016306" cy="3249701"/>
            </a:xfrm>
          </p:grpSpPr>
          <p:pic>
            <p:nvPicPr>
              <p:cNvPr id="30" name="Grafik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9938" y="2118739"/>
                <a:ext cx="2016306" cy="2207374"/>
              </a:xfrm>
              <a:prstGeom prst="rect">
                <a:avLst/>
              </a:prstGeom>
            </p:spPr>
          </p:pic>
          <p:pic>
            <p:nvPicPr>
              <p:cNvPr id="31" name="Grafik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72" t="34731" b="22796"/>
              <a:stretch/>
            </p:blipFill>
            <p:spPr>
              <a:xfrm flipV="1">
                <a:off x="7424559" y="1076412"/>
                <a:ext cx="1399696" cy="933747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3936999" y="4392933"/>
              <a:ext cx="5249405" cy="2565987"/>
              <a:chOff x="3936999" y="4392933"/>
              <a:chExt cx="5249405" cy="2565987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60BEFB6-E8D6-47C6-9C94-48C9FFBC3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0"/>
              <a:stretch/>
            </p:blipFill>
            <p:spPr>
              <a:xfrm>
                <a:off x="3936999" y="5281929"/>
                <a:ext cx="2135355" cy="167699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1CB6A8-2A40-4269-859A-39A0A2BE21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5" r="9172"/>
              <a:stretch/>
            </p:blipFill>
            <p:spPr>
              <a:xfrm>
                <a:off x="5470815" y="4870378"/>
                <a:ext cx="1910956" cy="167699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CEB5E4C-347C-4AED-8D1D-11A0FE6AB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5"/>
              <a:stretch/>
            </p:blipFill>
            <p:spPr>
              <a:xfrm>
                <a:off x="6985000" y="4392933"/>
                <a:ext cx="2201404" cy="1778479"/>
              </a:xfrm>
              <a:prstGeom prst="rect">
                <a:avLst/>
              </a:prstGeom>
            </p:spPr>
          </p:pic>
        </p:grpSp>
      </p:grpSp>
      <p:pic>
        <p:nvPicPr>
          <p:cNvPr id="37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67" y="6023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zövegdoboz 4"/>
          <p:cNvSpPr txBox="1"/>
          <p:nvPr/>
        </p:nvSpPr>
        <p:spPr>
          <a:xfrm>
            <a:off x="3493167" y="220337"/>
            <a:ext cx="557768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GHHG  source II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Surface science &amp; CM experiments BL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267" y="1116390"/>
            <a:ext cx="6049425" cy="5554467"/>
            <a:chOff x="84267" y="1116390"/>
            <a:chExt cx="6049425" cy="5554467"/>
          </a:xfrm>
        </p:grpSpPr>
        <p:pic>
          <p:nvPicPr>
            <p:cNvPr id="20" name="Kép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67" y="1116390"/>
              <a:ext cx="6049425" cy="3031863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104358" y="6301525"/>
              <a:ext cx="4912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 smtClean="0"/>
                <a:t>Developer</a:t>
              </a:r>
              <a:r>
                <a:rPr lang="it-IT" i="1" dirty="0" smtClean="0"/>
                <a:t>s</a:t>
              </a:r>
              <a:r>
                <a:rPr lang="hu-HU" i="1" dirty="0" smtClean="0"/>
                <a:t>: </a:t>
              </a:r>
              <a:r>
                <a:rPr lang="it-IT" i="1" dirty="0" smtClean="0"/>
                <a:t>CNR-IFN Milano</a:t>
              </a:r>
              <a:r>
                <a:rPr lang="hu-HU" i="1" dirty="0" smtClean="0"/>
                <a:t> / </a:t>
              </a:r>
              <a:r>
                <a:rPr lang="it-IT" i="1" dirty="0" smtClean="0"/>
                <a:t>Padua</a:t>
              </a:r>
              <a:r>
                <a:rPr lang="hu-HU" i="1" dirty="0" smtClean="0"/>
                <a:t>, </a:t>
              </a:r>
              <a:r>
                <a:rPr lang="hu-HU" i="1" dirty="0" err="1" smtClean="0"/>
                <a:t>Italy</a:t>
              </a:r>
              <a:endParaRPr lang="hu-HU" i="1" dirty="0"/>
            </a:p>
          </p:txBody>
        </p:sp>
        <p:sp>
          <p:nvSpPr>
            <p:cNvPr id="17" name="Szövegdoboz 23"/>
            <p:cNvSpPr txBox="1"/>
            <p:nvPr/>
          </p:nvSpPr>
          <p:spPr>
            <a:xfrm>
              <a:off x="271114" y="5431824"/>
              <a:ext cx="3480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first</a:t>
              </a:r>
              <a:r>
                <a:rPr lang="hu-HU" dirty="0" smtClean="0"/>
                <a:t> </a:t>
              </a:r>
              <a:r>
                <a:rPr lang="hu-HU" dirty="0" err="1"/>
                <a:t>attosecond</a:t>
              </a:r>
              <a:r>
                <a:rPr lang="hu-HU" dirty="0"/>
                <a:t> </a:t>
              </a:r>
              <a:r>
                <a:rPr lang="hu-HU" dirty="0" err="1" smtClean="0"/>
                <a:t>pulse</a:t>
              </a:r>
              <a:r>
                <a:rPr lang="hu-HU" dirty="0" smtClean="0"/>
                <a:t>: </a:t>
              </a:r>
              <a:r>
                <a:rPr lang="hu-HU" dirty="0" err="1" smtClean="0"/>
                <a:t>Dec</a:t>
              </a:r>
              <a:r>
                <a:rPr lang="hu-HU" dirty="0" smtClean="0"/>
                <a:t> 2019</a:t>
              </a:r>
            </a:p>
            <a:p>
              <a:r>
                <a:rPr lang="hu-HU" dirty="0" err="1" smtClean="0"/>
                <a:t>user</a:t>
              </a:r>
              <a:r>
                <a:rPr lang="hu-HU" dirty="0" smtClean="0"/>
                <a:t> </a:t>
              </a:r>
              <a:r>
                <a:rPr lang="hu-HU" dirty="0" err="1" smtClean="0"/>
                <a:t>ready</a:t>
              </a:r>
              <a:r>
                <a:rPr lang="hu-HU" dirty="0" smtClean="0"/>
                <a:t>: </a:t>
              </a:r>
              <a:r>
                <a:rPr lang="hu-HU" dirty="0" err="1" smtClean="0"/>
                <a:t>Apr</a:t>
              </a:r>
              <a:r>
                <a:rPr lang="hu-HU" dirty="0" smtClean="0"/>
                <a:t> 2020</a:t>
              </a:r>
              <a:endParaRPr lang="hu-HU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7848" y="1116390"/>
            <a:ext cx="8374942" cy="4812528"/>
            <a:chOff x="617848" y="1116390"/>
            <a:chExt cx="8374942" cy="4812528"/>
          </a:xfrm>
        </p:grpSpPr>
        <p:pic>
          <p:nvPicPr>
            <p:cNvPr id="12" name="Kép 14"/>
            <p:cNvPicPr>
              <a:picLocks noChangeAspect="1"/>
            </p:cNvPicPr>
            <p:nvPr/>
          </p:nvPicPr>
          <p:blipFill rotWithShape="1">
            <a:blip r:embed="rId4"/>
            <a:srcRect l="11136" t="-2054" r="13746" b="2054"/>
            <a:stretch/>
          </p:blipFill>
          <p:spPr>
            <a:xfrm>
              <a:off x="4859052" y="1116390"/>
              <a:ext cx="4133738" cy="2169706"/>
            </a:xfrm>
            <a:prstGeom prst="rect">
              <a:avLst/>
            </a:prstGeom>
          </p:spPr>
        </p:pic>
        <p:sp>
          <p:nvSpPr>
            <p:cNvPr id="13" name="Szövegdoboz 15"/>
            <p:cNvSpPr txBox="1"/>
            <p:nvPr/>
          </p:nvSpPr>
          <p:spPr>
            <a:xfrm>
              <a:off x="617848" y="4285124"/>
              <a:ext cx="3888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 smtClean="0">
                  <a:solidFill>
                    <a:srgbClr val="002060"/>
                  </a:solidFill>
                  <a:latin typeface="+mj-lt"/>
                </a:rPr>
                <a:t>Equipped</a:t>
              </a:r>
              <a:r>
                <a:rPr lang="hu-HU" dirty="0" smtClean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hu-HU" dirty="0" err="1" smtClean="0">
                  <a:solidFill>
                    <a:srgbClr val="002060"/>
                  </a:solidFill>
                  <a:latin typeface="+mj-lt"/>
                </a:rPr>
                <a:t>with</a:t>
              </a:r>
              <a:r>
                <a:rPr lang="hu-HU" dirty="0" smtClean="0">
                  <a:solidFill>
                    <a:srgbClr val="002060"/>
                  </a:solidFill>
                  <a:latin typeface="+mj-lt"/>
                </a:rPr>
                <a:t> a </a:t>
              </a:r>
              <a:r>
                <a:rPr lang="hu-HU" dirty="0" err="1" smtClean="0">
                  <a:solidFill>
                    <a:srgbClr val="002060"/>
                  </a:solidFill>
                  <a:latin typeface="+mj-lt"/>
                </a:rPr>
                <a:t>delay-compensated</a:t>
              </a:r>
              <a:endParaRPr lang="hu-HU" dirty="0" smtClean="0">
                <a:solidFill>
                  <a:srgbClr val="002060"/>
                </a:solidFill>
                <a:latin typeface="+mj-lt"/>
              </a:endParaRPr>
            </a:p>
            <a:p>
              <a:r>
                <a:rPr lang="hu-HU" dirty="0" smtClean="0">
                  <a:solidFill>
                    <a:srgbClr val="002060"/>
                  </a:solidFill>
                  <a:latin typeface="+mj-lt"/>
                </a:rPr>
                <a:t>XUV monochromator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</a:rPr>
                <a:t> and a </a:t>
              </a:r>
              <a:r>
                <a:rPr lang="en-US" dirty="0" err="1" smtClean="0">
                  <a:solidFill>
                    <a:srgbClr val="002060"/>
                  </a:solidFill>
                  <a:latin typeface="+mj-lt"/>
                </a:rPr>
                <a:t>NanoEsca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j-lt"/>
                </a:rPr>
                <a:t>ens</a:t>
              </a:r>
              <a:r>
                <a:rPr lang="en-US" dirty="0" smtClean="0">
                  <a:solidFill>
                    <a:srgbClr val="002060"/>
                  </a:solidFill>
                  <a:latin typeface="+mj-lt"/>
                </a:rPr>
                <a:t>-station</a:t>
              </a:r>
              <a:endParaRPr lang="hu-HU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16" name="Kép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104" y="3422967"/>
              <a:ext cx="2867634" cy="2505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8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zövegdoboz 4"/>
          <p:cNvSpPr txBox="1"/>
          <p:nvPr/>
        </p:nvSpPr>
        <p:spPr>
          <a:xfrm>
            <a:off x="3493167" y="220337"/>
            <a:ext cx="557768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GHHG  source II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Surface science &amp; CM experiments BL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052" y="4001703"/>
            <a:ext cx="3767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Real and k-space mapping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Band structure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Spin diagnostics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Magnetic imaging</a:t>
            </a:r>
          </a:p>
          <a:p>
            <a:r>
              <a:rPr lang="en-US" sz="1600" dirty="0" err="1" smtClean="0">
                <a:solidFill>
                  <a:srgbClr val="002060"/>
                </a:solidFill>
              </a:rPr>
              <a:t>Plasmonics</a:t>
            </a:r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ARPES</a:t>
            </a:r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i="1" dirty="0">
                <a:solidFill>
                  <a:srgbClr val="002060"/>
                </a:solidFill>
              </a:rPr>
              <a:t>w</a:t>
            </a:r>
            <a:r>
              <a:rPr lang="en-US" sz="1600" i="1" dirty="0" smtClean="0">
                <a:solidFill>
                  <a:srgbClr val="002060"/>
                </a:solidFill>
              </a:rPr>
              <a:t>ith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Energy (few tens of </a:t>
            </a:r>
            <a:r>
              <a:rPr lang="en-US" sz="1600" dirty="0" err="1" smtClean="0">
                <a:solidFill>
                  <a:srgbClr val="002060"/>
                </a:solidFill>
              </a:rPr>
              <a:t>meV</a:t>
            </a:r>
            <a:r>
              <a:rPr lang="en-US" sz="1600" dirty="0" smtClean="0">
                <a:solidFill>
                  <a:srgbClr val="002060"/>
                </a:solidFill>
              </a:rPr>
              <a:t>), </a:t>
            </a:r>
            <a:r>
              <a:rPr lang="en-US" sz="1600" dirty="0">
                <a:solidFill>
                  <a:srgbClr val="002060"/>
                </a:solidFill>
              </a:rPr>
              <a:t>spatial (nm) &amp; temporal (fs/</a:t>
            </a:r>
            <a:r>
              <a:rPr lang="en-US" sz="1600" dirty="0" err="1">
                <a:solidFill>
                  <a:srgbClr val="002060"/>
                </a:solidFill>
              </a:rPr>
              <a:t>asec</a:t>
            </a:r>
            <a:r>
              <a:rPr lang="en-US" sz="1600" dirty="0">
                <a:solidFill>
                  <a:srgbClr val="002060"/>
                </a:solidFill>
              </a:rPr>
              <a:t>) resolution</a:t>
            </a:r>
          </a:p>
          <a:p>
            <a:endParaRPr lang="en-US" sz="1600" dirty="0" smtClean="0">
              <a:solidFill>
                <a:srgbClr val="E7511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9" y="6409944"/>
            <a:ext cx="664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Collaboration with: Univ. of Kaiserslautern, Univ. of Göttingen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3739422" y="4019704"/>
            <a:ext cx="2757468" cy="194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E7511E"/>
                </a:solidFill>
              </a:rPr>
              <a:t>CM and surface science end-station providing</a:t>
            </a:r>
          </a:p>
          <a:p>
            <a:r>
              <a:rPr lang="en-US" sz="1600" dirty="0" smtClean="0">
                <a:solidFill>
                  <a:srgbClr val="E7511E"/>
                </a:solidFill>
              </a:rPr>
              <a:t>PEEM</a:t>
            </a:r>
          </a:p>
          <a:p>
            <a:r>
              <a:rPr lang="en-US" sz="1600" dirty="0" smtClean="0">
                <a:solidFill>
                  <a:srgbClr val="E7511E"/>
                </a:solidFill>
              </a:rPr>
              <a:t>Electrostatic analyzer</a:t>
            </a:r>
          </a:p>
          <a:p>
            <a:r>
              <a:rPr lang="en-US" sz="1600" dirty="0" smtClean="0">
                <a:solidFill>
                  <a:srgbClr val="E7511E"/>
                </a:solidFill>
              </a:rPr>
              <a:t>Spin filter</a:t>
            </a:r>
          </a:p>
          <a:p>
            <a:r>
              <a:rPr lang="en-US" sz="1600" dirty="0" smtClean="0">
                <a:solidFill>
                  <a:srgbClr val="E7511E"/>
                </a:solidFill>
              </a:rPr>
              <a:t>Time of flight</a:t>
            </a:r>
          </a:p>
          <a:p>
            <a:r>
              <a:rPr lang="en-US" sz="1600" dirty="0" smtClean="0">
                <a:solidFill>
                  <a:srgbClr val="E7511E"/>
                </a:solidFill>
              </a:rPr>
              <a:t>Sample preparation chamber (with LEED, XPS, sample manipulators)</a:t>
            </a:r>
            <a:endParaRPr lang="el-GR" sz="1600" dirty="0">
              <a:solidFill>
                <a:srgbClr val="E7511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4291" y="4133770"/>
            <a:ext cx="281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Nano-ESCA  end-station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20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7" y="1116391"/>
            <a:ext cx="5754189" cy="2883896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6852579" y="4868858"/>
            <a:ext cx="19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Developer</a:t>
            </a:r>
            <a:r>
              <a:rPr lang="it-IT" i="1" dirty="0" smtClean="0"/>
              <a:t>s</a:t>
            </a:r>
            <a:r>
              <a:rPr lang="hu-HU" i="1" dirty="0" smtClean="0"/>
              <a:t>: </a:t>
            </a:r>
            <a:endParaRPr lang="en-US" i="1" dirty="0" smtClean="0"/>
          </a:p>
          <a:p>
            <a:r>
              <a:rPr lang="en-US" i="1" dirty="0" err="1" smtClean="0"/>
              <a:t>Scienta</a:t>
            </a:r>
            <a:r>
              <a:rPr lang="en-US" i="1" dirty="0" smtClean="0"/>
              <a:t>-Omicron, </a:t>
            </a:r>
          </a:p>
          <a:p>
            <a:r>
              <a:rPr lang="en-US" i="1" dirty="0" smtClean="0"/>
              <a:t>Focus </a:t>
            </a:r>
            <a:r>
              <a:rPr lang="en-US" i="1" dirty="0" err="1" smtClean="0"/>
              <a:t>Gmbh</a:t>
            </a:r>
            <a:endParaRPr lang="hu-HU" i="1" dirty="0"/>
          </a:p>
        </p:txBody>
      </p:sp>
      <p:sp>
        <p:nvSpPr>
          <p:cNvPr id="23" name="Szövegdoboz 11"/>
          <p:cNvSpPr txBox="1"/>
          <p:nvPr/>
        </p:nvSpPr>
        <p:spPr>
          <a:xfrm>
            <a:off x="6254496" y="444737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user</a:t>
            </a:r>
            <a:r>
              <a:rPr lang="hu-HU" dirty="0" smtClean="0"/>
              <a:t> </a:t>
            </a:r>
            <a:r>
              <a:rPr lang="hu-HU" dirty="0" err="1" smtClean="0"/>
              <a:t>ready</a:t>
            </a:r>
            <a:r>
              <a:rPr lang="hu-HU" dirty="0" smtClean="0"/>
              <a:t>:</a:t>
            </a:r>
            <a:r>
              <a:rPr lang="hu-HU" dirty="0"/>
              <a:t> </a:t>
            </a:r>
            <a:r>
              <a:rPr lang="hu-HU" dirty="0" err="1" smtClean="0"/>
              <a:t>Dec</a:t>
            </a:r>
            <a:r>
              <a:rPr lang="hu-HU" dirty="0" smtClean="0"/>
              <a:t> 2019</a:t>
            </a:r>
          </a:p>
        </p:txBody>
      </p:sp>
      <p:pic>
        <p:nvPicPr>
          <p:cNvPr id="15" name="Bild 58" descr="ELI 9"/>
          <p:cNvPicPr/>
          <p:nvPr/>
        </p:nvPicPr>
        <p:blipFill rotWithShape="1">
          <a:blip r:embed="rId4" cstate="print"/>
          <a:srcRect l="4878" t="5441" r="38684" b="10158"/>
          <a:stretch/>
        </p:blipFill>
        <p:spPr bwMode="auto">
          <a:xfrm>
            <a:off x="5374888" y="1116390"/>
            <a:ext cx="3773536" cy="301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82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790" y="987552"/>
            <a:ext cx="9143604" cy="5887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Szövegdoboz 4"/>
          <p:cNvSpPr txBox="1"/>
          <p:nvPr/>
        </p:nvSpPr>
        <p:spPr>
          <a:xfrm>
            <a:off x="3116493" y="168069"/>
            <a:ext cx="60624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The ELI</a:t>
            </a:r>
            <a:r>
              <a:rPr 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Project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The three pillars, ELI-DC &amp; the initial vision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97280"/>
            <a:ext cx="9144000" cy="4799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6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7" r="6779"/>
          <a:stretch/>
        </p:blipFill>
        <p:spPr>
          <a:xfrm>
            <a:off x="2339194" y="1222479"/>
            <a:ext cx="6804410" cy="4203835"/>
          </a:xfrm>
          <a:prstGeom prst="rect">
            <a:avLst/>
          </a:prstGeom>
        </p:spPr>
      </p:pic>
      <p:sp>
        <p:nvSpPr>
          <p:cNvPr id="7" name="Ellipszis 18"/>
          <p:cNvSpPr/>
          <p:nvPr/>
        </p:nvSpPr>
        <p:spPr>
          <a:xfrm>
            <a:off x="7976806" y="3080747"/>
            <a:ext cx="252794" cy="252794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19"/>
          <p:cNvSpPr/>
          <p:nvPr/>
        </p:nvSpPr>
        <p:spPr>
          <a:xfrm>
            <a:off x="6940955" y="2889317"/>
            <a:ext cx="252794" cy="252794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20"/>
          <p:cNvSpPr/>
          <p:nvPr/>
        </p:nvSpPr>
        <p:spPr>
          <a:xfrm>
            <a:off x="5963189" y="2218338"/>
            <a:ext cx="252794" cy="252794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9"/>
          <p:cNvSpPr/>
          <p:nvPr/>
        </p:nvSpPr>
        <p:spPr>
          <a:xfrm>
            <a:off x="490693" y="1522279"/>
            <a:ext cx="26993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400" b="1" dirty="0">
                <a:solidFill>
                  <a:srgbClr val="E94D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ELI-DC</a:t>
            </a: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consortium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coordinati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ng</a:t>
            </a: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implementation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of the </a:t>
            </a: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</a:rPr>
              <a:t>three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pillars</a:t>
            </a: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&amp; the establishment of the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ELI-ERIC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955429" y="5318022"/>
            <a:ext cx="2223536" cy="11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0"/>
              </a:spcAft>
            </a:pPr>
            <a:r>
              <a:rPr lang="hu-HU" sz="2400" b="1" dirty="0" smtClean="0">
                <a:solidFill>
                  <a:srgbClr val="F5A88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UHFS</a:t>
            </a:r>
          </a:p>
          <a:p>
            <a:pPr>
              <a:spcAft>
                <a:spcPts val="0"/>
              </a:spcAft>
            </a:pPr>
            <a:r>
              <a:rPr lang="hu-HU" sz="1600" b="1" dirty="0">
                <a:solidFill>
                  <a:srgbClr val="F5A88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Ultra-</a:t>
            </a:r>
            <a:r>
              <a:rPr lang="hu-HU" sz="1600" b="1" dirty="0" err="1">
                <a:solidFill>
                  <a:srgbClr val="F5A88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High</a:t>
            </a:r>
            <a:r>
              <a:rPr lang="hu-HU" sz="1600" b="1" dirty="0">
                <a:solidFill>
                  <a:srgbClr val="F5A88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hu-HU" sz="1600" b="1" dirty="0" err="1">
                <a:solidFill>
                  <a:srgbClr val="F5A88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hu-HU" sz="1600" b="1" dirty="0">
                <a:solidFill>
                  <a:srgbClr val="F5A88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Science 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en-US" dirty="0" smtClean="0">
                <a:solidFill>
                  <a:srgbClr val="F5A88E"/>
                </a:solidFill>
                <a:latin typeface="Calibri" panose="020F0502020204030204" pitchFamily="34" charset="0"/>
              </a:rPr>
              <a:t>@ </a:t>
            </a:r>
            <a:r>
              <a:rPr lang="hu-HU" dirty="0" smtClean="0">
                <a:solidFill>
                  <a:srgbClr val="F5A88E"/>
                </a:solidFill>
                <a:latin typeface="Calibri" panose="020F0502020204030204" pitchFamily="34" charset="0"/>
              </a:rPr>
              <a:t>unprecedented laser field strength</a:t>
            </a:r>
            <a:br>
              <a:rPr lang="hu-HU" dirty="0" smtClean="0">
                <a:solidFill>
                  <a:srgbClr val="F5A88E"/>
                </a:solidFill>
                <a:latin typeface="Calibri" panose="020F0502020204030204" pitchFamily="34" charset="0"/>
              </a:rPr>
            </a:br>
            <a:r>
              <a:rPr lang="hu-HU" dirty="0" smtClean="0">
                <a:solidFill>
                  <a:srgbClr val="F5A88E"/>
                </a:solidFill>
                <a:latin typeface="Calibri" panose="020F0502020204030204" pitchFamily="34" charset="0"/>
              </a:rPr>
              <a:t>(location: to be decided later)</a:t>
            </a:r>
            <a:endParaRPr lang="hu-HU" dirty="0">
              <a:solidFill>
                <a:srgbClr val="F5A88E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églalap 1"/>
          <p:cNvSpPr/>
          <p:nvPr/>
        </p:nvSpPr>
        <p:spPr>
          <a:xfrm>
            <a:off x="0" y="5306293"/>
            <a:ext cx="2223536" cy="155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400" b="1" dirty="0">
                <a:solidFill>
                  <a:srgbClr val="E94D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ELI-ALPS 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Szeged</a:t>
            </a:r>
            <a:r>
              <a:rPr lang="hu-HU" sz="2400" b="1" dirty="0" smtClean="0">
                <a:solidFill>
                  <a:srgbClr val="E94D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Hungary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Investigations of ultra-fast dynamics @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attosecond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&amp; nm spatiotemporal scales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églalap 7"/>
          <p:cNvSpPr/>
          <p:nvPr/>
        </p:nvSpPr>
        <p:spPr>
          <a:xfrm>
            <a:off x="2223536" y="5306292"/>
            <a:ext cx="2520109" cy="155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400" b="1" dirty="0">
                <a:solidFill>
                  <a:srgbClr val="E94D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ELI-BL 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Doln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Brezany 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hu-HU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Czech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Republic</a:t>
            </a:r>
            <a:endParaRPr lang="hu-H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pplications</a:t>
            </a:r>
            <a:r>
              <a:rPr lang="en-US" altLang="en-US" dirty="0" smtClean="0">
                <a:ea typeface="MS Gothic" pitchFamily="49" charset="-128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ultra-short pulses of high-energy particle &amp; 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radiation </a:t>
            </a:r>
            <a:r>
              <a:rPr lang="en-US" alt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beams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églalap 8"/>
          <p:cNvSpPr/>
          <p:nvPr/>
        </p:nvSpPr>
        <p:spPr>
          <a:xfrm>
            <a:off x="4559021" y="5323182"/>
            <a:ext cx="2598967" cy="155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400" b="1" dirty="0">
                <a:solidFill>
                  <a:srgbClr val="E94D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ELI-NP </a:t>
            </a:r>
            <a:r>
              <a:rPr lang="hu-HU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Magurele</a:t>
            </a:r>
            <a:r>
              <a:rPr lang="hu-HU" sz="2400" b="1" dirty="0">
                <a:solidFill>
                  <a:srgbClr val="E94D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sz="2400" b="1" dirty="0" smtClean="0">
              <a:solidFill>
                <a:srgbClr val="E94D1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hu-HU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Romania</a:t>
            </a:r>
            <a:endParaRPr lang="hu-H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U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ltra-intense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laser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&amp;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brilliant 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gamma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/neutron beams enabling photonuclear studies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l="6791" t="80249" r="59988" b="3870"/>
          <a:stretch/>
        </p:blipFill>
        <p:spPr bwMode="auto">
          <a:xfrm>
            <a:off x="7504462" y="3391411"/>
            <a:ext cx="1459440" cy="9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l="8118" t="56121" r="59462" b="28600"/>
          <a:stretch/>
        </p:blipFill>
        <p:spPr bwMode="auto">
          <a:xfrm>
            <a:off x="5500912" y="3073844"/>
            <a:ext cx="1426846" cy="94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l="6553" t="30935" r="60371" b="53711"/>
          <a:stretch/>
        </p:blipFill>
        <p:spPr bwMode="auto">
          <a:xfrm>
            <a:off x="4422995" y="1815770"/>
            <a:ext cx="1435938" cy="94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5232400"/>
            <a:ext cx="2223536" cy="16424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29122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-1516458" y="1119276"/>
            <a:ext cx="13138563" cy="5771417"/>
            <a:chOff x="-1516458" y="1119276"/>
            <a:chExt cx="13138563" cy="5771417"/>
          </a:xfrm>
        </p:grpSpPr>
        <p:grpSp>
          <p:nvGrpSpPr>
            <p:cNvPr id="14" name="Gruppieren 26"/>
            <p:cNvGrpSpPr/>
            <p:nvPr/>
          </p:nvGrpSpPr>
          <p:grpSpPr>
            <a:xfrm>
              <a:off x="279131" y="1790299"/>
              <a:ext cx="1751653" cy="1723369"/>
              <a:chOff x="6876256" y="4581128"/>
              <a:chExt cx="1872208" cy="1872208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256" y="4581128"/>
                <a:ext cx="1872208" cy="1872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feld 28"/>
              <p:cNvSpPr txBox="1"/>
              <p:nvPr/>
            </p:nvSpPr>
            <p:spPr>
              <a:xfrm>
                <a:off x="8183748" y="6126402"/>
                <a:ext cx="50366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1</a:t>
                </a:r>
                <a:r>
                  <a:rPr lang="en-US" sz="1050" dirty="0" smtClean="0">
                    <a:solidFill>
                      <a:schemeClr val="bg1"/>
                    </a:solidFill>
                  </a:rPr>
                  <a:t>0µm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Gerader Verbinder 29"/>
              <p:cNvCxnSpPr/>
              <p:nvPr/>
            </p:nvCxnSpPr>
            <p:spPr>
              <a:xfrm>
                <a:off x="8352628" y="6414342"/>
                <a:ext cx="36000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84609" y="3513004"/>
              <a:ext cx="242275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P. Melchior </a:t>
              </a:r>
              <a:r>
                <a:rPr kumimoji="0" lang="fr-FR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et al</a:t>
              </a:r>
              <a:r>
                <a:rPr kumimoji="0" lang="fr-FR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., 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Phys. </a:t>
              </a:r>
              <a:r>
                <a:rPr kumimoji="0" lang="fr-FR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Rev</a:t>
              </a:r>
              <a:r>
                <a:rPr kumimoji="0" lang="fr-FR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. B 88,     104415 </a:t>
              </a:r>
              <a:r>
                <a:rPr kumimoji="0" lang="fr-FR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(</a:t>
              </a:r>
              <a:r>
                <a:rPr kumimoji="0" lang="fr-FR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rPr>
                <a:t>2013)</a:t>
              </a:r>
              <a:endPara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itel 4"/>
            <p:cNvSpPr txBox="1">
              <a:spLocks/>
            </p:cNvSpPr>
            <p:nvPr/>
          </p:nvSpPr>
          <p:spPr>
            <a:xfrm>
              <a:off x="-1516458" y="1119276"/>
              <a:ext cx="5496838" cy="44262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dirty="0" smtClean="0">
                  <a:solidFill>
                    <a:srgbClr val="000099"/>
                  </a:solidFill>
                </a:rPr>
                <a:t>Magnetic Imaging</a:t>
              </a:r>
              <a:endParaRPr lang="de-DE" sz="2000" dirty="0">
                <a:solidFill>
                  <a:srgbClr val="000099"/>
                </a:solidFill>
              </a:endParaRPr>
            </a:p>
          </p:txBody>
        </p:sp>
        <p:grpSp>
          <p:nvGrpSpPr>
            <p:cNvPr id="22" name="Gruppieren 38"/>
            <p:cNvGrpSpPr/>
            <p:nvPr/>
          </p:nvGrpSpPr>
          <p:grpSpPr>
            <a:xfrm>
              <a:off x="2516210" y="1515367"/>
              <a:ext cx="2151146" cy="2023265"/>
              <a:chOff x="443728" y="950449"/>
              <a:chExt cx="2547905" cy="20925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89059" y="950449"/>
                    <a:ext cx="1449275" cy="338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317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72B6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de-DE" sz="160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US" sz="1600" i="1" dirty="0" smtClean="0">
                              <a:solidFill>
                                <a:schemeClr val="tx1"/>
                              </a:solidFill>
                              <a:sym typeface="Symbol"/>
                            </a:rPr>
                            <m:t></m:t>
                          </m:r>
                          <m:r>
                            <m:rPr>
                              <m:nor/>
                            </m:rPr>
                            <a:rPr lang="de-DE" sz="1600" b="0" i="1" dirty="0" smtClean="0">
                              <a:solidFill>
                                <a:schemeClr val="tx1"/>
                              </a:solidFill>
                              <a:sym typeface="Symbo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60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60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de-DE" sz="160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55 </m:t>
                          </m:r>
                          <m:r>
                            <m:rPr>
                              <m:nor/>
                            </m:rPr>
                            <a:rPr lang="de-DE" sz="1600" i="1" dirty="0" smtClean="0">
                              <a:solidFill>
                                <a:schemeClr val="tx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eV</m:t>
                          </m:r>
                        </m:oMath>
                      </m:oMathPara>
                    </a14:m>
                    <a:endParaRPr lang="de-DE" sz="1600" i="1" dirty="0">
                      <a:solidFill>
                        <a:schemeClr val="tx1"/>
                      </a:solidFill>
                      <a:latin typeface="Cambria Math" pitchFamily="18" charset="0"/>
                      <a:ea typeface="Cambria Math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" name="Text 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89059" y="950449"/>
                    <a:ext cx="1449275" cy="33855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71698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4" name="Gruppieren 27"/>
              <p:cNvGrpSpPr/>
              <p:nvPr/>
            </p:nvGrpSpPr>
            <p:grpSpPr>
              <a:xfrm>
                <a:off x="443728" y="1326917"/>
                <a:ext cx="2547905" cy="1716120"/>
                <a:chOff x="8030937" y="7424543"/>
                <a:chExt cx="2547905" cy="1716120"/>
              </a:xfrm>
            </p:grpSpPr>
            <p:sp>
              <p:nvSpPr>
                <p:cNvPr id="25" name="Line 37"/>
                <p:cNvSpPr>
                  <a:spLocks noChangeShapeType="1"/>
                </p:cNvSpPr>
                <p:nvPr/>
              </p:nvSpPr>
              <p:spPr bwMode="auto">
                <a:xfrm>
                  <a:off x="8163688" y="9025981"/>
                  <a:ext cx="557739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38"/>
                <p:cNvSpPr>
                  <a:spLocks noChangeShapeType="1"/>
                </p:cNvSpPr>
                <p:nvPr/>
              </p:nvSpPr>
              <p:spPr bwMode="auto">
                <a:xfrm>
                  <a:off x="8723746" y="8970323"/>
                  <a:ext cx="0" cy="11131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174124" y="8754648"/>
                  <a:ext cx="568175" cy="2226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:r>
                    <a:rPr lang="de-DE" sz="1400" dirty="0">
                      <a:solidFill>
                        <a:schemeClr val="bg1"/>
                      </a:solidFill>
                    </a:rPr>
                    <a:t>400 nm</a:t>
                  </a:r>
                </a:p>
              </p:txBody>
            </p:sp>
            <p:sp>
              <p:nvSpPr>
                <p:cNvPr id="28" name="Line 40"/>
                <p:cNvSpPr>
                  <a:spLocks noChangeShapeType="1"/>
                </p:cNvSpPr>
                <p:nvPr/>
              </p:nvSpPr>
              <p:spPr bwMode="auto">
                <a:xfrm>
                  <a:off x="8170645" y="8971483"/>
                  <a:ext cx="0" cy="11131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9" name="Picture 8" descr="F:\01_Pascal Melchior\03_Veröffentlichungen\Melchior_Bowtie Antenna_Field Switching\Bilder\Field modes Details.gif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3873" b="34281"/>
                <a:stretch/>
              </p:blipFill>
              <p:spPr bwMode="auto">
                <a:xfrm>
                  <a:off x="8030937" y="7424543"/>
                  <a:ext cx="2547905" cy="171612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Rechteck 33"/>
                <p:cNvSpPr/>
                <p:nvPr/>
              </p:nvSpPr>
              <p:spPr>
                <a:xfrm>
                  <a:off x="8074095" y="7493019"/>
                  <a:ext cx="251333" cy="26298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31" name="Rechteck 34"/>
            <p:cNvSpPr/>
            <p:nvPr/>
          </p:nvSpPr>
          <p:spPr>
            <a:xfrm>
              <a:off x="2442765" y="3570561"/>
              <a:ext cx="44491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Melchior et al., AIP Conference Proceedings,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1398, 9-13 (2011)</a:t>
              </a:r>
            </a:p>
          </p:txBody>
        </p:sp>
        <p:pic>
          <p:nvPicPr>
            <p:cNvPr id="32" name="Picture 16" descr="Window_20090416_AuTriangle1_04_DF6_F2_0deg_50nm_Hg__bersich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30" r="19518"/>
            <a:stretch/>
          </p:blipFill>
          <p:spPr bwMode="auto">
            <a:xfrm>
              <a:off x="4956674" y="1920821"/>
              <a:ext cx="1631774" cy="164030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037114" y="1532262"/>
                  <a:ext cx="167519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72B6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1600" i="1" dirty="0" smtClean="0">
                            <a:solidFill>
                              <a:schemeClr val="tx1"/>
                            </a:solidFill>
                            <a:sym typeface="Symbol"/>
                          </a:rPr>
                          <m:t></m:t>
                        </m:r>
                        <m:r>
                          <m:rPr>
                            <m:nor/>
                          </m:rPr>
                          <a:rPr lang="de-DE" sz="1600" b="0" i="1" dirty="0" smtClean="0">
                            <a:solidFill>
                              <a:schemeClr val="tx1"/>
                            </a:solidFill>
                            <a:sym typeface="Symbo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de-DE" sz="1600" b="0" i="1" dirty="0" smtClean="0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4.9</m:t>
                        </m:r>
                        <m:r>
                          <m:rPr>
                            <m:nor/>
                          </m:r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eV</m:t>
                        </m:r>
                      </m:oMath>
                    </m:oMathPara>
                  </a14:m>
                  <a:endParaRPr lang="de-DE" sz="1600" i="1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endParaRPr>
                </a:p>
              </p:txBody>
            </p:sp>
          </mc:Choice>
          <mc:Fallback xmlns="">
            <p:sp>
              <p:nvSpPr>
                <p:cNvPr id="37" name="Text 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7114" y="1532262"/>
                  <a:ext cx="1675195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2" name="Bild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82" b="16189"/>
            <a:stretch/>
          </p:blipFill>
          <p:spPr>
            <a:xfrm>
              <a:off x="6640062" y="2146436"/>
              <a:ext cx="2479226" cy="1387348"/>
            </a:xfrm>
            <a:prstGeom prst="rect">
              <a:avLst/>
            </a:prstGeom>
          </p:spPr>
        </p:pic>
        <p:sp>
          <p:nvSpPr>
            <p:cNvPr id="43" name="Titel 4"/>
            <p:cNvSpPr txBox="1">
              <a:spLocks/>
            </p:cNvSpPr>
            <p:nvPr/>
          </p:nvSpPr>
          <p:spPr>
            <a:xfrm>
              <a:off x="2976622" y="1147914"/>
              <a:ext cx="5496838" cy="44262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dirty="0" err="1" smtClean="0">
                  <a:solidFill>
                    <a:srgbClr val="000099"/>
                  </a:solidFill>
                </a:rPr>
                <a:t>Plasmonics</a:t>
              </a:r>
              <a:endParaRPr lang="de-DE" sz="2000" dirty="0">
                <a:solidFill>
                  <a:srgbClr val="000099"/>
                </a:solidFill>
              </a:endParaRPr>
            </a:p>
          </p:txBody>
        </p:sp>
        <p:pic>
          <p:nvPicPr>
            <p:cNvPr id="44" name="Grafik 10"/>
            <p:cNvPicPr>
              <a:picLocks noChangeAspect="1"/>
            </p:cNvPicPr>
            <p:nvPr/>
          </p:nvPicPr>
          <p:blipFill rotWithShape="1">
            <a:blip r:embed="rId10"/>
            <a:srcRect l="17160" t="16572" r="7397" b="24286"/>
            <a:stretch/>
          </p:blipFill>
          <p:spPr>
            <a:xfrm rot="16200000">
              <a:off x="3573985" y="4245323"/>
              <a:ext cx="1720522" cy="2793317"/>
            </a:xfrm>
            <a:prstGeom prst="rect">
              <a:avLst/>
            </a:prstGeom>
          </p:spPr>
        </p:pic>
        <p:grpSp>
          <p:nvGrpSpPr>
            <p:cNvPr id="45" name="Gruppieren 11"/>
            <p:cNvGrpSpPr/>
            <p:nvPr/>
          </p:nvGrpSpPr>
          <p:grpSpPr>
            <a:xfrm>
              <a:off x="566124" y="4820222"/>
              <a:ext cx="1859225" cy="1682066"/>
              <a:chOff x="446617" y="1089596"/>
              <a:chExt cx="3398649" cy="3482404"/>
            </a:xfrm>
          </p:grpSpPr>
          <p:pic>
            <p:nvPicPr>
              <p:cNvPr id="46" name="Grafik 2"/>
              <p:cNvPicPr>
                <a:picLocks noChangeAspect="1"/>
              </p:cNvPicPr>
              <p:nvPr/>
            </p:nvPicPr>
            <p:blipFill rotWithShape="1">
              <a:blip r:embed="rId11"/>
              <a:srcRect l="19526" t="11705" r="9764" b="14018"/>
              <a:stretch/>
            </p:blipFill>
            <p:spPr>
              <a:xfrm>
                <a:off x="446617" y="1089596"/>
                <a:ext cx="3238500" cy="3482404"/>
              </a:xfrm>
              <a:prstGeom prst="rect">
                <a:avLst/>
              </a:prstGeom>
            </p:spPr>
          </p:pic>
          <p:cxnSp>
            <p:nvCxnSpPr>
              <p:cNvPr id="47" name="Gerader Verbinder 8"/>
              <p:cNvCxnSpPr/>
              <p:nvPr/>
            </p:nvCxnSpPr>
            <p:spPr>
              <a:xfrm>
                <a:off x="2830413" y="4233111"/>
                <a:ext cx="52683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feld 9"/>
              <p:cNvSpPr txBox="1"/>
              <p:nvPr/>
            </p:nvSpPr>
            <p:spPr>
              <a:xfrm>
                <a:off x="2720625" y="3266446"/>
                <a:ext cx="1124641" cy="399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200mÅ</a:t>
                </a:r>
                <a:r>
                  <a:rPr lang="de-DE" sz="1400" baseline="30000" dirty="0" smtClean="0">
                    <a:solidFill>
                      <a:schemeClr val="bg1"/>
                    </a:solidFill>
                  </a:rPr>
                  <a:t>-1</a:t>
                </a:r>
                <a:endParaRPr lang="de-DE" sz="1400" baseline="30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9" name="Gerade Verbindung mit Pfeil 47"/>
            <p:cNvCxnSpPr/>
            <p:nvPr/>
          </p:nvCxnSpPr>
          <p:spPr>
            <a:xfrm flipH="1" flipV="1">
              <a:off x="250262" y="4841509"/>
              <a:ext cx="3" cy="16800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8"/>
            <p:cNvSpPr txBox="1"/>
            <p:nvPr/>
          </p:nvSpPr>
          <p:spPr>
            <a:xfrm>
              <a:off x="35087" y="5409956"/>
              <a:ext cx="4303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k</a:t>
              </a:r>
              <a:r>
                <a:rPr lang="de-DE" baseline="-25000" dirty="0" err="1" smtClean="0"/>
                <a:t>y</a:t>
              </a:r>
              <a:endParaRPr lang="de-DE" baseline="-25000" dirty="0"/>
            </a:p>
          </p:txBody>
        </p:sp>
        <p:cxnSp>
          <p:nvCxnSpPr>
            <p:cNvPr id="51" name="Gerade Verbindung mit Pfeil 55"/>
            <p:cNvCxnSpPr/>
            <p:nvPr/>
          </p:nvCxnSpPr>
          <p:spPr>
            <a:xfrm>
              <a:off x="587146" y="6660684"/>
              <a:ext cx="17421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9"/>
            <p:cNvSpPr txBox="1"/>
            <p:nvPr/>
          </p:nvSpPr>
          <p:spPr>
            <a:xfrm>
              <a:off x="1343097" y="6521361"/>
              <a:ext cx="4303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k</a:t>
              </a:r>
              <a:r>
                <a:rPr lang="de-DE" baseline="-25000" dirty="0" err="1" smtClean="0"/>
                <a:t>x</a:t>
              </a:r>
              <a:endParaRPr lang="de-DE" baseline="-25000" dirty="0"/>
            </a:p>
          </p:txBody>
        </p:sp>
        <p:cxnSp>
          <p:nvCxnSpPr>
            <p:cNvPr id="53" name="Gerade Verbindung mit Pfeil 60"/>
            <p:cNvCxnSpPr/>
            <p:nvPr/>
          </p:nvCxnSpPr>
          <p:spPr>
            <a:xfrm>
              <a:off x="3060838" y="6689558"/>
              <a:ext cx="28009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61"/>
            <p:cNvSpPr txBox="1"/>
            <p:nvPr/>
          </p:nvSpPr>
          <p:spPr>
            <a:xfrm>
              <a:off x="4152957" y="6504429"/>
              <a:ext cx="5919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E</a:t>
              </a:r>
              <a:r>
                <a:rPr lang="de-DE" baseline="-25000" dirty="0" err="1" smtClean="0"/>
                <a:t>kin</a:t>
              </a:r>
              <a:endParaRPr lang="de-DE" baseline="-25000" dirty="0"/>
            </a:p>
          </p:txBody>
        </p:sp>
        <p:cxnSp>
          <p:nvCxnSpPr>
            <p:cNvPr id="59" name="Gerader Verbinder 53"/>
            <p:cNvCxnSpPr/>
            <p:nvPr/>
          </p:nvCxnSpPr>
          <p:spPr>
            <a:xfrm>
              <a:off x="5021365" y="6347265"/>
              <a:ext cx="5368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feld 54"/>
            <p:cNvSpPr txBox="1"/>
            <p:nvPr/>
          </p:nvSpPr>
          <p:spPr>
            <a:xfrm>
              <a:off x="4897907" y="6064828"/>
              <a:ext cx="1090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200 meV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feld 46"/>
            <p:cNvSpPr txBox="1"/>
            <p:nvPr/>
          </p:nvSpPr>
          <p:spPr>
            <a:xfrm>
              <a:off x="5861790" y="4788063"/>
              <a:ext cx="2788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Resolution: </a:t>
              </a:r>
              <a:r>
                <a:rPr lang="el-GR" dirty="0" smtClean="0"/>
                <a:t>Δ</a:t>
              </a:r>
              <a:r>
                <a:rPr lang="de-DE" dirty="0" smtClean="0"/>
                <a:t>k ≈ 20 mÅ</a:t>
              </a:r>
              <a:r>
                <a:rPr lang="de-DE" baseline="30000" dirty="0" smtClean="0"/>
                <a:t>-1</a:t>
              </a:r>
              <a:endParaRPr lang="de-DE" baseline="30000" dirty="0"/>
            </a:p>
          </p:txBody>
        </p:sp>
        <p:sp>
          <p:nvSpPr>
            <p:cNvPr id="62" name="Titel 4"/>
            <p:cNvSpPr txBox="1">
              <a:spLocks/>
            </p:cNvSpPr>
            <p:nvPr/>
          </p:nvSpPr>
          <p:spPr>
            <a:xfrm>
              <a:off x="309678" y="4331640"/>
              <a:ext cx="5762110" cy="4029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dirty="0">
                  <a:solidFill>
                    <a:srgbClr val="000099"/>
                  </a:solidFill>
                </a:rPr>
                <a:t>k Space – Au(111) surface </a:t>
              </a:r>
              <a:r>
                <a:rPr lang="en-GB" sz="2000" dirty="0" smtClean="0">
                  <a:solidFill>
                    <a:srgbClr val="000099"/>
                  </a:solidFill>
                </a:rPr>
                <a:t>state</a:t>
              </a:r>
              <a:endParaRPr lang="de-DE" sz="2000" dirty="0">
                <a:solidFill>
                  <a:srgbClr val="000099"/>
                </a:solidFill>
              </a:endParaRPr>
            </a:p>
          </p:txBody>
        </p:sp>
        <p:sp>
          <p:nvSpPr>
            <p:cNvPr id="63" name="Fußzeilenplatzhalter 3"/>
            <p:cNvSpPr txBox="1">
              <a:spLocks/>
            </p:cNvSpPr>
            <p:nvPr/>
          </p:nvSpPr>
          <p:spPr>
            <a:xfrm>
              <a:off x="5830905" y="5216769"/>
              <a:ext cx="5791200" cy="365124"/>
            </a:xfrm>
            <a:prstGeom prst="rect">
              <a:avLst/>
            </a:prstGeom>
          </p:spPr>
          <p:txBody>
            <a:bodyPr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smtClean="0">
                  <a:solidFill>
                    <a:srgbClr val="000099"/>
                  </a:solidFill>
                </a:rPr>
                <a:t>By Philip Thielen			          </a:t>
              </a:r>
              <a:r>
                <a:rPr lang="de-DE" dirty="0" smtClean="0">
                  <a:solidFill>
                    <a:srgbClr val="000099"/>
                  </a:solidFill>
                  <a:hlinkClick r:id="rId12"/>
                </a:rPr>
                <a:t>http://www.physik.uni-kl.de/</a:t>
              </a:r>
            </a:p>
            <a:p>
              <a:r>
                <a:rPr lang="de-DE" dirty="0" smtClean="0">
                  <a:solidFill>
                    <a:srgbClr val="000099"/>
                  </a:solidFill>
                  <a:hlinkClick r:id="rId12"/>
                </a:rPr>
                <a:t>aeschlimann/</a:t>
              </a:r>
              <a:r>
                <a:rPr lang="de-DE" dirty="0" smtClean="0">
                  <a:solidFill>
                    <a:srgbClr val="000099"/>
                  </a:solidFill>
                </a:rPr>
                <a:t> </a:t>
              </a:r>
            </a:p>
            <a:p>
              <a:endParaRPr lang="de-DE" dirty="0">
                <a:solidFill>
                  <a:srgbClr val="000099"/>
                </a:solidFill>
              </a:endParaRPr>
            </a:p>
          </p:txBody>
        </p:sp>
      </p:grpSp>
      <p:sp>
        <p:nvSpPr>
          <p:cNvPr id="41" name="Szövegdoboz 3"/>
          <p:cNvSpPr txBox="1"/>
          <p:nvPr/>
        </p:nvSpPr>
        <p:spPr>
          <a:xfrm>
            <a:off x="1962207" y="295183"/>
            <a:ext cx="7260362" cy="507831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E7511E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2600"/>
              </a:lnSpc>
              <a:spcBef>
                <a:spcPts val="0"/>
              </a:spcBef>
            </a:pPr>
            <a:r>
              <a:rPr lang="de-DE" dirty="0" smtClean="0"/>
              <a:t>HR (100kHz) GHHG</a:t>
            </a:r>
            <a:r>
              <a:rPr lang="hu-HU" dirty="0" smtClean="0"/>
              <a:t> beamline </a:t>
            </a:r>
            <a:r>
              <a:rPr lang="en-US" dirty="0" smtClean="0"/>
              <a:t>II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Condensed Phase/Surface Science Experiments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zövegdoboz 4"/>
          <p:cNvSpPr txBox="1"/>
          <p:nvPr/>
        </p:nvSpPr>
        <p:spPr>
          <a:xfrm>
            <a:off x="3493167" y="238625"/>
            <a:ext cx="556853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HR GHHG  source II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Surface science &amp; CM experiments BL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20821" y="1112646"/>
            <a:ext cx="10584377" cy="5522242"/>
            <a:chOff x="184829" y="1313814"/>
            <a:chExt cx="10584377" cy="5522242"/>
          </a:xfrm>
        </p:grpSpPr>
        <p:grpSp>
          <p:nvGrpSpPr>
            <p:cNvPr id="47" name="Group 46"/>
            <p:cNvGrpSpPr/>
            <p:nvPr/>
          </p:nvGrpSpPr>
          <p:grpSpPr>
            <a:xfrm>
              <a:off x="184829" y="1313814"/>
              <a:ext cx="8703918" cy="5516476"/>
              <a:chOff x="304182" y="1293852"/>
              <a:chExt cx="8703918" cy="551647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04182" y="1851442"/>
                <a:ext cx="8703918" cy="4958886"/>
                <a:chOff x="305254" y="1812544"/>
                <a:chExt cx="8883198" cy="4995825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492358" y="1812544"/>
                  <a:ext cx="3976169" cy="2811619"/>
                  <a:chOff x="830526" y="1063862"/>
                  <a:chExt cx="3976169" cy="2811619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830526" y="1437588"/>
                    <a:ext cx="3976169" cy="2437893"/>
                    <a:chOff x="486456" y="4250624"/>
                    <a:chExt cx="3976169" cy="2437893"/>
                  </a:xfrm>
                </p:grpSpPr>
                <p:pic>
                  <p:nvPicPr>
                    <p:cNvPr id="64" name="Picture 2" descr="jpg_UFMag_fig20fsbis-2">
                      <a:hlinkClick r:id="rId2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27888" y="4250624"/>
                      <a:ext cx="3834737" cy="212700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486456" y="6316434"/>
                      <a:ext cx="3224481" cy="3720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J.Y. Bigot </a:t>
                      </a:r>
                      <a:r>
                        <a:rPr lang="en-US" i="1" dirty="0">
                          <a:solidFill>
                            <a:srgbClr val="FF0000"/>
                          </a:solidFill>
                        </a:rPr>
                        <a:t>et al.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(1998)</a:t>
                      </a:r>
                    </a:p>
                  </p:txBody>
                </p:sp>
              </p:grp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956303" y="1063862"/>
                    <a:ext cx="217714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 err="1">
                        <a:solidFill>
                          <a:srgbClr val="002060"/>
                        </a:solidFill>
                      </a:rPr>
                      <a:t>Femtomagnetism</a:t>
                    </a:r>
                    <a:endParaRPr lang="en-US" b="1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1" t="56069" r="563" b="5512"/>
                <a:stretch/>
              </p:blipFill>
              <p:spPr>
                <a:xfrm>
                  <a:off x="305254" y="5419868"/>
                  <a:ext cx="6043804" cy="1388501"/>
                </a:xfrm>
                <a:prstGeom prst="rect">
                  <a:avLst/>
                </a:prstGeom>
              </p:spPr>
            </p:pic>
            <p:grpSp>
              <p:nvGrpSpPr>
                <p:cNvPr id="57" name="Group 56"/>
                <p:cNvGrpSpPr/>
                <p:nvPr/>
              </p:nvGrpSpPr>
              <p:grpSpPr>
                <a:xfrm>
                  <a:off x="4264351" y="1849998"/>
                  <a:ext cx="4924101" cy="3287459"/>
                  <a:chOff x="4644289" y="2086238"/>
                  <a:chExt cx="4540702" cy="3051219"/>
                </a:xfrm>
              </p:grpSpPr>
              <p:pic>
                <p:nvPicPr>
                  <p:cNvPr id="58" name="Bild 58" descr="ELI 9"/>
                  <p:cNvPicPr/>
                  <p:nvPr/>
                </p:nvPicPr>
                <p:blipFill rotWithShape="1">
                  <a:blip r:embed="rId5" cstate="print"/>
                  <a:srcRect l="4878" t="5441" r="38684" b="10158"/>
                  <a:stretch/>
                </p:blipFill>
                <p:spPr bwMode="auto">
                  <a:xfrm>
                    <a:off x="5212478" y="2086238"/>
                    <a:ext cx="3972513" cy="30512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5706348" y="2219330"/>
                    <a:ext cx="1623701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>
                        <a:solidFill>
                          <a:srgbClr val="002060"/>
                        </a:solidFill>
                      </a:rPr>
                      <a:t>NanoEsca</a:t>
                    </a:r>
                    <a:r>
                      <a:rPr lang="en-US" sz="1600" dirty="0" smtClean="0">
                        <a:solidFill>
                          <a:srgbClr val="002060"/>
                        </a:solidFill>
                      </a:rPr>
                      <a:t> + Spin Filter</a:t>
                    </a:r>
                    <a:endParaRPr lang="en-US" sz="16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4644289" y="2840644"/>
                    <a:ext cx="1623701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2060"/>
                        </a:solidFill>
                      </a:rPr>
                      <a:t>100kHz</a:t>
                    </a:r>
                  </a:p>
                  <a:p>
                    <a:pPr algn="ctr"/>
                    <a:r>
                      <a:rPr lang="en-US" sz="1600" dirty="0" smtClean="0">
                        <a:solidFill>
                          <a:srgbClr val="002060"/>
                        </a:solidFill>
                      </a:rPr>
                      <a:t>VUV</a:t>
                    </a:r>
                    <a:endParaRPr lang="en-US" sz="16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61" name="Right Arrow 60"/>
                  <p:cNvSpPr/>
                  <p:nvPr/>
                </p:nvSpPr>
                <p:spPr>
                  <a:xfrm>
                    <a:off x="5419000" y="3393974"/>
                    <a:ext cx="572568" cy="247828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4" name="TextBox 53"/>
              <p:cNvSpPr txBox="1"/>
              <p:nvPr/>
            </p:nvSpPr>
            <p:spPr>
              <a:xfrm>
                <a:off x="380074" y="1293852"/>
                <a:ext cx="85844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Condensed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Mater &amp;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Surface Ultrafast Dynamics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6197206" y="6160222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en-US" b="1" dirty="0">
                <a:solidFill>
                  <a:srgbClr val="FF0000"/>
                </a:solidFill>
              </a:endParaRPr>
            </a:p>
            <a:p>
              <a:r>
                <a:rPr lang="fr-FR" dirty="0">
                  <a:solidFill>
                    <a:srgbClr val="FF0000"/>
                  </a:solidFill>
                </a:rPr>
                <a:t>Science 355, 1187 (2017)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8455" y="480239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Sub-fs dynamics 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in </a:t>
              </a:r>
              <a:r>
                <a:rPr lang="en-US" b="1" dirty="0" err="1">
                  <a:solidFill>
                    <a:srgbClr val="002060"/>
                  </a:solidFill>
                </a:rPr>
                <a:t>nanoplasmonic</a:t>
              </a:r>
              <a:r>
                <a:rPr lang="en-US" b="1" dirty="0">
                  <a:solidFill>
                    <a:srgbClr val="002060"/>
                  </a:solidFill>
                </a:rPr>
                <a:t> vortices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50126" y="5448727"/>
              <a:ext cx="174171" cy="13815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58657" y="5448726"/>
              <a:ext cx="174171" cy="13815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582657" y="5454493"/>
              <a:ext cx="174171" cy="13815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67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073400" y="122509"/>
            <a:ext cx="5838618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Primary sources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MIR Laser Systems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993" y="1255380"/>
            <a:ext cx="8868292" cy="5556379"/>
            <a:chOff x="229993" y="1255380"/>
            <a:chExt cx="8868292" cy="5556379"/>
          </a:xfrm>
        </p:grpSpPr>
        <p:sp>
          <p:nvSpPr>
            <p:cNvPr id="6" name="Textfeld 75"/>
            <p:cNvSpPr txBox="1"/>
            <p:nvPr/>
          </p:nvSpPr>
          <p:spPr>
            <a:xfrm>
              <a:off x="5281614" y="4632637"/>
              <a:ext cx="3816671" cy="20621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Wavelength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  <a:sym typeface="Symbol"/>
                </a:rPr>
                <a:t>	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2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.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3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µm-3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.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8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µm</a:t>
              </a:r>
              <a:endParaRPr lang="hu-HU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duration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&lt;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4 cycles</a:t>
              </a:r>
              <a:endParaRPr lang="hu-HU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energy	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150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µJ </a:t>
              </a:r>
            </a:p>
            <a:p>
              <a:pPr>
                <a:defRPr/>
              </a:pP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Rep.rate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10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0k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Hz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Energy stability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0.7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% rms</a:t>
              </a:r>
            </a:p>
            <a:p>
              <a:pPr>
                <a:defRPr/>
              </a:pP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CEP drift		65 mrad  rms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ASE contrast    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&gt;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10</a:t>
              </a:r>
              <a:r>
                <a:rPr lang="hu-HU" sz="1600" baseline="30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6</a:t>
              </a:r>
              <a:endParaRPr lang="de-DE" sz="1600" baseline="300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Strahl ratio	&gt;0.7</a:t>
              </a:r>
            </a:p>
          </p:txBody>
        </p:sp>
        <p:sp>
          <p:nvSpPr>
            <p:cNvPr id="7" name="Textfeld 19"/>
            <p:cNvSpPr txBox="1"/>
            <p:nvPr/>
          </p:nvSpPr>
          <p:spPr>
            <a:xfrm>
              <a:off x="243863" y="1255380"/>
              <a:ext cx="2833928" cy="369332"/>
            </a:xfrm>
            <a:prstGeom prst="rect">
              <a:avLst/>
            </a:prstGeom>
            <a:solidFill>
              <a:srgbClr val="C0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hu-HU" b="1" kern="0" dirty="0">
                  <a:solidFill>
                    <a:prstClr val="white"/>
                  </a:solidFill>
                  <a:latin typeface="Calibri"/>
                </a:rPr>
                <a:t>Fastlite + ELI-ALPS</a:t>
              </a:r>
              <a:endParaRPr lang="de-DE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3863" y="4782014"/>
              <a:ext cx="33409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Delivered: October</a:t>
              </a:r>
              <a:r>
                <a:rPr lang="hu-HU" sz="1600" dirty="0" smtClean="0">
                  <a:solidFill>
                    <a:srgbClr val="002060"/>
                  </a:solidFill>
                </a:rPr>
                <a:t> 201</a:t>
              </a:r>
              <a:r>
                <a:rPr lang="en-US" sz="1600" dirty="0" smtClean="0">
                  <a:solidFill>
                    <a:srgbClr val="002060"/>
                  </a:solidFill>
                </a:rPr>
                <a:t>7</a:t>
              </a:r>
              <a:endParaRPr lang="hu-HU" sz="1600" dirty="0">
                <a:solidFill>
                  <a:srgbClr val="002060"/>
                </a:solidFill>
              </a:endParaRP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Fully commissioned: January</a:t>
              </a:r>
              <a:r>
                <a:rPr lang="hu-HU" sz="1600" dirty="0" smtClean="0">
                  <a:solidFill>
                    <a:srgbClr val="002060"/>
                  </a:solidFill>
                </a:rPr>
                <a:t> </a:t>
              </a:r>
              <a:r>
                <a:rPr lang="hu-HU" sz="1600" dirty="0">
                  <a:solidFill>
                    <a:srgbClr val="002060"/>
                  </a:solidFill>
                </a:rPr>
                <a:t>2018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1" t="20834"/>
            <a:stretch/>
          </p:blipFill>
          <p:spPr>
            <a:xfrm>
              <a:off x="1641204" y="2355699"/>
              <a:ext cx="3614015" cy="2366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058" y="1255380"/>
              <a:ext cx="3489301" cy="1948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48228" r="8507" b="4011"/>
            <a:stretch/>
          </p:blipFill>
          <p:spPr bwMode="auto">
            <a:xfrm>
              <a:off x="276994" y="1649090"/>
              <a:ext cx="3115734" cy="9307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 50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r="3020"/>
            <a:stretch/>
          </p:blipFill>
          <p:spPr bwMode="auto">
            <a:xfrm>
              <a:off x="5713287" y="2897476"/>
              <a:ext cx="2844799" cy="1616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2183413" y="1944349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energy</a:t>
              </a:r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992708" y="2952715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CEP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17663" t="18128" r="32578" b="57409"/>
            <a:stretch/>
          </p:blipFill>
          <p:spPr>
            <a:xfrm>
              <a:off x="229993" y="5414759"/>
              <a:ext cx="5051621" cy="139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5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493167" y="174617"/>
            <a:ext cx="555656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laser-matter interactions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The benefits 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348742" y="1231550"/>
            <a:ext cx="12315826" cy="5337360"/>
            <a:chOff x="-2348742" y="1231550"/>
            <a:chExt cx="12315826" cy="5337360"/>
          </a:xfrm>
        </p:grpSpPr>
        <p:sp>
          <p:nvSpPr>
            <p:cNvPr id="21" name="Rectangle 20"/>
            <p:cNvSpPr/>
            <p:nvPr/>
          </p:nvSpPr>
          <p:spPr>
            <a:xfrm>
              <a:off x="1771048" y="4830077"/>
              <a:ext cx="5812595" cy="17388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Arial"/>
                <a:buChar char="•"/>
              </a:pPr>
              <a:r>
                <a:rPr lang="en-US" dirty="0" err="1" smtClean="0">
                  <a:solidFill>
                    <a:schemeClr val="tx1"/>
                  </a:solidFill>
                </a:rPr>
                <a:t>Keldysh</a:t>
              </a:r>
              <a:r>
                <a:rPr lang="en-US" dirty="0" smtClean="0">
                  <a:solidFill>
                    <a:schemeClr val="tx1"/>
                  </a:solidFill>
                </a:rPr>
                <a:t> 		</a:t>
              </a:r>
              <a:r>
                <a:rPr lang="en-US" dirty="0" smtClean="0">
                  <a:solidFill>
                    <a:schemeClr val="tx1"/>
                  </a:solidFill>
                  <a:sym typeface="Symbol" panose="05050102010706020507" pitchFamily="18" charset="2"/>
                </a:rPr>
                <a:t>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-1</a:t>
              </a:r>
              <a:r>
                <a:rPr lang="en-US" dirty="0" smtClean="0">
                  <a:solidFill>
                    <a:schemeClr val="tx1"/>
                  </a:solidFill>
                </a:rPr>
                <a:t>.I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-1/2</a:t>
              </a:r>
              <a:r>
                <a:rPr lang="en-US" dirty="0">
                  <a:solidFill>
                    <a:schemeClr val="tx1"/>
                  </a:solidFill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</a:rPr>
                <a:t>tunneling regime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U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p</a:t>
              </a:r>
              <a:r>
                <a:rPr lang="en-US" dirty="0" smtClean="0">
                  <a:solidFill>
                    <a:schemeClr val="tx1"/>
                  </a:solidFill>
                </a:rPr>
                <a:t> 			</a:t>
              </a:r>
              <a:r>
                <a:rPr lang="en-US" dirty="0" smtClean="0">
                  <a:solidFill>
                    <a:schemeClr val="tx1"/>
                  </a:solidFill>
                  <a:sym typeface="Symbol" panose="05050102010706020507" pitchFamily="18" charset="2"/>
                </a:rPr>
                <a:t>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dirty="0" smtClean="0">
                  <a:solidFill>
                    <a:schemeClr val="tx1"/>
                  </a:solidFill>
                </a:rPr>
                <a:t>.I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 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pPr marL="342900" indent="-342900">
                <a:buFont typeface="Arial"/>
                <a:buChar char="•"/>
              </a:pP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HHG cutoff 		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  <a:sym typeface="Symbol" panose="05050102010706020507" pitchFamily="18" charset="2"/>
                </a:rPr>
                <a:t>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l</a:t>
              </a:r>
              <a:r>
                <a:rPr lang="en-US" b="1" kern="0" baseline="30000" dirty="0">
                  <a:solidFill>
                    <a:srgbClr val="C00000"/>
                  </a:solidFill>
                  <a:latin typeface="Calibri" panose="020F0502020204030204"/>
                </a:rPr>
                <a:t>2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.I  	</a:t>
              </a:r>
              <a:r>
                <a:rPr lang="en-US" b="1" kern="0" dirty="0" err="1">
                  <a:solidFill>
                    <a:srgbClr val="C00000"/>
                  </a:solidFill>
                  <a:latin typeface="Calibri" panose="020F0502020204030204"/>
                </a:rPr>
                <a:t>keV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 photons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b="1" kern="0" dirty="0" err="1">
                  <a:solidFill>
                    <a:srgbClr val="C00000"/>
                  </a:solidFill>
                  <a:latin typeface="Calibri" panose="020F0502020204030204"/>
                </a:rPr>
                <a:t>E</a:t>
              </a:r>
              <a:r>
                <a:rPr lang="en-US" b="1" kern="0" baseline="-25000" dirty="0" err="1">
                  <a:solidFill>
                    <a:srgbClr val="C00000"/>
                  </a:solidFill>
                  <a:latin typeface="Calibri" panose="020F0502020204030204"/>
                </a:rPr>
                <a:t>e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 			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  <a:sym typeface="Symbol" panose="05050102010706020507" pitchFamily="18" charset="2"/>
                </a:rPr>
                <a:t>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l</a:t>
              </a:r>
              <a:r>
                <a:rPr lang="en-US" b="1" kern="0" baseline="30000" dirty="0">
                  <a:solidFill>
                    <a:srgbClr val="C00000"/>
                  </a:solidFill>
                  <a:latin typeface="Calibri" panose="020F0502020204030204"/>
                </a:rPr>
                <a:t>2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.I  	LIED 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b="1" kern="0" dirty="0" err="1">
                  <a:solidFill>
                    <a:srgbClr val="C00000"/>
                  </a:solidFill>
                  <a:latin typeface="Calibri" panose="020F0502020204030204"/>
                </a:rPr>
                <a:t>t</a:t>
              </a:r>
              <a:r>
                <a:rPr lang="en-US" b="1" kern="0" baseline="-25000" dirty="0" err="1">
                  <a:solidFill>
                    <a:srgbClr val="C00000"/>
                  </a:solidFill>
                  <a:latin typeface="Calibri" panose="020F0502020204030204"/>
                </a:rPr>
                <a:t>attosecond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 		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  <a:sym typeface="Symbol" panose="05050102010706020507" pitchFamily="18" charset="2"/>
                </a:rPr>
                <a:t>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l</a:t>
              </a:r>
              <a:r>
                <a:rPr lang="en-US" b="1" kern="0" baseline="30000" dirty="0">
                  <a:solidFill>
                    <a:srgbClr val="C00000"/>
                  </a:solidFill>
                  <a:latin typeface="Calibri" panose="020F0502020204030204"/>
                </a:rPr>
                <a:t>-1/2</a:t>
              </a:r>
              <a:r>
                <a:rPr lang="en-US" b="1" kern="0" dirty="0">
                  <a:solidFill>
                    <a:srgbClr val="C00000"/>
                  </a:solidFill>
                  <a:latin typeface="Calibri" panose="020F0502020204030204"/>
                </a:rPr>
                <a:t> 	shorter XUV pulses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 err="1" smtClean="0">
                  <a:solidFill>
                    <a:schemeClr val="tx1"/>
                  </a:solidFill>
                </a:rPr>
                <a:t>Atto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chirp		</a:t>
              </a:r>
              <a:r>
                <a:rPr lang="en-US" dirty="0" smtClean="0">
                  <a:solidFill>
                    <a:schemeClr val="tx1"/>
                  </a:solidFill>
                  <a:sym typeface="Symbol" panose="05050102010706020507" pitchFamily="18" charset="2"/>
                </a:rPr>
                <a:t>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-1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-2348742" y="1231550"/>
              <a:ext cx="12315826" cy="3300775"/>
              <a:chOff x="-2328863" y="3557225"/>
              <a:chExt cx="12315826" cy="3300775"/>
            </a:xfrm>
          </p:grpSpPr>
          <p:grpSp>
            <p:nvGrpSpPr>
              <p:cNvPr id="38" name="Group 145"/>
              <p:cNvGrpSpPr>
                <a:grpSpLocks/>
              </p:cNvGrpSpPr>
              <p:nvPr/>
            </p:nvGrpSpPr>
            <p:grpSpPr bwMode="auto">
              <a:xfrm>
                <a:off x="-2328863" y="3662363"/>
                <a:ext cx="12315826" cy="2833687"/>
                <a:chOff x="-1467" y="2307"/>
                <a:chExt cx="7758" cy="1785"/>
              </a:xfrm>
            </p:grpSpPr>
            <p:grpSp>
              <p:nvGrpSpPr>
                <p:cNvPr id="56" name="Group 143"/>
                <p:cNvGrpSpPr>
                  <a:grpSpLocks/>
                </p:cNvGrpSpPr>
                <p:nvPr/>
              </p:nvGrpSpPr>
              <p:grpSpPr bwMode="auto">
                <a:xfrm>
                  <a:off x="-1467" y="2479"/>
                  <a:ext cx="7227" cy="1613"/>
                  <a:chOff x="-1467" y="2479"/>
                  <a:chExt cx="7227" cy="1613"/>
                </a:xfrm>
              </p:grpSpPr>
              <p:grpSp>
                <p:nvGrpSpPr>
                  <p:cNvPr id="5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667" y="2768"/>
                    <a:ext cx="1385" cy="1215"/>
                    <a:chOff x="1551" y="2496"/>
                    <a:chExt cx="1385" cy="1215"/>
                  </a:xfrm>
                </p:grpSpPr>
                <p:pic>
                  <p:nvPicPr>
                    <p:cNvPr id="71" name="Picture 16" descr="HH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106" r="4491"/>
                    <a:stretch>
                      <a:fillRect/>
                    </a:stretch>
                  </p:blipFill>
                  <p:spPr bwMode="auto">
                    <a:xfrm>
                      <a:off x="1551" y="2496"/>
                      <a:ext cx="1385" cy="12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2" name="Line 17"/>
                    <p:cNvSpPr>
                      <a:spLocks noChangeShapeType="1"/>
                    </p:cNvSpPr>
                    <p:nvPr/>
                  </p:nvSpPr>
                  <p:spPr bwMode="auto">
                    <a:xfrm rot="-1881864">
                      <a:off x="2564" y="2664"/>
                      <a:ext cx="240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FF00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3" name="Oval 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02" y="2688"/>
                      <a:ext cx="97" cy="9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FFCC"/>
                        </a:gs>
                        <a:gs pos="100000">
                          <a:srgbClr val="5E765E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59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4137" y="2876"/>
                    <a:ext cx="1623" cy="1216"/>
                    <a:chOff x="4320" y="2382"/>
                    <a:chExt cx="1623" cy="1216"/>
                  </a:xfrm>
                </p:grpSpPr>
                <p:pic>
                  <p:nvPicPr>
                    <p:cNvPr id="69" name="Picture 5" descr="HH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20" y="2382"/>
                      <a:ext cx="1623" cy="12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0" name="Oval 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16" y="2622"/>
                      <a:ext cx="97" cy="9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FFCC"/>
                        </a:gs>
                        <a:gs pos="100000">
                          <a:srgbClr val="5E765E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60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3011" y="2479"/>
                    <a:ext cx="1415" cy="1209"/>
                    <a:chOff x="2976" y="2127"/>
                    <a:chExt cx="1415" cy="1209"/>
                  </a:xfrm>
                </p:grpSpPr>
                <p:pic>
                  <p:nvPicPr>
                    <p:cNvPr id="66" name="Picture 8" descr="HH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737" r="5614"/>
                    <a:stretch>
                      <a:fillRect/>
                    </a:stretch>
                  </p:blipFill>
                  <p:spPr bwMode="auto">
                    <a:xfrm>
                      <a:off x="2976" y="2127"/>
                      <a:ext cx="1415" cy="120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7" name="Freeform 9"/>
                    <p:cNvSpPr>
                      <a:spLocks/>
                    </p:cNvSpPr>
                    <p:nvPr/>
                  </p:nvSpPr>
                  <p:spPr bwMode="auto">
                    <a:xfrm rot="524817">
                      <a:off x="3932" y="2452"/>
                      <a:ext cx="308" cy="250"/>
                    </a:xfrm>
                    <a:custGeom>
                      <a:avLst/>
                      <a:gdLst>
                        <a:gd name="T0" fmla="*/ 134 w 308"/>
                        <a:gd name="T1" fmla="*/ 97 h 250"/>
                        <a:gd name="T2" fmla="*/ 251 w 308"/>
                        <a:gd name="T3" fmla="*/ 9 h 250"/>
                        <a:gd name="T4" fmla="*/ 266 w 308"/>
                        <a:gd name="T5" fmla="*/ 42 h 250"/>
                        <a:gd name="T6" fmla="*/ 0 w 308"/>
                        <a:gd name="T7" fmla="*/ 250 h 25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08" h="250">
                          <a:moveTo>
                            <a:pt x="134" y="97"/>
                          </a:moveTo>
                          <a:cubicBezTo>
                            <a:pt x="154" y="82"/>
                            <a:pt x="229" y="18"/>
                            <a:pt x="251" y="9"/>
                          </a:cubicBezTo>
                          <a:cubicBezTo>
                            <a:pt x="273" y="0"/>
                            <a:pt x="308" y="2"/>
                            <a:pt x="266" y="42"/>
                          </a:cubicBezTo>
                          <a:cubicBezTo>
                            <a:pt x="224" y="82"/>
                            <a:pt x="56" y="207"/>
                            <a:pt x="0" y="250"/>
                          </a:cubicBezTo>
                        </a:path>
                      </a:pathLst>
                    </a:custGeom>
                    <a:noFill/>
                    <a:ln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" name="Oval 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984" y="2524"/>
                      <a:ext cx="97" cy="9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FFCC"/>
                        </a:gs>
                        <a:gs pos="100000">
                          <a:srgbClr val="5E765E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6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97" y="2534"/>
                    <a:ext cx="1544" cy="1209"/>
                    <a:chOff x="-96" y="2112"/>
                    <a:chExt cx="1544" cy="1209"/>
                  </a:xfrm>
                </p:grpSpPr>
                <p:pic>
                  <p:nvPicPr>
                    <p:cNvPr id="63" name="Picture 12" descr="HH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4491"/>
                    <a:stretch>
                      <a:fillRect/>
                    </a:stretch>
                  </p:blipFill>
                  <p:spPr bwMode="auto">
                    <a:xfrm>
                      <a:off x="-96" y="2112"/>
                      <a:ext cx="1544" cy="120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4" name="Line 13"/>
                    <p:cNvSpPr>
                      <a:spLocks noChangeShapeType="1"/>
                    </p:cNvSpPr>
                    <p:nvPr/>
                  </p:nvSpPr>
                  <p:spPr bwMode="auto">
                    <a:xfrm rot="-445406">
                      <a:off x="1008" y="2804"/>
                      <a:ext cx="240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FF00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5" name="Oval 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16" y="2760"/>
                      <a:ext cx="97" cy="9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FFCC"/>
                        </a:gs>
                        <a:gs pos="100000">
                          <a:srgbClr val="5E765E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62" name="Freeform 59"/>
                  <p:cNvSpPr>
                    <a:spLocks/>
                  </p:cNvSpPr>
                  <p:nvPr/>
                </p:nvSpPr>
                <p:spPr bwMode="auto">
                  <a:xfrm>
                    <a:off x="-1467" y="2488"/>
                    <a:ext cx="4204" cy="1322"/>
                  </a:xfrm>
                  <a:custGeom>
                    <a:avLst/>
                    <a:gdLst>
                      <a:gd name="T0" fmla="*/ 0 w 5070"/>
                      <a:gd name="T1" fmla="*/ 1 h 1970"/>
                      <a:gd name="T2" fmla="*/ 44 w 5070"/>
                      <a:gd name="T3" fmla="*/ 1 h 1970"/>
                      <a:gd name="T4" fmla="*/ 99 w 5070"/>
                      <a:gd name="T5" fmla="*/ 1 h 1970"/>
                      <a:gd name="T6" fmla="*/ 162 w 5070"/>
                      <a:gd name="T7" fmla="*/ 5 h 1970"/>
                      <a:gd name="T8" fmla="*/ 247 w 5070"/>
                      <a:gd name="T9" fmla="*/ 14 h 1970"/>
                      <a:gd name="T10" fmla="*/ 320 w 5070"/>
                      <a:gd name="T11" fmla="*/ 21 h 1970"/>
                      <a:gd name="T12" fmla="*/ 386 w 5070"/>
                      <a:gd name="T13" fmla="*/ 24 h 1970"/>
                      <a:gd name="T14" fmla="*/ 453 w 5070"/>
                      <a:gd name="T15" fmla="*/ 23 h 1970"/>
                      <a:gd name="T16" fmla="*/ 515 w 5070"/>
                      <a:gd name="T17" fmla="*/ 19 h 1970"/>
                      <a:gd name="T18" fmla="*/ 646 w 5070"/>
                      <a:gd name="T19" fmla="*/ 5 h 197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5070" h="1970">
                        <a:moveTo>
                          <a:pt x="0" y="117"/>
                        </a:moveTo>
                        <a:cubicBezTo>
                          <a:pt x="57" y="98"/>
                          <a:pt x="215" y="12"/>
                          <a:pt x="345" y="6"/>
                        </a:cubicBezTo>
                        <a:cubicBezTo>
                          <a:pt x="475" y="0"/>
                          <a:pt x="625" y="9"/>
                          <a:pt x="780" y="78"/>
                        </a:cubicBezTo>
                        <a:cubicBezTo>
                          <a:pt x="935" y="147"/>
                          <a:pt x="1082" y="245"/>
                          <a:pt x="1275" y="420"/>
                        </a:cubicBezTo>
                        <a:cubicBezTo>
                          <a:pt x="1468" y="595"/>
                          <a:pt x="1736" y="923"/>
                          <a:pt x="1941" y="1131"/>
                        </a:cubicBezTo>
                        <a:cubicBezTo>
                          <a:pt x="2146" y="1339"/>
                          <a:pt x="2326" y="1537"/>
                          <a:pt x="2508" y="1671"/>
                        </a:cubicBezTo>
                        <a:cubicBezTo>
                          <a:pt x="2690" y="1805"/>
                          <a:pt x="2861" y="1906"/>
                          <a:pt x="3036" y="1938"/>
                        </a:cubicBezTo>
                        <a:cubicBezTo>
                          <a:pt x="3211" y="1970"/>
                          <a:pt x="3391" y="1932"/>
                          <a:pt x="3558" y="1863"/>
                        </a:cubicBezTo>
                        <a:cubicBezTo>
                          <a:pt x="3725" y="1794"/>
                          <a:pt x="3786" y="1759"/>
                          <a:pt x="4038" y="1521"/>
                        </a:cubicBezTo>
                        <a:cubicBezTo>
                          <a:pt x="4290" y="1283"/>
                          <a:pt x="4855" y="659"/>
                          <a:pt x="5070" y="432"/>
                        </a:cubicBezTo>
                      </a:path>
                    </a:pathLst>
                  </a:custGeom>
                  <a:noFill/>
                  <a:ln w="31750" cap="flat" cmpd="sng">
                    <a:solidFill>
                      <a:srgbClr val="F27B0E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0">
                          <a:gsLst>
                            <a:gs pos="0">
                              <a:srgbClr val="AFC3FF"/>
                            </a:gs>
                            <a:gs pos="100000">
                              <a:srgbClr val="3366FF"/>
                            </a:gs>
                          </a:gsLst>
                          <a:lin ang="5400000" scaled="1"/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7" name="Freeform 60"/>
                <p:cNvSpPr>
                  <a:spLocks/>
                </p:cNvSpPr>
                <p:nvPr/>
              </p:nvSpPr>
              <p:spPr bwMode="auto">
                <a:xfrm flipH="1" flipV="1">
                  <a:off x="2087" y="2307"/>
                  <a:ext cx="4204" cy="1322"/>
                </a:xfrm>
                <a:custGeom>
                  <a:avLst/>
                  <a:gdLst>
                    <a:gd name="T0" fmla="*/ 0 w 5070"/>
                    <a:gd name="T1" fmla="*/ 1 h 1970"/>
                    <a:gd name="T2" fmla="*/ 44 w 5070"/>
                    <a:gd name="T3" fmla="*/ 1 h 1970"/>
                    <a:gd name="T4" fmla="*/ 99 w 5070"/>
                    <a:gd name="T5" fmla="*/ 1 h 1970"/>
                    <a:gd name="T6" fmla="*/ 162 w 5070"/>
                    <a:gd name="T7" fmla="*/ 5 h 1970"/>
                    <a:gd name="T8" fmla="*/ 247 w 5070"/>
                    <a:gd name="T9" fmla="*/ 14 h 1970"/>
                    <a:gd name="T10" fmla="*/ 320 w 5070"/>
                    <a:gd name="T11" fmla="*/ 21 h 1970"/>
                    <a:gd name="T12" fmla="*/ 386 w 5070"/>
                    <a:gd name="T13" fmla="*/ 24 h 1970"/>
                    <a:gd name="T14" fmla="*/ 453 w 5070"/>
                    <a:gd name="T15" fmla="*/ 23 h 1970"/>
                    <a:gd name="T16" fmla="*/ 515 w 5070"/>
                    <a:gd name="T17" fmla="*/ 19 h 1970"/>
                    <a:gd name="T18" fmla="*/ 646 w 5070"/>
                    <a:gd name="T19" fmla="*/ 5 h 19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070" h="1970">
                      <a:moveTo>
                        <a:pt x="0" y="117"/>
                      </a:moveTo>
                      <a:cubicBezTo>
                        <a:pt x="57" y="98"/>
                        <a:pt x="215" y="12"/>
                        <a:pt x="345" y="6"/>
                      </a:cubicBezTo>
                      <a:cubicBezTo>
                        <a:pt x="475" y="0"/>
                        <a:pt x="625" y="9"/>
                        <a:pt x="780" y="78"/>
                      </a:cubicBezTo>
                      <a:cubicBezTo>
                        <a:pt x="935" y="147"/>
                        <a:pt x="1082" y="245"/>
                        <a:pt x="1275" y="420"/>
                      </a:cubicBezTo>
                      <a:cubicBezTo>
                        <a:pt x="1468" y="595"/>
                        <a:pt x="1736" y="923"/>
                        <a:pt x="1941" y="1131"/>
                      </a:cubicBezTo>
                      <a:cubicBezTo>
                        <a:pt x="2146" y="1339"/>
                        <a:pt x="2326" y="1537"/>
                        <a:pt x="2508" y="1671"/>
                      </a:cubicBezTo>
                      <a:cubicBezTo>
                        <a:pt x="2690" y="1805"/>
                        <a:pt x="2861" y="1906"/>
                        <a:pt x="3036" y="1938"/>
                      </a:cubicBezTo>
                      <a:cubicBezTo>
                        <a:pt x="3211" y="1970"/>
                        <a:pt x="3391" y="1932"/>
                        <a:pt x="3558" y="1863"/>
                      </a:cubicBezTo>
                      <a:cubicBezTo>
                        <a:pt x="3725" y="1794"/>
                        <a:pt x="3786" y="1759"/>
                        <a:pt x="4038" y="1521"/>
                      </a:cubicBezTo>
                      <a:cubicBezTo>
                        <a:pt x="4290" y="1283"/>
                        <a:pt x="4855" y="659"/>
                        <a:pt x="5070" y="432"/>
                      </a:cubicBezTo>
                    </a:path>
                  </a:pathLst>
                </a:custGeom>
                <a:noFill/>
                <a:ln w="31750" cap="flat" cmpd="sng">
                  <a:solidFill>
                    <a:srgbClr val="F27B0E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AFC3FF"/>
                          </a:gs>
                          <a:gs pos="100000">
                            <a:srgbClr val="3366FF"/>
                          </a:gs>
                        </a:gsLst>
                        <a:lin ang="5400000" scaled="1"/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aphicFrame>
            <p:nvGraphicFramePr>
              <p:cNvPr id="39" name="Object 11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644008" y="5708650"/>
              <a:ext cx="3090862" cy="1149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396" name="Equazione" r:id="rId7" imgW="1981080" imgH="736560" progId="Equation.3">
                      <p:embed/>
                    </p:oleObj>
                  </mc:Choice>
                  <mc:Fallback>
                    <p:oleObj name="Equazione" r:id="rId7" imgW="1981080" imgH="736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44008" y="5708650"/>
                            <a:ext cx="3090862" cy="1149350"/>
                          </a:xfrm>
                          <a:prstGeom prst="rect">
                            <a:avLst/>
                          </a:prstGeom>
                          <a:solidFill>
                            <a:srgbClr val="CADFF2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0" name="Group 139"/>
              <p:cNvGrpSpPr>
                <a:grpSpLocks/>
              </p:cNvGrpSpPr>
              <p:nvPr/>
            </p:nvGrpSpPr>
            <p:grpSpPr bwMode="auto">
              <a:xfrm>
                <a:off x="7634288" y="3838575"/>
                <a:ext cx="1371600" cy="2784475"/>
                <a:chOff x="4809" y="2418"/>
                <a:chExt cx="864" cy="1754"/>
              </a:xfrm>
            </p:grpSpPr>
            <p:pic>
              <p:nvPicPr>
                <p:cNvPr id="53" name="Picture 20" descr="impulso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41" t="23997" r="19650" b="31496"/>
                <a:stretch>
                  <a:fillRect/>
                </a:stretch>
              </p:blipFill>
              <p:spPr bwMode="auto">
                <a:xfrm>
                  <a:off x="4809" y="2418"/>
                  <a:ext cx="864" cy="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" name="Line 112"/>
                <p:cNvSpPr>
                  <a:spLocks noChangeShapeType="1"/>
                </p:cNvSpPr>
                <p:nvPr/>
              </p:nvSpPr>
              <p:spPr bwMode="auto">
                <a:xfrm>
                  <a:off x="5481" y="3281"/>
                  <a:ext cx="0" cy="89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5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5239" y="3696"/>
                  <a:ext cx="279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i="1" dirty="0" err="1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I</a:t>
                  </a:r>
                  <a:r>
                    <a:rPr lang="en-US" b="1" i="1" baseline="-25000" dirty="0" err="1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p</a:t>
                  </a:r>
                  <a:endParaRPr lang="en-US" b="1" i="1" baseline="-25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grpSp>
            <p:nvGrpSpPr>
              <p:cNvPr id="41" name="Group 141"/>
              <p:cNvGrpSpPr>
                <a:grpSpLocks/>
              </p:cNvGrpSpPr>
              <p:nvPr/>
            </p:nvGrpSpPr>
            <p:grpSpPr bwMode="auto">
              <a:xfrm>
                <a:off x="2184400" y="5500688"/>
                <a:ext cx="1538288" cy="868362"/>
                <a:chOff x="1376" y="3465"/>
                <a:chExt cx="969" cy="547"/>
              </a:xfrm>
            </p:grpSpPr>
            <p:sp>
              <p:nvSpPr>
                <p:cNvPr id="4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1402" y="3781"/>
                  <a:ext cx="94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2000" b="1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E</a:t>
                  </a:r>
                  <a:r>
                    <a:rPr lang="en-US" sz="2000" b="1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k,out</a:t>
                  </a:r>
                  <a:r>
                    <a:rPr lang="en-US" sz="2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~0</a:t>
                  </a:r>
                </a:p>
              </p:txBody>
            </p:sp>
            <p:sp>
              <p:nvSpPr>
                <p:cNvPr id="50" name="Line 122"/>
                <p:cNvSpPr>
                  <a:spLocks noChangeShapeType="1"/>
                </p:cNvSpPr>
                <p:nvPr/>
              </p:nvSpPr>
              <p:spPr bwMode="auto">
                <a:xfrm>
                  <a:off x="1376" y="3680"/>
                  <a:ext cx="60" cy="163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" name="Line 123"/>
                <p:cNvSpPr>
                  <a:spLocks noChangeShapeType="1"/>
                </p:cNvSpPr>
                <p:nvPr/>
              </p:nvSpPr>
              <p:spPr bwMode="auto">
                <a:xfrm>
                  <a:off x="1762" y="3465"/>
                  <a:ext cx="112" cy="18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469" y="3551"/>
                  <a:ext cx="276" cy="12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" name="Group 142"/>
              <p:cNvGrpSpPr>
                <a:grpSpLocks/>
              </p:cNvGrpSpPr>
              <p:nvPr/>
            </p:nvGrpSpPr>
            <p:grpSpPr bwMode="auto">
              <a:xfrm>
                <a:off x="5319713" y="3587750"/>
                <a:ext cx="2711450" cy="1428750"/>
                <a:chOff x="3351" y="2260"/>
                <a:chExt cx="1708" cy="900"/>
              </a:xfrm>
            </p:grpSpPr>
            <p:sp>
              <p:nvSpPr>
                <p:cNvPr id="44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4116" y="2929"/>
                  <a:ext cx="94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20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E</a:t>
                  </a:r>
                  <a:r>
                    <a:rPr lang="en-US" sz="2000" b="1" i="1" baseline="-2500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k,max</a:t>
                  </a:r>
                  <a:endParaRPr lang="en-US" sz="20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sp>
              <p:nvSpPr>
                <p:cNvPr id="45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351" y="2363"/>
                  <a:ext cx="94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20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E</a:t>
                  </a:r>
                  <a:r>
                    <a:rPr lang="en-US" sz="20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k</a:t>
                  </a:r>
                  <a:r>
                    <a:rPr lang="en-US" sz="2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~0</a:t>
                  </a:r>
                </a:p>
              </p:txBody>
            </p:sp>
            <p:sp>
              <p:nvSpPr>
                <p:cNvPr id="46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4703" y="2871"/>
                  <a:ext cx="154" cy="154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" name="Line 126"/>
                <p:cNvSpPr>
                  <a:spLocks noChangeShapeType="1"/>
                </p:cNvSpPr>
                <p:nvPr/>
              </p:nvSpPr>
              <p:spPr bwMode="auto">
                <a:xfrm>
                  <a:off x="3800" y="2397"/>
                  <a:ext cx="886" cy="56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8" name="Line 128"/>
                <p:cNvSpPr>
                  <a:spLocks noChangeShapeType="1"/>
                </p:cNvSpPr>
                <p:nvPr/>
              </p:nvSpPr>
              <p:spPr bwMode="auto">
                <a:xfrm rot="19892151" flipV="1">
                  <a:off x="3714" y="2260"/>
                  <a:ext cx="120" cy="155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aphicFrame>
            <p:nvGraphicFramePr>
              <p:cNvPr id="43" name="Object 16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054976" y="3557225"/>
              <a:ext cx="946150" cy="449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397" name="Equation" r:id="rId10" imgW="508000" imgH="241300" progId="Equation.3">
                      <p:embed/>
                    </p:oleObj>
                  </mc:Choice>
                  <mc:Fallback>
                    <p:oleObj name="Equation" r:id="rId10" imgW="5080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54976" y="3557225"/>
                            <a:ext cx="946150" cy="449263"/>
                          </a:xfrm>
                          <a:prstGeom prst="rect">
                            <a:avLst/>
                          </a:prstGeom>
                          <a:solidFill>
                            <a:srgbClr val="CCEC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74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493166" y="174617"/>
            <a:ext cx="5589285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laser applications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Some examples from other labs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322" y="1632325"/>
            <a:ext cx="8877129" cy="5411204"/>
            <a:chOff x="328420" y="2988313"/>
            <a:chExt cx="8877129" cy="5411204"/>
          </a:xfrm>
        </p:grpSpPr>
        <p:sp>
          <p:nvSpPr>
            <p:cNvPr id="11" name="Rectangle 10"/>
            <p:cNvSpPr/>
            <p:nvPr/>
          </p:nvSpPr>
          <p:spPr>
            <a:xfrm>
              <a:off x="328420" y="3321204"/>
              <a:ext cx="7928025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Advanced gas and CM HHG source </a:t>
              </a: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(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water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window/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keV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harmonics)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Laser Induced </a:t>
              </a:r>
            </a:p>
            <a:p>
              <a:pPr lvl="0"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Electron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Difraction</a:t>
              </a: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(taking molecular selfies)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endParaRPr lang="en-US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b="8278"/>
            <a:stretch/>
          </p:blipFill>
          <p:spPr>
            <a:xfrm>
              <a:off x="4368803" y="2988313"/>
              <a:ext cx="2648013" cy="193793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46985" y="3201067"/>
              <a:ext cx="249701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C00000"/>
                  </a:solidFill>
                </a:rPr>
                <a:t>Jens Biegert </a:t>
              </a:r>
            </a:p>
            <a:p>
              <a:r>
                <a:rPr lang="en-US" sz="1200" dirty="0" smtClean="0">
                  <a:solidFill>
                    <a:srgbClr val="C00000"/>
                  </a:solidFill>
                </a:rPr>
                <a:t>(</a:t>
              </a:r>
              <a:r>
                <a:rPr lang="en-US" sz="1200" i="1" dirty="0" smtClean="0">
                  <a:solidFill>
                    <a:srgbClr val="C00000"/>
                  </a:solidFill>
                </a:rPr>
                <a:t>Nature </a:t>
              </a:r>
              <a:r>
                <a:rPr lang="en-US" sz="1200" i="1" dirty="0" err="1" smtClean="0">
                  <a:solidFill>
                    <a:srgbClr val="C00000"/>
                  </a:solidFill>
                </a:rPr>
                <a:t>Commun</a:t>
              </a:r>
              <a:r>
                <a:rPr lang="en-US" sz="1200" i="1" dirty="0" smtClean="0">
                  <a:solidFill>
                    <a:srgbClr val="C00000"/>
                  </a:solidFill>
                </a:rPr>
                <a:t>.</a:t>
              </a:r>
              <a:r>
                <a:rPr lang="en-US" sz="1200" dirty="0" smtClean="0">
                  <a:solidFill>
                    <a:srgbClr val="C00000"/>
                  </a:solidFill>
                </a:rPr>
                <a:t>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6</a:t>
              </a:r>
              <a:r>
                <a:rPr lang="en-US" sz="1200" dirty="0" smtClean="0">
                  <a:solidFill>
                    <a:srgbClr val="C00000"/>
                  </a:solidFill>
                </a:rPr>
                <a:t>, 661 (2015); </a:t>
              </a:r>
              <a:r>
                <a:rPr lang="en-US" sz="1200" i="1" dirty="0">
                  <a:solidFill>
                    <a:srgbClr val="C00000"/>
                  </a:solidFill>
                </a:rPr>
                <a:t>Nature </a:t>
              </a:r>
              <a:r>
                <a:rPr lang="en-US" sz="1200" i="1" dirty="0" err="1" smtClean="0">
                  <a:solidFill>
                    <a:srgbClr val="C00000"/>
                  </a:solidFill>
                </a:rPr>
                <a:t>Commun</a:t>
              </a:r>
              <a:r>
                <a:rPr lang="en-US" sz="1200" i="1" dirty="0" smtClean="0">
                  <a:solidFill>
                    <a:srgbClr val="C00000"/>
                  </a:solidFill>
                </a:rPr>
                <a:t>.</a:t>
              </a:r>
              <a:r>
                <a:rPr lang="en-US" sz="1200" dirty="0" smtClean="0">
                  <a:solidFill>
                    <a:srgbClr val="C00000"/>
                  </a:solidFill>
                </a:rPr>
                <a:t>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7</a:t>
              </a:r>
              <a:r>
                <a:rPr lang="en-US" sz="1200" dirty="0" smtClean="0">
                  <a:solidFill>
                    <a:srgbClr val="C00000"/>
                  </a:solidFill>
                </a:rPr>
                <a:t>, 11493 </a:t>
              </a:r>
              <a:r>
                <a:rPr lang="en-US" sz="1200" dirty="0">
                  <a:solidFill>
                    <a:srgbClr val="C00000"/>
                  </a:solidFill>
                </a:rPr>
                <a:t>(2015</a:t>
              </a:r>
              <a:r>
                <a:rPr lang="en-US" sz="1200" dirty="0" smtClean="0">
                  <a:solidFill>
                    <a:srgbClr val="C00000"/>
                  </a:solidFill>
                </a:rPr>
                <a:t>))</a:t>
              </a:r>
              <a:endParaRPr lang="el-GR" sz="1200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b="33258"/>
            <a:stretch/>
          </p:blipFill>
          <p:spPr>
            <a:xfrm>
              <a:off x="3059705" y="5491278"/>
              <a:ext cx="3349201" cy="179779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252210" y="5955068"/>
              <a:ext cx="295333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Jens Biegert                                                       </a:t>
              </a:r>
              <a:r>
                <a:rPr lang="en-US" sz="1200" i="1" dirty="0">
                  <a:solidFill>
                    <a:srgbClr val="C00000"/>
                  </a:solidFill>
                </a:rPr>
                <a:t>(Nature </a:t>
              </a:r>
              <a:r>
                <a:rPr lang="en-US" sz="1200" i="1" dirty="0" err="1">
                  <a:solidFill>
                    <a:srgbClr val="C00000"/>
                  </a:solidFill>
                </a:rPr>
                <a:t>Commun</a:t>
              </a:r>
              <a:r>
                <a:rPr lang="en-US" sz="1200" i="1" dirty="0">
                  <a:solidFill>
                    <a:srgbClr val="C00000"/>
                  </a:solidFill>
                </a:rPr>
                <a:t>. 6, 661 (2015); Nature </a:t>
              </a:r>
              <a:r>
                <a:rPr lang="en-US" sz="1200" i="1" dirty="0" err="1">
                  <a:solidFill>
                    <a:srgbClr val="C00000"/>
                  </a:solidFill>
                </a:rPr>
                <a:t>Commun</a:t>
              </a:r>
              <a:r>
                <a:rPr lang="en-US" sz="1200" i="1" dirty="0">
                  <a:solidFill>
                    <a:srgbClr val="C00000"/>
                  </a:solidFill>
                </a:rPr>
                <a:t>. 7, 11493 (2015))</a:t>
              </a:r>
              <a:endParaRPr lang="el-GR" sz="1200" i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44455"/>
            <a:ext cx="8864668" cy="5860005"/>
            <a:chOff x="0" y="1216439"/>
            <a:chExt cx="8864668" cy="5860005"/>
          </a:xfrm>
        </p:grpSpPr>
        <p:grpSp>
          <p:nvGrpSpPr>
            <p:cNvPr id="36" name="Group 35"/>
            <p:cNvGrpSpPr/>
            <p:nvPr/>
          </p:nvGrpSpPr>
          <p:grpSpPr>
            <a:xfrm>
              <a:off x="3879512" y="4443753"/>
              <a:ext cx="4400126" cy="2632691"/>
              <a:chOff x="4484221" y="3870496"/>
              <a:chExt cx="3683482" cy="1969734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4221" y="3870496"/>
                <a:ext cx="3502188" cy="1969734"/>
              </a:xfrm>
              <a:prstGeom prst="rect">
                <a:avLst/>
              </a:prstGeom>
            </p:spPr>
          </p:pic>
          <p:sp>
            <p:nvSpPr>
              <p:cNvPr id="76" name="Rectangle 75"/>
              <p:cNvSpPr/>
              <p:nvPr/>
            </p:nvSpPr>
            <p:spPr>
              <a:xfrm rot="361715">
                <a:off x="5209818" y="5023650"/>
                <a:ext cx="2957885" cy="7681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/>
            <a:srcRect l="31369" t="30491" r="40316" b="18234"/>
            <a:stretch/>
          </p:blipFill>
          <p:spPr>
            <a:xfrm>
              <a:off x="200953" y="1969740"/>
              <a:ext cx="3417847" cy="329538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0" y="1227856"/>
              <a:ext cx="4156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classical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(wave) 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spectrometer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Principle: 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Diffraction or refraction</a:t>
              </a:r>
              <a:endPara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30646" y="1216439"/>
              <a:ext cx="4734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quantum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(photon) HHG 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spectrometer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Principle: </a:t>
              </a: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hoton statistics</a:t>
              </a:r>
              <a:endPara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Group 31"/>
            <p:cNvGrpSpPr>
              <a:grpSpLocks/>
            </p:cNvGrpSpPr>
            <p:nvPr/>
          </p:nvGrpSpPr>
          <p:grpSpPr bwMode="auto">
            <a:xfrm>
              <a:off x="4214081" y="1966853"/>
              <a:ext cx="908142" cy="2415956"/>
              <a:chOff x="2835" y="2205"/>
              <a:chExt cx="680" cy="1996"/>
            </a:xfrm>
          </p:grpSpPr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 flipV="1">
                <a:off x="2835" y="4020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 flipV="1">
                <a:off x="2835" y="3839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1" name="Line 34"/>
              <p:cNvSpPr>
                <a:spLocks noChangeShapeType="1"/>
              </p:cNvSpPr>
              <p:nvPr/>
            </p:nvSpPr>
            <p:spPr bwMode="auto">
              <a:xfrm flipV="1">
                <a:off x="2835" y="3657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2" name="Line 35"/>
              <p:cNvSpPr>
                <a:spLocks noChangeShapeType="1"/>
              </p:cNvSpPr>
              <p:nvPr/>
            </p:nvSpPr>
            <p:spPr bwMode="auto">
              <a:xfrm flipV="1">
                <a:off x="2835" y="3476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3" name="Line 36"/>
              <p:cNvSpPr>
                <a:spLocks noChangeShapeType="1"/>
              </p:cNvSpPr>
              <p:nvPr/>
            </p:nvSpPr>
            <p:spPr bwMode="auto">
              <a:xfrm flipV="1">
                <a:off x="2835" y="3294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4" name="Line 37"/>
              <p:cNvSpPr>
                <a:spLocks noChangeShapeType="1"/>
              </p:cNvSpPr>
              <p:nvPr/>
            </p:nvSpPr>
            <p:spPr bwMode="auto">
              <a:xfrm flipV="1">
                <a:off x="2835" y="3113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5" name="Line 38"/>
              <p:cNvSpPr>
                <a:spLocks noChangeShapeType="1"/>
              </p:cNvSpPr>
              <p:nvPr/>
            </p:nvSpPr>
            <p:spPr bwMode="auto">
              <a:xfrm flipV="1">
                <a:off x="2835" y="2931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6" name="Line 39"/>
              <p:cNvSpPr>
                <a:spLocks noChangeShapeType="1"/>
              </p:cNvSpPr>
              <p:nvPr/>
            </p:nvSpPr>
            <p:spPr bwMode="auto">
              <a:xfrm flipV="1">
                <a:off x="2835" y="2750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7" name="Line 40"/>
              <p:cNvSpPr>
                <a:spLocks noChangeShapeType="1"/>
              </p:cNvSpPr>
              <p:nvPr/>
            </p:nvSpPr>
            <p:spPr bwMode="auto">
              <a:xfrm flipV="1">
                <a:off x="2835" y="2568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8" name="Line 41"/>
              <p:cNvSpPr>
                <a:spLocks noChangeShapeType="1"/>
              </p:cNvSpPr>
              <p:nvPr/>
            </p:nvSpPr>
            <p:spPr bwMode="auto">
              <a:xfrm flipV="1">
                <a:off x="2835" y="2387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9" name="Line 42"/>
              <p:cNvSpPr>
                <a:spLocks noChangeShapeType="1"/>
              </p:cNvSpPr>
              <p:nvPr/>
            </p:nvSpPr>
            <p:spPr bwMode="auto">
              <a:xfrm flipV="1">
                <a:off x="2835" y="2205"/>
                <a:ext cx="0" cy="181"/>
              </a:xfrm>
              <a:prstGeom prst="lin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0" name="Line 43"/>
              <p:cNvSpPr>
                <a:spLocks noChangeShapeType="1"/>
              </p:cNvSpPr>
              <p:nvPr/>
            </p:nvSpPr>
            <p:spPr bwMode="auto">
              <a:xfrm>
                <a:off x="2971" y="3657"/>
                <a:ext cx="0" cy="544"/>
              </a:xfrm>
              <a:prstGeom prst="line">
                <a:avLst/>
              </a:prstGeom>
              <a:noFill/>
              <a:ln w="5080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" name="Line 44"/>
              <p:cNvSpPr>
                <a:spLocks noChangeShapeType="1"/>
              </p:cNvSpPr>
              <p:nvPr/>
            </p:nvSpPr>
            <p:spPr bwMode="auto">
              <a:xfrm>
                <a:off x="3107" y="3294"/>
                <a:ext cx="0" cy="907"/>
              </a:xfrm>
              <a:prstGeom prst="line">
                <a:avLst/>
              </a:prstGeom>
              <a:noFill/>
              <a:ln w="508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2" name="Line 45"/>
              <p:cNvSpPr>
                <a:spLocks noChangeShapeType="1"/>
              </p:cNvSpPr>
              <p:nvPr/>
            </p:nvSpPr>
            <p:spPr bwMode="auto">
              <a:xfrm>
                <a:off x="3243" y="2931"/>
                <a:ext cx="0" cy="1270"/>
              </a:xfrm>
              <a:prstGeom prst="line">
                <a:avLst/>
              </a:prstGeom>
              <a:noFill/>
              <a:ln w="50800">
                <a:solidFill>
                  <a:srgbClr val="99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3" name="Line 46"/>
              <p:cNvSpPr>
                <a:spLocks noChangeShapeType="1"/>
              </p:cNvSpPr>
              <p:nvPr/>
            </p:nvSpPr>
            <p:spPr bwMode="auto">
              <a:xfrm>
                <a:off x="3379" y="2614"/>
                <a:ext cx="0" cy="1587"/>
              </a:xfrm>
              <a:prstGeom prst="line">
                <a:avLst/>
              </a:prstGeom>
              <a:noFill/>
              <a:ln w="50800">
                <a:solidFill>
                  <a:srgbClr val="9900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4" name="Line 47"/>
              <p:cNvSpPr>
                <a:spLocks noChangeShapeType="1"/>
              </p:cNvSpPr>
              <p:nvPr/>
            </p:nvSpPr>
            <p:spPr bwMode="auto">
              <a:xfrm>
                <a:off x="3515" y="2251"/>
                <a:ext cx="0" cy="1950"/>
              </a:xfrm>
              <a:prstGeom prst="line">
                <a:avLst/>
              </a:prstGeom>
              <a:noFill/>
              <a:ln w="508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168476" y="2240921"/>
              <a:ext cx="3696192" cy="170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“Creation” of one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n-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order harmonic photon results from 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“annihilation” of n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laser photons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Statistics of the missing laser photons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reveal the 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harmonic spectrum</a:t>
              </a:r>
              <a:endParaRPr lang="el-G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4"/>
          <p:cNvSpPr txBox="1"/>
          <p:nvPr/>
        </p:nvSpPr>
        <p:spPr>
          <a:xfrm>
            <a:off x="3246120" y="174617"/>
            <a:ext cx="59516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laser commissioning experiments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The quantum-spectrometer (QS)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235290" y="220721"/>
            <a:ext cx="59624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</a:t>
            </a:r>
            <a:r>
              <a:rPr lang="en-US" sz="2700" b="1" dirty="0">
                <a:solidFill>
                  <a:srgbClr val="E7511E"/>
                </a:solidFill>
                <a:latin typeface="Calibri" panose="020F0502020204030204" pitchFamily="34" charset="0"/>
              </a:rPr>
              <a:t>laser commissioning experiments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Band gap material HHG QS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34141" y="1092380"/>
            <a:ext cx="3494559" cy="5079562"/>
            <a:chOff x="5434141" y="1092380"/>
            <a:chExt cx="3494559" cy="50795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t="3969" r="13924" b="3516"/>
            <a:stretch/>
          </p:blipFill>
          <p:spPr>
            <a:xfrm>
              <a:off x="5434141" y="1092380"/>
              <a:ext cx="3494559" cy="174413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7660" y="4482861"/>
              <a:ext cx="2673983" cy="168908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t="2582"/>
            <a:stretch/>
          </p:blipFill>
          <p:spPr>
            <a:xfrm>
              <a:off x="6102067" y="2934304"/>
              <a:ext cx="2826633" cy="1622184"/>
            </a:xfrm>
            <a:prstGeom prst="rect">
              <a:avLst/>
            </a:prstGeom>
          </p:spPr>
        </p:pic>
      </p:grpSp>
      <p:pic>
        <p:nvPicPr>
          <p:cNvPr id="1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356425"/>
            <a:ext cx="5613225" cy="4917376"/>
            <a:chOff x="0" y="1356425"/>
            <a:chExt cx="5613225" cy="4917376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1356425"/>
              <a:ext cx="4915056" cy="4917376"/>
              <a:chOff x="54877" y="1173547"/>
              <a:chExt cx="4805520" cy="4623376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438" b="14744"/>
              <a:stretch>
                <a:fillRect/>
              </a:stretch>
            </p:blipFill>
            <p:spPr bwMode="auto">
              <a:xfrm>
                <a:off x="232165" y="2859546"/>
                <a:ext cx="4628232" cy="2937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54877" y="1173547"/>
                <a:ext cx="4208753" cy="1617785"/>
                <a:chOff x="5165897" y="999531"/>
                <a:chExt cx="4208753" cy="1617785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5943908" y="1403977"/>
                  <a:ext cx="2508831" cy="1213339"/>
                  <a:chOff x="1096136" y="1723292"/>
                  <a:chExt cx="2508831" cy="1213339"/>
                </a:xfrm>
              </p:grpSpPr>
              <p:sp>
                <p:nvSpPr>
                  <p:cNvPr id="13" name="Isosceles Triangle 12"/>
                  <p:cNvSpPr/>
                  <p:nvPr/>
                </p:nvSpPr>
                <p:spPr>
                  <a:xfrm rot="16200000">
                    <a:off x="2749195" y="1770163"/>
                    <a:ext cx="527513" cy="1184031"/>
                  </a:xfrm>
                  <a:prstGeom prst="triangl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Isosceles Triangle 14"/>
                  <p:cNvSpPr/>
                  <p:nvPr/>
                </p:nvSpPr>
                <p:spPr>
                  <a:xfrm rot="16200000">
                    <a:off x="2898686" y="1767239"/>
                    <a:ext cx="205134" cy="1184031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Isosceles Triangle 15"/>
                  <p:cNvSpPr/>
                  <p:nvPr/>
                </p:nvSpPr>
                <p:spPr>
                  <a:xfrm rot="5400000" flipH="1">
                    <a:off x="1424395" y="1764313"/>
                    <a:ext cx="527513" cy="1184031"/>
                  </a:xfrm>
                  <a:prstGeom prst="triangl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2256692" y="1723292"/>
                    <a:ext cx="175846" cy="1213339"/>
                  </a:xfrm>
                  <a:prstGeom prst="rect">
                    <a:avLst/>
                  </a:prstGeom>
                  <a:solidFill>
                    <a:schemeClr val="accent1">
                      <a:alpha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" name="TextBox 8"/>
                <p:cNvSpPr txBox="1"/>
                <p:nvPr/>
              </p:nvSpPr>
              <p:spPr>
                <a:xfrm rot="16200000">
                  <a:off x="4920317" y="1743921"/>
                  <a:ext cx="107593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0000"/>
                      </a:solidFill>
                    </a:rPr>
                    <a:t>mid-IR</a:t>
                  </a:r>
                </a:p>
                <a:p>
                  <a:pPr algn="ctr"/>
                  <a:r>
                    <a:rPr lang="el-GR" sz="1600" dirty="0" smtClean="0">
                      <a:solidFill>
                        <a:srgbClr val="FF0000"/>
                      </a:solidFill>
                    </a:rPr>
                    <a:t>λ=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3.</a:t>
                  </a:r>
                  <a:r>
                    <a:rPr lang="el-GR" sz="1600" dirty="0" smtClean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l-GR" sz="1600" dirty="0" smtClean="0">
                      <a:solidFill>
                        <a:srgbClr val="FF0000"/>
                      </a:solidFill>
                    </a:rPr>
                    <a:t>μ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m</a:t>
                  </a:r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7518052" y="1339315"/>
                  <a:ext cx="185659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 smtClean="0">
                      <a:solidFill>
                        <a:srgbClr val="FF0000"/>
                      </a:solidFill>
                    </a:rPr>
                    <a:t>I</a:t>
                  </a:r>
                  <a:r>
                    <a:rPr lang="en-US" sz="1600" i="1" baseline="-25000" dirty="0" smtClean="0">
                      <a:solidFill>
                        <a:srgbClr val="FF0000"/>
                      </a:solidFill>
                    </a:rPr>
                    <a:t>L</a:t>
                  </a:r>
                  <a:r>
                    <a:rPr lang="en-US" sz="1600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≈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l-GR" sz="1600" dirty="0" smtClean="0">
                      <a:solidFill>
                        <a:srgbClr val="FF0000"/>
                      </a:solidFill>
                    </a:rPr>
                    <a:t>5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 x 10</a:t>
                  </a:r>
                  <a:r>
                    <a:rPr lang="en-US" sz="1600" baseline="30000" dirty="0" smtClean="0">
                      <a:solidFill>
                        <a:srgbClr val="FF0000"/>
                      </a:solidFill>
                    </a:rPr>
                    <a:t>1</a:t>
                  </a:r>
                  <a:r>
                    <a:rPr lang="el-GR" sz="1600" baseline="30000" dirty="0" smtClean="0">
                      <a:solidFill>
                        <a:srgbClr val="FF0000"/>
                      </a:solidFill>
                    </a:rPr>
                    <a:t>1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 W/cm</a:t>
                  </a:r>
                  <a:r>
                    <a:rPr lang="en-US" sz="1600" baseline="30000" dirty="0" smtClean="0">
                      <a:solidFill>
                        <a:srgbClr val="FF0000"/>
                      </a:solidFill>
                    </a:rPr>
                    <a:t>2</a:t>
                  </a:r>
                  <a:endParaRPr lang="en-US" sz="1600" baseline="30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7301167" y="1648164"/>
                  <a:ext cx="525290" cy="34442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6283800" y="999531"/>
                  <a:ext cx="19463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ZnO</a:t>
                  </a:r>
                  <a:r>
                    <a:rPr lang="en-US" dirty="0" smtClean="0"/>
                    <a:t> </a:t>
                  </a:r>
                  <a:r>
                    <a:rPr lang="el-GR" dirty="0" smtClean="0"/>
                    <a:t>5</a:t>
                  </a:r>
                  <a:r>
                    <a:rPr lang="en-US" dirty="0" smtClean="0"/>
                    <a:t>00</a:t>
                  </a:r>
                  <a:r>
                    <a:rPr lang="el-GR" dirty="0" smtClean="0"/>
                    <a:t>μ</a:t>
                  </a:r>
                  <a:r>
                    <a:rPr lang="en-US" dirty="0" smtClean="0"/>
                    <a:t>m thick</a:t>
                  </a:r>
                  <a:endParaRPr lang="en-US" dirty="0"/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846651" y="2657088"/>
                <a:ext cx="914400" cy="128322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127903" y="2657088"/>
                <a:ext cx="1166337" cy="12839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394" name="Picture 16" descr="image0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249" y="2205129"/>
              <a:ext cx="1841976" cy="1630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58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127714" y="174617"/>
            <a:ext cx="605722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laser commissioning experiments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The quantum-spectrometer results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4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850180" y="4148668"/>
            <a:ext cx="5076714" cy="2684535"/>
            <a:chOff x="519477" y="5193515"/>
            <a:chExt cx="5076714" cy="26845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477" y="5621732"/>
              <a:ext cx="5076714" cy="2256318"/>
            </a:xfrm>
            <a:prstGeom prst="rect">
              <a:avLst/>
            </a:prstGeom>
          </p:spPr>
        </p:pic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599571" y="5193515"/>
              <a:ext cx="3224819" cy="40011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lvl="0" algn="ctr" eaLnBrk="1" hangingPunct="1">
                <a:defRPr/>
              </a:pPr>
              <a:r>
                <a:rPr lang="en-GB" sz="2000" b="1" kern="0" dirty="0" smtClean="0">
                  <a:solidFill>
                    <a:schemeClr val="bg1"/>
                  </a:solidFill>
                </a:rPr>
                <a:t>1</a:t>
              </a:r>
              <a:r>
                <a:rPr lang="en-GB" sz="2000" b="1" kern="0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GB" sz="2000" b="1" kern="0" dirty="0" smtClean="0">
                  <a:solidFill>
                    <a:schemeClr val="bg1"/>
                  </a:solidFill>
                </a:rPr>
                <a:t> User paper from ELI-ALPS</a:t>
              </a:r>
              <a:endPara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1000" y="1100467"/>
            <a:ext cx="8731585" cy="5111899"/>
            <a:chOff x="381000" y="1100467"/>
            <a:chExt cx="8731585" cy="5111899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2177" t="16539" b="30354"/>
            <a:stretch/>
          </p:blipFill>
          <p:spPr bwMode="auto">
            <a:xfrm>
              <a:off x="381000" y="3530600"/>
              <a:ext cx="3246087" cy="2681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8" name="Straight Arrow Connector 37"/>
            <p:cNvCxnSpPr/>
            <p:nvPr/>
          </p:nvCxnSpPr>
          <p:spPr>
            <a:xfrm flipV="1">
              <a:off x="2676593" y="3541904"/>
              <a:ext cx="403120" cy="65756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65074" y="1808675"/>
              <a:ext cx="2272708" cy="1766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 flipV="1">
              <a:off x="1812394" y="2895600"/>
              <a:ext cx="34465" cy="7874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r="50231"/>
            <a:stretch/>
          </p:blipFill>
          <p:spPr>
            <a:xfrm>
              <a:off x="3757047" y="1100467"/>
              <a:ext cx="3189509" cy="212058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49574"/>
            <a:stretch/>
          </p:blipFill>
          <p:spPr>
            <a:xfrm>
              <a:off x="5880974" y="2028083"/>
              <a:ext cx="3231611" cy="2120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4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4"/>
          <p:cNvSpPr txBox="1"/>
          <p:nvPr/>
        </p:nvSpPr>
        <p:spPr>
          <a:xfrm>
            <a:off x="3243465" y="220721"/>
            <a:ext cx="596200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700" b="1" dirty="0">
                <a:solidFill>
                  <a:srgbClr val="E7511E"/>
                </a:solidFill>
                <a:latin typeface="Calibri" panose="020F0502020204030204" pitchFamily="34" charset="0"/>
              </a:rPr>
              <a:t>Mid IR laser commissioning experiments</a:t>
            </a:r>
          </a:p>
          <a:p>
            <a:pPr algn="r">
              <a:lnSpc>
                <a:spcPts val="26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He droplet ionization (on going)</a:t>
            </a:r>
            <a:endParaRPr lang="hu-HU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3516" y="1219786"/>
            <a:ext cx="8544348" cy="5344096"/>
            <a:chOff x="403516" y="1219786"/>
            <a:chExt cx="8544348" cy="5344096"/>
          </a:xfrm>
        </p:grpSpPr>
        <p:sp>
          <p:nvSpPr>
            <p:cNvPr id="12" name="Rectangle 11"/>
            <p:cNvSpPr/>
            <p:nvPr/>
          </p:nvSpPr>
          <p:spPr>
            <a:xfrm>
              <a:off x="403516" y="1219786"/>
              <a:ext cx="72926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  <a:sym typeface="Symbol" panose="05050102010706020507" pitchFamily="18" charset="2"/>
                </a:rPr>
                <a:t>Mid-IR </a:t>
              </a:r>
              <a:r>
                <a:rPr lang="en-US" b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laser photoionization of He droplets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4673" y="1731790"/>
              <a:ext cx="85331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“User”: </a:t>
              </a:r>
              <a:endParaRPr lang="en-US" b="1" dirty="0" smtClean="0">
                <a:solidFill>
                  <a:srgbClr val="002060"/>
                </a:solidFill>
              </a:endParaRPr>
            </a:p>
            <a:p>
              <a:r>
                <a:rPr lang="en-US" dirty="0" smtClean="0"/>
                <a:t>Prof. Marcel </a:t>
              </a:r>
              <a:r>
                <a:rPr lang="en-US" dirty="0" err="1" smtClean="0"/>
                <a:t>Mudrich</a:t>
              </a:r>
              <a:r>
                <a:rPr lang="en-US" dirty="0" smtClean="0"/>
                <a:t> (Univ. of Aarhus) &amp; Prof. Frank Stienkemeier (Univ. of Freiburg)</a:t>
              </a:r>
            </a:p>
            <a:p>
              <a:endParaRPr lang="en-US" sz="1000" dirty="0"/>
            </a:p>
            <a:p>
              <a:r>
                <a:rPr lang="en-US" b="1" dirty="0" smtClean="0">
                  <a:solidFill>
                    <a:srgbClr val="002060"/>
                  </a:solidFill>
                </a:rPr>
                <a:t>Project: </a:t>
              </a:r>
              <a:endParaRPr lang="de-DE" sz="2400" dirty="0"/>
            </a:p>
            <a:p>
              <a:r>
                <a:rPr lang="de-DE" sz="2400" i="1" dirty="0" smtClean="0"/>
                <a:t>„</a:t>
              </a:r>
              <a:r>
                <a:rPr lang="de-DE" i="1" dirty="0" smtClean="0"/>
                <a:t>Study of photoionization of Helium </a:t>
              </a:r>
              <a:r>
                <a:rPr lang="de-DE" i="1" dirty="0"/>
                <a:t>dropplets </a:t>
              </a:r>
              <a:r>
                <a:rPr lang="en-US" i="1" dirty="0"/>
                <a:t>of different size and, eventually with </a:t>
              </a:r>
              <a:r>
                <a:rPr lang="en-US" i="1" dirty="0" smtClean="0"/>
                <a:t>different </a:t>
              </a:r>
              <a:r>
                <a:rPr lang="en-US" i="1" dirty="0"/>
                <a:t>dopant atoms (usually alkali atoms)”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i="1" dirty="0"/>
                <a:t>Observation of  the initial ionization </a:t>
              </a:r>
              <a:r>
                <a:rPr lang="en-US" i="1" dirty="0" smtClean="0"/>
                <a:t>process, charging </a:t>
              </a:r>
              <a:r>
                <a:rPr lang="en-US" i="1" dirty="0"/>
                <a:t>process and the Coulomb explosion of the </a:t>
              </a:r>
              <a:r>
                <a:rPr lang="en-US" i="1" dirty="0" smtClean="0"/>
                <a:t>clusters that proceeds</a:t>
              </a:r>
              <a:r>
                <a:rPr lang="en-US" i="1" dirty="0"/>
                <a:t> when using </a:t>
              </a:r>
              <a:r>
                <a:rPr lang="en-US" i="1" dirty="0" smtClean="0"/>
                <a:t>the </a:t>
              </a:r>
              <a:r>
                <a:rPr lang="en-US" i="1" dirty="0"/>
                <a:t>long </a:t>
              </a:r>
              <a:r>
                <a:rPr lang="en-US" i="1" dirty="0" err="1"/>
                <a:t>wavelenght</a:t>
              </a:r>
              <a:r>
                <a:rPr lang="en-US" i="1" dirty="0"/>
                <a:t> pulses</a:t>
              </a:r>
              <a:r>
                <a:rPr lang="en-US" i="1" dirty="0" smtClean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i="1" dirty="0"/>
                <a:t>Image  (using a VMI) the photoelectron and </a:t>
              </a:r>
              <a:r>
                <a:rPr lang="en-US" i="1" dirty="0" err="1"/>
                <a:t>photoion</a:t>
              </a:r>
              <a:r>
                <a:rPr lang="en-US" i="1" dirty="0"/>
                <a:t> angular distributions</a:t>
              </a:r>
              <a:endParaRPr lang="de-DE" i="1" dirty="0"/>
            </a:p>
            <a:p>
              <a:endParaRPr lang="de-DE" sz="1000" i="1" dirty="0"/>
            </a:p>
            <a:p>
              <a:r>
                <a:rPr lang="en-US" b="1" dirty="0" smtClean="0">
                  <a:solidFill>
                    <a:srgbClr val="002060"/>
                  </a:solidFill>
                </a:rPr>
                <a:t>Panned:</a:t>
              </a:r>
            </a:p>
            <a:p>
              <a:r>
                <a:rPr lang="en-US" dirty="0" smtClean="0"/>
                <a:t>July-August 2018</a:t>
              </a:r>
            </a:p>
            <a:p>
              <a:endParaRPr lang="en-US" sz="1000" dirty="0"/>
            </a:p>
            <a:p>
              <a:r>
                <a:rPr lang="en-US" sz="2000" b="1" dirty="0" smtClean="0">
                  <a:solidFill>
                    <a:srgbClr val="002060"/>
                  </a:solidFill>
                </a:rPr>
                <a:t>Means:</a:t>
              </a:r>
            </a:p>
            <a:p>
              <a:r>
                <a:rPr lang="en-US" dirty="0" err="1" smtClean="0"/>
                <a:t>ELI-ALPS:Mid-IR</a:t>
              </a:r>
              <a:r>
                <a:rPr lang="en-US" dirty="0" smtClean="0"/>
                <a:t> </a:t>
              </a:r>
              <a:r>
                <a:rPr lang="en-US" dirty="0"/>
                <a:t>laser</a:t>
              </a:r>
              <a:r>
                <a:rPr lang="en-US" dirty="0" smtClean="0"/>
                <a:t>,</a:t>
              </a:r>
            </a:p>
            <a:p>
              <a:r>
                <a:rPr lang="en-US" dirty="0" smtClean="0"/>
                <a:t>User: Experimental workstation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495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doboz 4"/>
          <p:cNvSpPr txBox="1"/>
          <p:nvPr/>
        </p:nvSpPr>
        <p:spPr>
          <a:xfrm>
            <a:off x="3239986" y="172749"/>
            <a:ext cx="590028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laser</a:t>
            </a:r>
          </a:p>
          <a:p>
            <a:pPr algn="r">
              <a:lnSpc>
                <a:spcPts val="26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Laser Induced Inner Shell x-ray Fluorescence</a:t>
            </a:r>
            <a:endParaRPr lang="hu-HU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50374" y="1068826"/>
            <a:ext cx="9199861" cy="5789174"/>
            <a:chOff x="-261873" y="1068826"/>
            <a:chExt cx="9199861" cy="5789174"/>
          </a:xfrm>
        </p:grpSpPr>
        <p:grpSp>
          <p:nvGrpSpPr>
            <p:cNvPr id="10" name="Group 9"/>
            <p:cNvGrpSpPr/>
            <p:nvPr/>
          </p:nvGrpSpPr>
          <p:grpSpPr>
            <a:xfrm>
              <a:off x="389625" y="1068826"/>
              <a:ext cx="7201651" cy="3096404"/>
              <a:chOff x="389625" y="1068826"/>
              <a:chExt cx="7201651" cy="3096404"/>
            </a:xfrm>
          </p:grpSpPr>
          <p:sp>
            <p:nvSpPr>
              <p:cNvPr id="18" name="ZoneTexte 25"/>
              <p:cNvSpPr txBox="1"/>
              <p:nvPr/>
            </p:nvSpPr>
            <p:spPr>
              <a:xfrm>
                <a:off x="389625" y="1068826"/>
                <a:ext cx="72016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b="1" dirty="0">
                    <a:solidFill>
                      <a:srgbClr val="002060"/>
                    </a:solidFill>
                  </a:rPr>
                  <a:t>«User »: </a:t>
                </a:r>
                <a:r>
                  <a:rPr lang="en-US" dirty="0" smtClean="0"/>
                  <a:t>Prof Gilad Marcus, The Hebrew University at Jerusalem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 smtClean="0">
                    <a:solidFill>
                      <a:srgbClr val="002060"/>
                    </a:solidFill>
                  </a:rPr>
                  <a:t>Implemented: </a:t>
                </a:r>
                <a:r>
                  <a:rPr lang="en-US" dirty="0" smtClean="0"/>
                  <a:t>Sept 2018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2947" t="22256" r="47579" b="5909"/>
              <a:stretch/>
            </p:blipFill>
            <p:spPr>
              <a:xfrm>
                <a:off x="834314" y="1731527"/>
                <a:ext cx="2602935" cy="212592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12347" y="3857453"/>
                <a:ext cx="24468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PRL </a:t>
                </a:r>
                <a:r>
                  <a:rPr lang="en-US" sz="1400" dirty="0">
                    <a:solidFill>
                      <a:srgbClr val="FF0000"/>
                    </a:solidFill>
                  </a:rPr>
                  <a:t>116, 073901 (2016)</a:t>
                </a:r>
                <a:endParaRPr lang="el-GR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-261873" y="4302125"/>
              <a:ext cx="4755621" cy="2555875"/>
              <a:chOff x="-407458" y="3771900"/>
              <a:chExt cx="4755621" cy="255587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09575" y="5989638"/>
                <a:ext cx="3900488" cy="3381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  <a:cs typeface="Arial" pitchFamily="34" charset="0"/>
                  </a:rPr>
                  <a:t>Ne K-shell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  <a:cs typeface="Arial" pitchFamily="34" charset="0"/>
                  </a:rPr>
                  <a:t> and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  <a:cs typeface="Arial" pitchFamily="34" charset="0"/>
                  </a:rPr>
                  <a:t>Kr L-shell + continuum</a:t>
                </a:r>
              </a:p>
            </p:txBody>
          </p:sp>
          <p:pic>
            <p:nvPicPr>
              <p:cNvPr id="14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63" y="3771900"/>
                <a:ext cx="4267200" cy="2176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-407458" y="3771900"/>
                <a:ext cx="362108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lvl="0"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he-IL" sz="1600" dirty="0" smtClean="0">
                    <a:solidFill>
                      <a:prstClr val="black"/>
                    </a:solidFill>
                    <a:latin typeface="+mj-lt"/>
                  </a:rPr>
                  <a:t>Obtained spectra</a:t>
                </a:r>
                <a:endParaRPr lang="en-US" altLang="he-IL" sz="1600" dirty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2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8504998"/>
                    </p:ext>
                  </p:extLst>
                </p:nvPr>
              </p:nvGraphicFramePr>
              <p:xfrm>
                <a:off x="6210474" y="2633580"/>
                <a:ext cx="2727514" cy="321918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7375" name="PDF" r:id="rId5" imgW="0" imgH="0" progId="FoxitReader.Document">
                        <p:embed/>
                      </p:oleObj>
                    </mc:Choice>
                    <mc:Fallback>
                      <p:oleObj name="PDF" r:id="rId5" imgW="0" imgH="0" progId="FoxitReader.Document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10474" y="2633580"/>
                              <a:ext cx="2727514" cy="321918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2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8504998"/>
                    </p:ext>
                  </p:extLst>
                </p:nvPr>
              </p:nvGraphicFramePr>
              <p:xfrm>
                <a:off x="6210474" y="2633580"/>
                <a:ext cx="2727514" cy="321918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7361" name="PDF" r:id="rId7" imgW="0" imgH="0" progId="FoxitReader.Document">
                        <p:embed/>
                      </p:oleObj>
                    </mc:Choice>
                    <mc:Fallback>
                      <p:oleObj name="PDF" r:id="rId7" imgW="0" imgH="0" progId="FoxitReader.Document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10474" y="2633580"/>
                              <a:ext cx="2727514" cy="321918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C31CDE4-88BE-4A9A-90DC-E6FF1DCD9FE8}"/>
                    </a:ext>
                  </a:extLst>
                </p:cNvPr>
                <p:cNvSpPr txBox="1"/>
                <p:nvPr/>
              </p:nvSpPr>
              <p:spPr>
                <a:xfrm>
                  <a:off x="4673344" y="3632238"/>
                  <a:ext cx="2586929" cy="6109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≈2×</m:t>
                        </m:r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  <m:f>
                          <m:f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kumimoji="0" lang="en-US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33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33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kumimoji="0" lang="en-US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33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alibri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1C31CDE4-88BE-4A9A-90DC-E6FF1DCD9F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344" y="3632238"/>
                  <a:ext cx="2586929" cy="61093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100" y="2255070"/>
              <a:ext cx="1042822" cy="1390429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 bwMode="auto">
            <a:xfrm flipH="1">
              <a:off x="7483595" y="3216103"/>
              <a:ext cx="695325" cy="641350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2" t="39699" r="6718" b="2958"/>
            <a:stretch/>
          </p:blipFill>
          <p:spPr>
            <a:xfrm>
              <a:off x="3827372" y="1405967"/>
              <a:ext cx="3656223" cy="2016213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664999" y="5503783"/>
            <a:ext cx="44752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b="1" dirty="0" smtClean="0">
                <a:solidFill>
                  <a:srgbClr val="002060"/>
                </a:solidFill>
              </a:rPr>
              <a:t>Means:</a:t>
            </a:r>
          </a:p>
          <a:p>
            <a:r>
              <a:rPr lang="en-US" dirty="0" smtClean="0"/>
              <a:t>ELI-ALPS: Mid-IR </a:t>
            </a:r>
            <a:r>
              <a:rPr lang="en-US" dirty="0"/>
              <a:t>laser</a:t>
            </a:r>
            <a:r>
              <a:rPr lang="en-US" dirty="0" smtClean="0"/>
              <a:t>, vacuum pumps</a:t>
            </a:r>
          </a:p>
          <a:p>
            <a:r>
              <a:rPr lang="en-US" dirty="0" smtClean="0"/>
              <a:t>Gilad Marcus: Neon jet, vacuum chamber </a:t>
            </a:r>
          </a:p>
          <a:p>
            <a:r>
              <a:rPr lang="en-US" dirty="0" smtClean="0"/>
              <a:t>X-ray spectrometer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27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85412" y="834499"/>
            <a:ext cx="8993188" cy="6010277"/>
            <a:chOff x="1512887" y="746127"/>
            <a:chExt cx="8993188" cy="6010277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7" t="20473" r="44545" b="32742"/>
            <a:stretch>
              <a:fillRect/>
            </a:stretch>
          </p:blipFill>
          <p:spPr bwMode="auto">
            <a:xfrm>
              <a:off x="3791655" y="5758709"/>
              <a:ext cx="804779" cy="575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"/>
            <p:cNvGrpSpPr>
              <a:grpSpLocks/>
            </p:cNvGrpSpPr>
            <p:nvPr/>
          </p:nvGrpSpPr>
          <p:grpSpPr bwMode="auto">
            <a:xfrm>
              <a:off x="1512887" y="746127"/>
              <a:ext cx="8993188" cy="5978525"/>
              <a:chOff x="-7" y="470"/>
              <a:chExt cx="5665" cy="3766"/>
            </a:xfrm>
          </p:grpSpPr>
          <p:grpSp>
            <p:nvGrpSpPr>
              <p:cNvPr id="43" name="Group 2"/>
              <p:cNvGrpSpPr>
                <a:grpSpLocks/>
              </p:cNvGrpSpPr>
              <p:nvPr/>
            </p:nvGrpSpPr>
            <p:grpSpPr bwMode="auto">
              <a:xfrm>
                <a:off x="-7" y="785"/>
                <a:ext cx="5665" cy="3451"/>
                <a:chOff x="-7" y="785"/>
                <a:chExt cx="5665" cy="3451"/>
              </a:xfrm>
            </p:grpSpPr>
            <p:sp>
              <p:nvSpPr>
                <p:cNvPr id="49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016" y="4032"/>
                  <a:ext cx="992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fast electronics  </a:t>
                  </a:r>
                </a:p>
              </p:txBody>
            </p:sp>
            <p:sp>
              <p:nvSpPr>
                <p:cNvPr id="5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894" y="3829"/>
                  <a:ext cx="971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camera diaphragm </a:t>
                  </a:r>
                </a:p>
              </p:txBody>
            </p:sp>
            <p:sp>
              <p:nvSpPr>
                <p:cNvPr id="51" name="Rectangle 5"/>
                <p:cNvSpPr>
                  <a:spLocks noChangeArrowheads="1"/>
                </p:cNvSpPr>
                <p:nvPr/>
              </p:nvSpPr>
              <p:spPr bwMode="auto">
                <a:xfrm>
                  <a:off x="431" y="1920"/>
                  <a:ext cx="590" cy="464"/>
                </a:xfrm>
                <a:prstGeom prst="rect">
                  <a:avLst/>
                </a:prstGeom>
                <a:gradFill rotWithShape="1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50000">
                      <a:srgbClr val="FF0000">
                        <a:alpha val="61000"/>
                      </a:srgbClr>
                    </a:gs>
                    <a:gs pos="100000">
                      <a:srgbClr val="FF0000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l-GR">
                    <a:latin typeface="Arial" charset="0"/>
                  </a:endParaRPr>
                </a:p>
              </p:txBody>
            </p:sp>
            <p:pic>
              <p:nvPicPr>
                <p:cNvPr id="52" name="Picture 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13" y="2473"/>
                  <a:ext cx="5545" cy="75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</p:pic>
            <p:sp>
              <p:nvSpPr>
                <p:cNvPr id="5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105" y="3279"/>
                  <a:ext cx="135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solidFill>
                        <a:srgbClr val="99CCFF"/>
                      </a:solidFill>
                      <a:latin typeface="Arial" charset="0"/>
                    </a:rPr>
                    <a:t>time / seconds</a:t>
                  </a:r>
                </a:p>
              </p:txBody>
            </p:sp>
            <p:sp>
              <p:nvSpPr>
                <p:cNvPr id="5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9" y="2475"/>
                  <a:ext cx="499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200">
                      <a:solidFill>
                        <a:srgbClr val="CC0000"/>
                      </a:solidFill>
                      <a:latin typeface="Arial" charset="0"/>
                    </a:rPr>
                    <a:t>as</a:t>
                  </a:r>
                  <a:endParaRPr lang="el-GR" sz="3200">
                    <a:solidFill>
                      <a:srgbClr val="CC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970" y="1706"/>
                  <a:ext cx="656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age of the</a:t>
                  </a:r>
                </a:p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universe</a:t>
                  </a:r>
                </a:p>
              </p:txBody>
            </p:sp>
            <p:sp>
              <p:nvSpPr>
                <p:cNvPr id="56" name="Line 10"/>
                <p:cNvSpPr>
                  <a:spLocks noChangeShapeType="1"/>
                </p:cNvSpPr>
                <p:nvPr/>
              </p:nvSpPr>
              <p:spPr bwMode="auto">
                <a:xfrm>
                  <a:off x="5329" y="2114"/>
                  <a:ext cx="0" cy="347"/>
                </a:xfrm>
                <a:prstGeom prst="line">
                  <a:avLst/>
                </a:prstGeom>
                <a:noFill/>
                <a:ln w="38100">
                  <a:solidFill>
                    <a:srgbClr val="CCE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57" name="Rectangle 11"/>
                <p:cNvSpPr>
                  <a:spLocks noChangeArrowheads="1"/>
                </p:cNvSpPr>
                <p:nvPr/>
              </p:nvSpPr>
              <p:spPr bwMode="auto">
                <a:xfrm>
                  <a:off x="884" y="1613"/>
                  <a:ext cx="771" cy="464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66">
                        <a:gamma/>
                        <a:tint val="3137"/>
                        <a:invGamma/>
                      </a:srgbClr>
                    </a:gs>
                    <a:gs pos="50000">
                      <a:srgbClr val="000066">
                        <a:alpha val="60001"/>
                      </a:srgbClr>
                    </a:gs>
                    <a:gs pos="100000">
                      <a:srgbClr val="000066">
                        <a:gamma/>
                        <a:tint val="3137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l-GR">
                    <a:latin typeface="Arial" charset="0"/>
                  </a:endParaRPr>
                </a:p>
              </p:txBody>
            </p:sp>
            <p:sp>
              <p:nvSpPr>
                <p:cNvPr id="5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610" y="1746"/>
                  <a:ext cx="1270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6666FF"/>
                      </a:solidFill>
                      <a:latin typeface="Arial" charset="0"/>
                    </a:rPr>
                    <a:t>molecular vibration &amp; chemical reaction</a:t>
                  </a:r>
                </a:p>
              </p:txBody>
            </p:sp>
            <p:sp>
              <p:nvSpPr>
                <p:cNvPr id="5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975" y="2066"/>
                  <a:ext cx="1361" cy="3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tabLst>
                      <a:tab pos="88900" algn="l"/>
                    </a:tabLst>
                  </a:pPr>
                  <a:r>
                    <a:rPr lang="en-US" sz="1600" dirty="0">
                      <a:solidFill>
                        <a:srgbClr val="CC0000"/>
                      </a:solidFill>
                      <a:latin typeface="Arial" charset="0"/>
                    </a:rPr>
                    <a:t> </a:t>
                  </a:r>
                  <a:r>
                    <a:rPr lang="en-US" sz="1500" dirty="0">
                      <a:solidFill>
                        <a:srgbClr val="FF3300"/>
                      </a:solidFill>
                      <a:latin typeface="Arial" charset="0"/>
                    </a:rPr>
                    <a:t>electronic motion &amp;        	e-e correlations</a:t>
                  </a:r>
                </a:p>
              </p:txBody>
            </p:sp>
            <p:sp>
              <p:nvSpPr>
                <p:cNvPr id="60" name="Rectangle 14"/>
                <p:cNvSpPr>
                  <a:spLocks noChangeArrowheads="1"/>
                </p:cNvSpPr>
                <p:nvPr/>
              </p:nvSpPr>
              <p:spPr bwMode="auto">
                <a:xfrm>
                  <a:off x="1338" y="1295"/>
                  <a:ext cx="998" cy="464"/>
                </a:xfrm>
                <a:prstGeom prst="rect">
                  <a:avLst/>
                </a:prstGeom>
                <a:gradFill rotWithShape="1">
                  <a:gsLst>
                    <a:gs pos="0">
                      <a:srgbClr val="008000">
                        <a:gamma/>
                        <a:tint val="3137"/>
                        <a:invGamma/>
                      </a:srgbClr>
                    </a:gs>
                    <a:gs pos="50000">
                      <a:srgbClr val="008000">
                        <a:alpha val="75999"/>
                      </a:srgbClr>
                    </a:gs>
                    <a:gs pos="100000">
                      <a:srgbClr val="008000">
                        <a:gamma/>
                        <a:tint val="3137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l-GR">
                    <a:latin typeface="Arial" charset="0"/>
                  </a:endParaRPr>
                </a:p>
              </p:txBody>
            </p:sp>
            <p:sp>
              <p:nvSpPr>
                <p:cNvPr id="61" name="Rectangle 15"/>
                <p:cNvSpPr>
                  <a:spLocks noChangeArrowheads="1"/>
                </p:cNvSpPr>
                <p:nvPr/>
              </p:nvSpPr>
              <p:spPr bwMode="auto">
                <a:xfrm>
                  <a:off x="2064" y="967"/>
                  <a:ext cx="1134" cy="464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6275"/>
                        <a:invGamma/>
                      </a:srgbClr>
                    </a:gs>
                    <a:gs pos="50000">
                      <a:srgbClr val="FFCC00">
                        <a:alpha val="75999"/>
                      </a:srgbClr>
                    </a:gs>
                    <a:gs pos="100000">
                      <a:srgbClr val="FFCC00">
                        <a:gamma/>
                        <a:tint val="6275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l-GR">
                    <a:latin typeface="Arial" charset="0"/>
                  </a:endParaRPr>
                </a:p>
              </p:txBody>
            </p:sp>
            <p:sp>
              <p:nvSpPr>
                <p:cNvPr id="6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291" y="1386"/>
                  <a:ext cx="1542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tabLst>
                      <a:tab pos="88900" algn="l"/>
                    </a:tabLst>
                  </a:pPr>
                  <a:r>
                    <a:rPr lang="en-US" sz="1600" dirty="0">
                      <a:solidFill>
                        <a:srgbClr val="008000"/>
                      </a:solidFill>
                      <a:latin typeface="Arial" charset="0"/>
                    </a:rPr>
                    <a:t> </a:t>
                  </a:r>
                  <a:r>
                    <a:rPr lang="en-US" sz="1500" dirty="0">
                      <a:solidFill>
                        <a:srgbClr val="009900"/>
                      </a:solidFill>
                      <a:latin typeface="Arial" charset="0"/>
                    </a:rPr>
                    <a:t>coupling to the vacuum  	&amp; molecular rotation</a:t>
                  </a:r>
                </a:p>
              </p:txBody>
            </p:sp>
            <p:sp>
              <p:nvSpPr>
                <p:cNvPr id="6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016" y="1208"/>
                  <a:ext cx="1542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FFCC00"/>
                      </a:solidFill>
                      <a:latin typeface="Arial" charset="0"/>
                    </a:rPr>
                    <a:t> visible object motion</a:t>
                  </a:r>
                </a:p>
              </p:txBody>
            </p:sp>
            <p:sp>
              <p:nvSpPr>
                <p:cNvPr id="6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44" y="1709"/>
                  <a:ext cx="656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age of the</a:t>
                  </a:r>
                </a:p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mankind</a:t>
                  </a:r>
                  <a:r>
                    <a:rPr lang="en-US" sz="1500" dirty="0">
                      <a:solidFill>
                        <a:srgbClr val="000066"/>
                      </a:solidFill>
                      <a:latin typeface="Arial" charset="0"/>
                    </a:rPr>
                    <a:t>  </a:t>
                  </a:r>
                </a:p>
              </p:txBody>
            </p:sp>
            <p:sp>
              <p:nvSpPr>
                <p:cNvPr id="65" name="Line 19"/>
                <p:cNvSpPr>
                  <a:spLocks noChangeShapeType="1"/>
                </p:cNvSpPr>
                <p:nvPr/>
              </p:nvSpPr>
              <p:spPr bwMode="auto">
                <a:xfrm>
                  <a:off x="4503" y="2117"/>
                  <a:ext cx="0" cy="347"/>
                </a:xfrm>
                <a:prstGeom prst="line">
                  <a:avLst/>
                </a:prstGeom>
                <a:noFill/>
                <a:ln w="38100">
                  <a:solidFill>
                    <a:srgbClr val="CCE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66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1474" y="3244"/>
                  <a:ext cx="4" cy="746"/>
                </a:xfrm>
                <a:prstGeom prst="line">
                  <a:avLst/>
                </a:prstGeom>
                <a:noFill/>
                <a:ln w="38100">
                  <a:solidFill>
                    <a:srgbClr val="CCE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67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365" y="3233"/>
                  <a:ext cx="0" cy="614"/>
                </a:xfrm>
                <a:prstGeom prst="line">
                  <a:avLst/>
                </a:prstGeom>
                <a:noFill/>
                <a:ln w="38100">
                  <a:solidFill>
                    <a:srgbClr val="CCE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68" name="Rectangle 22"/>
                <p:cNvSpPr>
                  <a:spLocks noChangeArrowheads="1"/>
                </p:cNvSpPr>
                <p:nvPr/>
              </p:nvSpPr>
              <p:spPr bwMode="auto">
                <a:xfrm>
                  <a:off x="3379" y="785"/>
                  <a:ext cx="726" cy="46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tint val="6275"/>
                        <a:invGamma/>
                      </a:schemeClr>
                    </a:gs>
                    <a:gs pos="50000">
                      <a:schemeClr val="bg2">
                        <a:alpha val="75999"/>
                      </a:schemeClr>
                    </a:gs>
                    <a:gs pos="100000">
                      <a:schemeClr val="bg2">
                        <a:gamma/>
                        <a:tint val="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l-GR">
                    <a:latin typeface="Arial" charset="0"/>
                  </a:endParaRPr>
                </a:p>
              </p:txBody>
            </p:sp>
            <p:sp>
              <p:nvSpPr>
                <p:cNvPr id="6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059" y="831"/>
                  <a:ext cx="998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tabLst>
                      <a:tab pos="88900" algn="l"/>
                    </a:tabLst>
                  </a:pPr>
                  <a:r>
                    <a:rPr lang="en-US" sz="1600" dirty="0">
                      <a:solidFill>
                        <a:srgbClr val="808080"/>
                      </a:solidFill>
                      <a:latin typeface="Arial" charset="0"/>
                    </a:rPr>
                    <a:t> </a:t>
                  </a:r>
                  <a:r>
                    <a:rPr lang="en-US" sz="1500" dirty="0">
                      <a:solidFill>
                        <a:srgbClr val="808080"/>
                      </a:solidFill>
                      <a:latin typeface="Arial" charset="0"/>
                    </a:rPr>
                    <a:t>planet orbiting   	&amp; rotation</a:t>
                  </a:r>
                </a:p>
              </p:txBody>
            </p:sp>
            <p:sp>
              <p:nvSpPr>
                <p:cNvPr id="7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54" y="3693"/>
                  <a:ext cx="953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optical technologies  </a:t>
                  </a:r>
                </a:p>
              </p:txBody>
            </p:sp>
            <p:sp>
              <p:nvSpPr>
                <p:cNvPr id="71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023" y="3227"/>
                  <a:ext cx="0" cy="490"/>
                </a:xfrm>
                <a:prstGeom prst="line">
                  <a:avLst/>
                </a:prstGeom>
                <a:noFill/>
                <a:ln w="38100">
                  <a:solidFill>
                    <a:srgbClr val="CCE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72" name="Line 26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548" y="3042"/>
                  <a:ext cx="0" cy="54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7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-7" y="3386"/>
                  <a:ext cx="1044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FF3300"/>
                      </a:solidFill>
                      <a:latin typeface="Arial" charset="0"/>
                    </a:rPr>
                    <a:t>VUV/x-ray techniques</a:t>
                  </a:r>
                  <a:r>
                    <a:rPr lang="en-US" sz="1500" dirty="0">
                      <a:solidFill>
                        <a:srgbClr val="CC0000"/>
                      </a:solidFill>
                      <a:latin typeface="Arial" charset="0"/>
                    </a:rPr>
                    <a:t> </a:t>
                  </a:r>
                  <a:r>
                    <a:rPr lang="en-US" sz="1500" dirty="0">
                      <a:solidFill>
                        <a:srgbClr val="000066"/>
                      </a:solidFill>
                      <a:latin typeface="Arial" charset="0"/>
                    </a:rPr>
                    <a:t> </a:t>
                  </a:r>
                </a:p>
              </p:txBody>
            </p:sp>
            <p:sp>
              <p:nvSpPr>
                <p:cNvPr id="74" name="Line 28"/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3248"/>
                  <a:ext cx="0" cy="306"/>
                </a:xfrm>
                <a:prstGeom prst="line">
                  <a:avLst/>
                </a:prstGeom>
                <a:noFill/>
                <a:ln w="38100">
                  <a:solidFill>
                    <a:srgbClr val="CCE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7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408" y="3520"/>
                  <a:ext cx="971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99CCFF"/>
                      </a:solidFill>
                      <a:latin typeface="Arial" charset="0"/>
                    </a:rPr>
                    <a:t>stop watch </a:t>
                  </a:r>
                </a:p>
              </p:txBody>
            </p:sp>
          </p:grpSp>
          <p:pic>
            <p:nvPicPr>
              <p:cNvPr id="44" name="Picture 40" descr="planet00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88" y="470"/>
                <a:ext cx="590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41" descr="bird_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973" y="709"/>
                <a:ext cx="816" cy="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42" descr="Fluorescent_minerals_h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38" y="1103"/>
                <a:ext cx="597" cy="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43" descr="Anharmonic_oscillator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39" y="1298"/>
                <a:ext cx="452" cy="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44" descr="File:Stylised Lithium Atom.p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66" y="1957"/>
                <a:ext cx="340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" name="Picture 21" descr="Muybridge_race_horse_animated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524" y="6159442"/>
              <a:ext cx="895176" cy="5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5" descr="HEEScop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048" y="5460578"/>
              <a:ext cx="563834" cy="72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66182" y="332206"/>
            <a:ext cx="84375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 anchor="b"/>
          <a:lstStyle/>
          <a:p>
            <a:pPr eaLnBrk="0" hangingPunct="0">
              <a:defRPr/>
            </a:pPr>
            <a:r>
              <a:rPr lang="en-US" sz="2800" dirty="0">
                <a:solidFill>
                  <a:srgbClr val="C1E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What for </a:t>
            </a:r>
            <a:r>
              <a:rPr lang="en-US" sz="2800" dirty="0" err="1">
                <a:solidFill>
                  <a:srgbClr val="C1E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attosecond</a:t>
            </a:r>
            <a:r>
              <a:rPr lang="en-US" sz="2800" dirty="0">
                <a:solidFill>
                  <a:srgbClr val="C1E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smtClean="0">
                <a:solidFill>
                  <a:srgbClr val="C1E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>
                <a:solidFill>
                  <a:srgbClr val="C0C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Time scales of </a:t>
            </a:r>
            <a:r>
              <a:rPr lang="en-US" sz="2800" i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phenomena &amp;</a:t>
            </a:r>
            <a:r>
              <a:rPr lang="en-US" sz="2800" i="1" dirty="0">
                <a:solidFill>
                  <a:srgbClr val="C0C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h</a:t>
            </a:r>
            <a:r>
              <a:rPr lang="en-US" sz="2800" i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ow to capture motion</a:t>
            </a:r>
            <a:endParaRPr lang="el-GR" sz="2800" i="1" dirty="0">
              <a:solidFill>
                <a:srgbClr val="C0C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50" y="1836182"/>
            <a:ext cx="648890" cy="363021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18522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264566" y="238631"/>
            <a:ext cx="595627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Mid IR laser commissioning </a:t>
            </a:r>
            <a:r>
              <a:rPr lang="en-US" sz="2700" b="1" dirty="0">
                <a:solidFill>
                  <a:srgbClr val="E7511E"/>
                </a:solidFill>
                <a:latin typeface="Calibri" panose="020F0502020204030204" pitchFamily="34" charset="0"/>
              </a:rPr>
              <a:t>experiments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Feasibility study of GHHG</a:t>
            </a:r>
            <a:endParaRPr lang="en-US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1722" y="1292896"/>
            <a:ext cx="8712487" cy="5205205"/>
            <a:chOff x="291722" y="1292896"/>
            <a:chExt cx="8712487" cy="5205205"/>
          </a:xfrm>
        </p:grpSpPr>
        <p:grpSp>
          <p:nvGrpSpPr>
            <p:cNvPr id="2" name="Group 1"/>
            <p:cNvGrpSpPr/>
            <p:nvPr/>
          </p:nvGrpSpPr>
          <p:grpSpPr>
            <a:xfrm>
              <a:off x="291722" y="2658527"/>
              <a:ext cx="2839541" cy="2810367"/>
              <a:chOff x="771566" y="1217521"/>
              <a:chExt cx="2545293" cy="2648543"/>
            </a:xfrm>
          </p:grpSpPr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566" y="1373557"/>
                <a:ext cx="2481859" cy="2046651"/>
              </a:xfrm>
              <a:prstGeom prst="rect">
                <a:avLst/>
              </a:prstGeom>
            </p:spPr>
          </p:pic>
          <p:sp>
            <p:nvSpPr>
              <p:cNvPr id="138" name="TextBox 137"/>
              <p:cNvSpPr txBox="1"/>
              <p:nvPr/>
            </p:nvSpPr>
            <p:spPr>
              <a:xfrm>
                <a:off x="1986009" y="1217521"/>
                <a:ext cx="1330850" cy="319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October 2017</a:t>
                </a:r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0" name="TextBox 69"/>
              <p:cNvSpPr txBox="1"/>
              <p:nvPr/>
            </p:nvSpPr>
            <p:spPr>
              <a:xfrm>
                <a:off x="786558" y="3314961"/>
                <a:ext cx="2127281" cy="5511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  <a:r>
                  <a:rPr kumimoji="0" lang="hu-H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kHz, &gt; 150</a:t>
                </a:r>
                <a:r>
                  <a:rPr kumimoji="0" lang="hu-H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µ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J,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&lt; 4 cycles, 2</a:t>
                </a:r>
                <a:r>
                  <a:rPr kumimoji="0" lang="hu-H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hu-H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µ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m-3</a:t>
                </a:r>
                <a:r>
                  <a:rPr kumimoji="0" lang="hu-H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hu-H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µ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endPara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493166" y="1292896"/>
              <a:ext cx="5511043" cy="4797756"/>
              <a:chOff x="3493166" y="1292896"/>
              <a:chExt cx="5511043" cy="479775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493166" y="1292896"/>
                <a:ext cx="5422427" cy="4797756"/>
                <a:chOff x="3493166" y="1240143"/>
                <a:chExt cx="5422427" cy="4797756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3493166" y="1240143"/>
                  <a:ext cx="5125869" cy="4797756"/>
                  <a:chOff x="3493166" y="1240143"/>
                  <a:chExt cx="5125869" cy="4797756"/>
                </a:xfrm>
              </p:grpSpPr>
              <p:sp>
                <p:nvSpPr>
                  <p:cNvPr id="142" name="ZoneTexte 2"/>
                  <p:cNvSpPr txBox="1"/>
                  <p:nvPr/>
                </p:nvSpPr>
                <p:spPr>
                  <a:xfrm>
                    <a:off x="3865951" y="1240143"/>
                    <a:ext cx="32239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b="1" dirty="0" err="1" smtClean="0">
                        <a:solidFill>
                          <a:schemeClr val="accent1"/>
                        </a:solidFill>
                      </a:rPr>
                      <a:t>Harmonic</a:t>
                    </a:r>
                    <a:r>
                      <a:rPr lang="fr-FR" b="1" dirty="0" smtClean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fr-FR" b="1" dirty="0" err="1" smtClean="0">
                        <a:solidFill>
                          <a:schemeClr val="accent1"/>
                        </a:solidFill>
                      </a:rPr>
                      <a:t>generation</a:t>
                    </a:r>
                    <a:r>
                      <a:rPr lang="fr-FR" b="1" dirty="0" smtClean="0">
                        <a:solidFill>
                          <a:schemeClr val="accent1"/>
                        </a:solidFill>
                      </a:rPr>
                      <a:t> in </a:t>
                    </a:r>
                    <a:r>
                      <a:rPr lang="fr-FR" b="1" dirty="0" err="1" smtClean="0">
                        <a:solidFill>
                          <a:schemeClr val="accent1"/>
                        </a:solidFill>
                      </a:rPr>
                      <a:t>gas</a:t>
                    </a:r>
                    <a:endParaRPr lang="fr-FR" b="1" dirty="0">
                      <a:solidFill>
                        <a:schemeClr val="accent1"/>
                      </a:solidFill>
                    </a:endParaRPr>
                  </a:p>
                </p:txBody>
              </p:sp>
              <p:pic>
                <p:nvPicPr>
                  <p:cNvPr id="148" name="Image 2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664433" y="2232265"/>
                    <a:ext cx="4954602" cy="1846141"/>
                  </a:xfrm>
                  <a:prstGeom prst="rect">
                    <a:avLst/>
                  </a:prstGeom>
                </p:spPr>
              </p:pic>
              <p:sp>
                <p:nvSpPr>
                  <p:cNvPr id="149" name="ZoneTexte 22"/>
                  <p:cNvSpPr txBox="1"/>
                  <p:nvPr/>
                </p:nvSpPr>
                <p:spPr>
                  <a:xfrm>
                    <a:off x="6404239" y="5330556"/>
                    <a:ext cx="91563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err="1" smtClean="0"/>
                      <a:t>Gas</a:t>
                    </a:r>
                    <a:r>
                      <a:rPr lang="fr-FR" dirty="0" smtClean="0"/>
                      <a:t> jet</a:t>
                    </a:r>
                    <a:endParaRPr lang="fr-FR" dirty="0"/>
                  </a:p>
                </p:txBody>
              </p:sp>
              <p:sp>
                <p:nvSpPr>
                  <p:cNvPr id="150" name="ZoneTexte 25"/>
                  <p:cNvSpPr txBox="1"/>
                  <p:nvPr/>
                </p:nvSpPr>
                <p:spPr>
                  <a:xfrm>
                    <a:off x="3493166" y="5668567"/>
                    <a:ext cx="484632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285750" indent="-285750">
                      <a:buFont typeface="Arial" charset="0"/>
                      <a:buChar char="•"/>
                    </a:pPr>
                    <a:r>
                      <a:rPr lang="fr-FR" dirty="0" smtClean="0"/>
                      <a:t>Collaboration </a:t>
                    </a:r>
                    <a:r>
                      <a:rPr lang="fr-FR" dirty="0" err="1" smtClean="0"/>
                      <a:t>with</a:t>
                    </a:r>
                    <a:r>
                      <a:rPr lang="fr-FR" dirty="0" smtClean="0"/>
                      <a:t> CEA Saclay (T. </a:t>
                    </a:r>
                    <a:r>
                      <a:rPr lang="fr-FR" dirty="0" err="1" smtClean="0"/>
                      <a:t>Ruchon</a:t>
                    </a:r>
                    <a:r>
                      <a:rPr lang="fr-FR" dirty="0" smtClean="0"/>
                      <a:t>)</a:t>
                    </a:r>
                    <a:endParaRPr lang="fr-FR" dirty="0"/>
                  </a:p>
                </p:txBody>
              </p:sp>
            </p:grpSp>
            <p:sp>
              <p:nvSpPr>
                <p:cNvPr id="5" name="Rectangle 4"/>
                <p:cNvSpPr/>
                <p:nvPr/>
              </p:nvSpPr>
              <p:spPr>
                <a:xfrm>
                  <a:off x="3588639" y="1704386"/>
                  <a:ext cx="532695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buFont typeface="Arial"/>
                    <a:buChar char="•"/>
                  </a:pPr>
                  <a:r>
                    <a:rPr lang="en-US" b="1" dirty="0" smtClean="0">
                      <a:solidFill>
                        <a:srgbClr val="F05A28"/>
                      </a:solidFill>
                    </a:rPr>
                    <a:t>HHG cutoff, U</a:t>
                  </a:r>
                  <a:r>
                    <a:rPr lang="en-US" b="1" baseline="-25000" dirty="0" smtClean="0">
                      <a:solidFill>
                        <a:srgbClr val="F05A28"/>
                      </a:solidFill>
                    </a:rPr>
                    <a:t>p</a:t>
                  </a:r>
                  <a:r>
                    <a:rPr lang="en-US" b="1" dirty="0" smtClean="0">
                      <a:solidFill>
                        <a:srgbClr val="F05A28"/>
                      </a:solidFill>
                      <a:sym typeface="Symbol" panose="05050102010706020507" pitchFamily="18" charset="2"/>
                    </a:rPr>
                    <a:t></a:t>
                  </a:r>
                  <a:r>
                    <a:rPr lang="en-US" b="1" dirty="0" smtClean="0">
                      <a:solidFill>
                        <a:srgbClr val="F05A28"/>
                      </a:solidFill>
                      <a:latin typeface="Symbol" charset="2"/>
                      <a:cs typeface="Symbol" charset="2"/>
                    </a:rPr>
                    <a:t>l</a:t>
                  </a:r>
                  <a:r>
                    <a:rPr lang="en-US" b="1" baseline="30000" dirty="0" smtClean="0">
                      <a:solidFill>
                        <a:srgbClr val="F05A28"/>
                      </a:solidFill>
                    </a:rPr>
                    <a:t>2</a:t>
                  </a:r>
                  <a:r>
                    <a:rPr lang="en-US" b="1" dirty="0" smtClean="0">
                      <a:solidFill>
                        <a:srgbClr val="F05A28"/>
                      </a:solidFill>
                      <a:sym typeface="Symbol" panose="05050102010706020507" pitchFamily="18" charset="2"/>
                    </a:rPr>
                    <a:t></a:t>
                  </a:r>
                  <a:r>
                    <a:rPr lang="en-US" b="1" dirty="0" smtClean="0">
                      <a:solidFill>
                        <a:srgbClr val="F05A28"/>
                      </a:solidFill>
                    </a:rPr>
                    <a:t>I </a:t>
                  </a:r>
                  <a:r>
                    <a:rPr lang="en-US" b="1" dirty="0" smtClean="0">
                      <a:solidFill>
                        <a:srgbClr val="F05A28"/>
                      </a:solidFill>
                      <a:sym typeface="Symbol" panose="05050102010706020507" pitchFamily="18" charset="2"/>
                    </a:rPr>
                    <a:t> high photon energies</a:t>
                  </a:r>
                  <a:r>
                    <a:rPr lang="en-US" b="1" baseline="30000" dirty="0" smtClean="0">
                      <a:solidFill>
                        <a:srgbClr val="F05A28"/>
                      </a:solidFill>
                    </a:rPr>
                    <a:t> </a:t>
                  </a:r>
                  <a:endParaRPr lang="en-US" dirty="0">
                    <a:solidFill>
                      <a:srgbClr val="F05A28"/>
                    </a:solidFill>
                  </a:endParaRPr>
                </a:p>
              </p:txBody>
            </p:sp>
          </p:grpSp>
          <p:sp>
            <p:nvSpPr>
              <p:cNvPr id="155" name="Rectangle à coins arrondis 3"/>
              <p:cNvSpPr/>
              <p:nvPr/>
            </p:nvSpPr>
            <p:spPr>
              <a:xfrm>
                <a:off x="7349691" y="4408244"/>
                <a:ext cx="1654518" cy="90390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/>
                  <a:t>X</a:t>
                </a:r>
                <a:r>
                  <a:rPr lang="fr-FR" sz="1400" dirty="0" smtClean="0"/>
                  <a:t>UV </a:t>
                </a:r>
                <a:r>
                  <a:rPr lang="fr-FR" sz="1400" dirty="0" err="1" smtClean="0"/>
                  <a:t>Spectrometer</a:t>
                </a:r>
                <a:endParaRPr lang="fr-FR" sz="1400" dirty="0"/>
              </a:p>
            </p:txBody>
          </p:sp>
          <p:sp>
            <p:nvSpPr>
              <p:cNvPr id="156" name="Abgerundetes Rechteck 10"/>
              <p:cNvSpPr/>
              <p:nvPr/>
            </p:nvSpPr>
            <p:spPr>
              <a:xfrm>
                <a:off x="3758685" y="4408245"/>
                <a:ext cx="1302833" cy="903905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 smtClean="0">
                    <a:solidFill>
                      <a:prstClr val="white"/>
                    </a:solidFill>
                  </a:rPr>
                  <a:t>MIR-ALPS</a:t>
                </a:r>
                <a:endParaRPr lang="de-DE" sz="16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7" name="Connecteur droit 5"/>
              <p:cNvCxnSpPr>
                <a:stCxn id="156" idx="3"/>
                <a:endCxn id="155" idx="1"/>
              </p:cNvCxnSpPr>
              <p:nvPr/>
            </p:nvCxnSpPr>
            <p:spPr>
              <a:xfrm flipV="1">
                <a:off x="5061518" y="4860197"/>
                <a:ext cx="2288173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Arrondir un rectangle à un seul coin 6"/>
              <p:cNvSpPr/>
              <p:nvPr/>
            </p:nvSpPr>
            <p:spPr>
              <a:xfrm>
                <a:off x="6862057" y="4583420"/>
                <a:ext cx="45719" cy="553552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Rectangle à coins arrondis 8"/>
              <p:cNvSpPr/>
              <p:nvPr/>
            </p:nvSpPr>
            <p:spPr>
              <a:xfrm>
                <a:off x="5223803" y="4408245"/>
                <a:ext cx="1196340" cy="90390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/>
                  <a:t>Dispersion management / </a:t>
                </a:r>
                <a:r>
                  <a:rPr lang="fr-FR" sz="1200" dirty="0" err="1" smtClean="0"/>
                  <a:t>polarization</a:t>
                </a:r>
                <a:r>
                  <a:rPr lang="fr-FR" sz="1200" dirty="0" smtClean="0"/>
                  <a:t> </a:t>
                </a:r>
                <a:r>
                  <a:rPr lang="en-US" sz="1200" dirty="0" smtClean="0"/>
                  <a:t>gating</a:t>
                </a:r>
                <a:endParaRPr lang="en-US" sz="1200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604950" y="6128769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Planned: </a:t>
              </a:r>
              <a:r>
                <a:rPr lang="en-US" dirty="0" smtClean="0"/>
                <a:t>June </a:t>
              </a:r>
              <a:r>
                <a:rPr lang="en-US" dirty="0"/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7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073400" y="122509"/>
            <a:ext cx="5838618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Primary sources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SYLOS “alignment” Laser Systems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987" y="1062597"/>
            <a:ext cx="7880517" cy="5432089"/>
            <a:chOff x="192987" y="1062597"/>
            <a:chExt cx="7880517" cy="5432089"/>
          </a:xfrm>
        </p:grpSpPr>
        <p:sp>
          <p:nvSpPr>
            <p:cNvPr id="6" name="Textfeld 75"/>
            <p:cNvSpPr txBox="1"/>
            <p:nvPr/>
          </p:nvSpPr>
          <p:spPr>
            <a:xfrm>
              <a:off x="3964195" y="4546980"/>
              <a:ext cx="3816671" cy="18158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Central 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  <a:sym typeface="Symbol"/>
                </a:rPr>
                <a:t>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  <a:sym typeface="Symbol"/>
                </a:rPr>
                <a:t>          	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900 ±10 nm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duration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&lt;50fs</a:t>
              </a:r>
            </a:p>
            <a:p>
              <a:pPr>
                <a:defRPr/>
              </a:pP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energy	&gt;40mJ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Rep.rate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10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Hz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Energy stability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&lt;2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.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0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%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ASE contrast    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&gt;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10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6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Strahl ratio	&gt;0.7</a:t>
              </a:r>
            </a:p>
          </p:txBody>
        </p:sp>
        <p:sp>
          <p:nvSpPr>
            <p:cNvPr id="7" name="Textfeld 19"/>
            <p:cNvSpPr txBox="1"/>
            <p:nvPr/>
          </p:nvSpPr>
          <p:spPr>
            <a:xfrm>
              <a:off x="391873" y="4711985"/>
              <a:ext cx="2833928" cy="369332"/>
            </a:xfrm>
            <a:prstGeom prst="rect">
              <a:avLst/>
            </a:prstGeom>
            <a:solidFill>
              <a:srgbClr val="C0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hu-HU" b="1" kern="0" dirty="0" smtClean="0">
                  <a:solidFill>
                    <a:prstClr val="white"/>
                  </a:solidFill>
                  <a:latin typeface="Calibri"/>
                </a:rPr>
                <a:t>EKSPLA</a:t>
              </a:r>
              <a:endParaRPr lang="de-DE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2987" y="5663689"/>
              <a:ext cx="35573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TDR: completed December 2017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Delivered: </a:t>
              </a:r>
              <a:r>
                <a:rPr lang="hu-HU" sz="1600" dirty="0">
                  <a:solidFill>
                    <a:srgbClr val="002060"/>
                  </a:solidFill>
                </a:rPr>
                <a:t>November 2018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Fully commissioned: December </a:t>
              </a:r>
              <a:r>
                <a:rPr lang="hu-HU" sz="1600" dirty="0" smtClean="0">
                  <a:solidFill>
                    <a:srgbClr val="002060"/>
                  </a:solidFill>
                </a:rPr>
                <a:t>2018</a:t>
              </a:r>
              <a:endParaRPr lang="hu-HU" sz="1600" dirty="0">
                <a:solidFill>
                  <a:srgbClr val="00206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0000">
              <a:off x="514481" y="2336955"/>
              <a:ext cx="7559023" cy="21442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7625" y="1062597"/>
              <a:ext cx="391697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hu-HU" sz="2200" dirty="0" smtClean="0">
                <a:solidFill>
                  <a:srgbClr val="00B050"/>
                </a:solidFill>
                <a:latin typeface="Calibri" panose="020F0502020204030204" pitchFamily="34" charset="0"/>
              </a:endParaRPr>
            </a:p>
            <a:p>
              <a:r>
                <a:rPr lang="en-US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For </a:t>
              </a:r>
              <a:r>
                <a:rPr lang="hu-HU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pre-aligment </a:t>
              </a:r>
              <a:r>
                <a:rPr lang="en-US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&amp;</a:t>
              </a:r>
              <a:r>
                <a:rPr lang="hu-HU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optimization</a:t>
              </a:r>
            </a:p>
            <a:p>
              <a:r>
                <a:rPr lang="en-US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of the</a:t>
              </a:r>
              <a:r>
                <a:rPr lang="hu-HU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 4 </a:t>
              </a:r>
              <a:r>
                <a:rPr lang="en-US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SYLOS driven </a:t>
              </a:r>
              <a:r>
                <a:rPr lang="hu-HU" sz="2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beamlines</a:t>
              </a:r>
            </a:p>
            <a:p>
              <a:r>
                <a:rPr lang="hu-HU" sz="2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	</a:t>
              </a:r>
              <a:r>
                <a:rPr lang="hu-HU" sz="2200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	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3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91" y="58710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5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4"/>
          <p:cNvSpPr txBox="1"/>
          <p:nvPr/>
        </p:nvSpPr>
        <p:spPr>
          <a:xfrm>
            <a:off x="2893746" y="21659"/>
            <a:ext cx="617102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SYLOS alignment and SYLOS Systems</a:t>
            </a:r>
          </a:p>
          <a:p>
            <a:pPr algn="r">
              <a:lnSpc>
                <a:spcPts val="26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transmutation project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proposed by 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algn="r">
              <a:lnSpc>
                <a:spcPts val="2600"/>
              </a:lnSpc>
            </a:pPr>
            <a:r>
              <a:rPr lang="en-GB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Tajima </a:t>
            </a:r>
            <a:r>
              <a:rPr lang="en-GB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</a:t>
            </a:r>
            <a:r>
              <a:rPr lang="en-GB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Mourou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hu-H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593" y="1114266"/>
            <a:ext cx="9049407" cy="5179582"/>
            <a:chOff x="94593" y="1242836"/>
            <a:chExt cx="9049407" cy="5179582"/>
          </a:xfrm>
        </p:grpSpPr>
        <p:grpSp>
          <p:nvGrpSpPr>
            <p:cNvPr id="9" name="Group 8"/>
            <p:cNvGrpSpPr/>
            <p:nvPr/>
          </p:nvGrpSpPr>
          <p:grpSpPr>
            <a:xfrm>
              <a:off x="3450945" y="2220948"/>
              <a:ext cx="5563023" cy="1520530"/>
              <a:chOff x="3450945" y="2170146"/>
              <a:chExt cx="5563023" cy="1520530"/>
            </a:xfrm>
          </p:grpSpPr>
          <p:pic>
            <p:nvPicPr>
              <p:cNvPr id="6" name="Picture 5"/>
              <p:cNvPicPr/>
              <p:nvPr/>
            </p:nvPicPr>
            <p:blipFill rotWithShape="1">
              <a:blip r:embed="rId2"/>
              <a:srcRect l="28527" t="31716" r="34728" b="7326"/>
              <a:stretch/>
            </p:blipFill>
            <p:spPr bwMode="auto">
              <a:xfrm>
                <a:off x="3450945" y="2170146"/>
                <a:ext cx="1900162" cy="151119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Picture 6"/>
              <p:cNvPicPr/>
              <p:nvPr/>
            </p:nvPicPr>
            <p:blipFill rotWithShape="1">
              <a:blip r:embed="rId3"/>
              <a:srcRect l="27242" t="18362" r="40464" b="15065"/>
              <a:stretch/>
            </p:blipFill>
            <p:spPr bwMode="auto">
              <a:xfrm>
                <a:off x="5351107" y="2179483"/>
                <a:ext cx="1367896" cy="151119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/>
              <a:srcRect l="33889" t="35679" r="12777" b="8352"/>
              <a:stretch/>
            </p:blipFill>
            <p:spPr>
              <a:xfrm>
                <a:off x="6719003" y="2179483"/>
                <a:ext cx="2294965" cy="1354667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E4BA555-B452-9247-8278-3C4901A8288B}"/>
                </a:ext>
              </a:extLst>
            </p:cNvPr>
            <p:cNvSpPr txBox="1"/>
            <p:nvPr/>
          </p:nvSpPr>
          <p:spPr>
            <a:xfrm>
              <a:off x="161019" y="1242836"/>
              <a:ext cx="870358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2060"/>
                  </a:solidFill>
                </a:rPr>
                <a:t>Project: 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Transmutation of </a:t>
              </a:r>
              <a:r>
                <a:rPr lang="en-GB" sz="1600" dirty="0" err="1" smtClean="0">
                  <a:solidFill>
                    <a:srgbClr val="002060"/>
                  </a:solidFill>
                </a:rPr>
                <a:t>TransUranic</a:t>
              </a:r>
              <a:r>
                <a:rPr lang="en-GB" sz="1600" dirty="0" smtClean="0">
                  <a:solidFill>
                    <a:srgbClr val="002060"/>
                  </a:solidFill>
                </a:rPr>
                <a:t> Minor Actinide (</a:t>
              </a:r>
              <a:r>
                <a:rPr lang="tr-TR" sz="1600" dirty="0">
                  <a:solidFill>
                    <a:srgbClr val="002060"/>
                  </a:solidFill>
                </a:rPr>
                <a:t>Np, Am, Cm</a:t>
              </a:r>
              <a:r>
                <a:rPr lang="tr-TR" sz="1600" dirty="0" smtClean="0">
                  <a:solidFill>
                    <a:srgbClr val="002060"/>
                  </a:solidFill>
                </a:rPr>
                <a:t>)</a:t>
              </a:r>
              <a:r>
                <a:rPr lang="en-GB" sz="1600" dirty="0" smtClean="0">
                  <a:solidFill>
                    <a:srgbClr val="002060"/>
                  </a:solidFill>
                </a:rPr>
                <a:t> 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spent nuclear waste </a:t>
              </a:r>
              <a:r>
                <a:rPr lang="en-GB" sz="1600" dirty="0">
                  <a:solidFill>
                    <a:srgbClr val="002060"/>
                  </a:solidFill>
                </a:rPr>
                <a:t>v</a:t>
              </a:r>
              <a:r>
                <a:rPr lang="en-GB" sz="1600" dirty="0" smtClean="0">
                  <a:solidFill>
                    <a:srgbClr val="002060"/>
                  </a:solidFill>
                </a:rPr>
                <a:t>ia “cheaply” produced 14 MeV neutrons generated via DT or DD fusion reactions</a:t>
              </a:r>
            </a:p>
            <a:p>
              <a:endParaRPr lang="en-GB" sz="500" dirty="0" smtClean="0">
                <a:solidFill>
                  <a:srgbClr val="002060"/>
                </a:solidFill>
              </a:endParaRP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Driven 100 </a:t>
              </a:r>
              <a:r>
                <a:rPr lang="en-GB" sz="1600" b="1" dirty="0" err="1" smtClean="0">
                  <a:solidFill>
                    <a:srgbClr val="002060"/>
                  </a:solidFill>
                </a:rPr>
                <a:t>keV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 deuteron acceleration  by ultra-short, ultra high rep. rate lasers (SYLOS)</a:t>
              </a:r>
              <a:endParaRPr lang="en-GB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593" y="2328990"/>
              <a:ext cx="9049407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2060"/>
                  </a:solidFill>
                </a:rPr>
                <a:t>Phase 1</a:t>
              </a:r>
              <a:r>
                <a:rPr lang="en-GB" sz="1600" dirty="0" smtClean="0">
                  <a:solidFill>
                    <a:srgbClr val="002060"/>
                  </a:solidFill>
                </a:rPr>
                <a:t>: </a:t>
              </a: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Acceleration</a:t>
              </a:r>
              <a:r>
                <a:rPr lang="en-GB" sz="1600" dirty="0" smtClean="0">
                  <a:solidFill>
                    <a:srgbClr val="002060"/>
                  </a:solidFill>
                </a:rPr>
                <a:t> of deuterium nuclei to </a:t>
              </a: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~100 </a:t>
              </a:r>
              <a:r>
                <a:rPr lang="en-GB" sz="1600" b="1" dirty="0" err="1" smtClean="0">
                  <a:solidFill>
                    <a:srgbClr val="002060"/>
                  </a:solidFill>
                </a:rPr>
                <a:t>keV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 </a:t>
              </a:r>
              <a:r>
                <a:rPr lang="en-GB" sz="1600" dirty="0">
                  <a:solidFill>
                    <a:srgbClr val="002060"/>
                  </a:solidFill>
                </a:rPr>
                <a:t>by the 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SYLOS </a:t>
              </a:r>
              <a:r>
                <a:rPr lang="en-GB" sz="1600" dirty="0" smtClean="0">
                  <a:solidFill>
                    <a:srgbClr val="002060"/>
                  </a:solidFill>
                </a:rPr>
                <a:t>laser. </a:t>
              </a:r>
            </a:p>
            <a:p>
              <a:r>
                <a:rPr lang="en-GB" sz="1600" dirty="0" smtClean="0">
                  <a:solidFill>
                    <a:srgbClr val="002060"/>
                  </a:solidFill>
                </a:rPr>
                <a:t>@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 </a:t>
              </a:r>
              <a:r>
                <a:rPr lang="en-GB" sz="1600" dirty="0">
                  <a:solidFill>
                    <a:srgbClr val="002060"/>
                  </a:solidFill>
                </a:rPr>
                <a:t>100 </a:t>
              </a:r>
              <a:r>
                <a:rPr lang="en-GB" sz="1600" dirty="0" err="1">
                  <a:solidFill>
                    <a:srgbClr val="002060"/>
                  </a:solidFill>
                </a:rPr>
                <a:t>keV</a:t>
              </a:r>
              <a:r>
                <a:rPr lang="en-GB" sz="1600" dirty="0">
                  <a:solidFill>
                    <a:srgbClr val="002060"/>
                  </a:solidFill>
                </a:rPr>
                <a:t> the DT fusion reactions </a:t>
              </a:r>
            </a:p>
            <a:p>
              <a:r>
                <a:rPr lang="en-GB" sz="1600" b="1" dirty="0">
                  <a:solidFill>
                    <a:srgbClr val="002060"/>
                  </a:solidFill>
                </a:rPr>
                <a:t>cross-section</a:t>
              </a:r>
              <a:r>
                <a:rPr lang="en-GB" sz="1600" dirty="0">
                  <a:solidFill>
                    <a:srgbClr val="002060"/>
                  </a:solidFill>
                </a:rPr>
                <a:t> is </a:t>
              </a:r>
              <a:r>
                <a:rPr lang="en-GB" sz="1600" b="1" dirty="0">
                  <a:solidFill>
                    <a:srgbClr val="002060"/>
                  </a:solidFill>
                </a:rPr>
                <a:t>maximised</a:t>
              </a:r>
              <a:r>
                <a:rPr lang="en-GB" sz="1600" dirty="0" smtClean="0">
                  <a:solidFill>
                    <a:srgbClr val="002060"/>
                  </a:solidFill>
                </a:rPr>
                <a:t>.</a:t>
              </a:r>
            </a:p>
            <a:p>
              <a:endParaRPr lang="en-GB" sz="1000" dirty="0" smtClean="0">
                <a:solidFill>
                  <a:srgbClr val="002060"/>
                </a:solidFill>
              </a:endParaRP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Phase 2</a:t>
              </a:r>
              <a:r>
                <a:rPr lang="en-GB" sz="1600" dirty="0" smtClean="0">
                  <a:solidFill>
                    <a:srgbClr val="002060"/>
                  </a:solidFill>
                </a:rPr>
                <a:t>: </a:t>
              </a: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Creation of copious </a:t>
              </a:r>
              <a:r>
                <a:rPr lang="en-GB" sz="1600" b="1" dirty="0">
                  <a:solidFill>
                    <a:srgbClr val="002060"/>
                  </a:solidFill>
                </a:rPr>
                <a:t>amounts</a:t>
              </a:r>
              <a:r>
                <a:rPr lang="en-GB" sz="1600" dirty="0">
                  <a:solidFill>
                    <a:srgbClr val="002060"/>
                  </a:solidFill>
                </a:rPr>
                <a:t> of DT (or DD) </a:t>
              </a:r>
              <a:endParaRPr lang="en-GB" sz="1600" dirty="0" smtClean="0">
                <a:solidFill>
                  <a:srgbClr val="002060"/>
                </a:solidFill>
              </a:endParaRPr>
            </a:p>
            <a:p>
              <a:r>
                <a:rPr lang="en-GB" sz="1600" dirty="0" smtClean="0">
                  <a:solidFill>
                    <a:srgbClr val="002060"/>
                  </a:solidFill>
                </a:rPr>
                <a:t>fusion 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neutrons </a:t>
              </a:r>
              <a:r>
                <a:rPr lang="en-GB" sz="1600" dirty="0">
                  <a:solidFill>
                    <a:srgbClr val="002060"/>
                  </a:solidFill>
                </a:rPr>
                <a:t>by </a:t>
              </a:r>
              <a:r>
                <a:rPr lang="en-GB" sz="1600" dirty="0" smtClean="0">
                  <a:solidFill>
                    <a:srgbClr val="002060"/>
                  </a:solidFill>
                </a:rPr>
                <a:t>the </a:t>
              </a:r>
              <a:r>
                <a:rPr lang="en-GB" sz="1600" dirty="0">
                  <a:solidFill>
                    <a:srgbClr val="002060"/>
                  </a:solidFill>
                </a:rPr>
                <a:t>deuterium beams</a:t>
              </a:r>
            </a:p>
            <a:p>
              <a:r>
                <a:rPr lang="en-GB" sz="1600" dirty="0" smtClean="0">
                  <a:solidFill>
                    <a:srgbClr val="002060"/>
                  </a:solidFill>
                </a:rPr>
                <a:t>@ a </a:t>
              </a:r>
              <a:r>
                <a:rPr lang="en-GB" sz="1600" dirty="0" err="1" smtClean="0">
                  <a:solidFill>
                    <a:srgbClr val="002060"/>
                  </a:solidFill>
                </a:rPr>
                <a:t>Tritiated</a:t>
              </a:r>
              <a:r>
                <a:rPr lang="en-GB" sz="1600" dirty="0" smtClean="0">
                  <a:solidFill>
                    <a:srgbClr val="002060"/>
                  </a:solidFill>
                </a:rPr>
                <a:t> (</a:t>
              </a:r>
              <a:r>
                <a:rPr lang="en-GB" sz="1600" dirty="0">
                  <a:solidFill>
                    <a:srgbClr val="002060"/>
                  </a:solidFill>
                </a:rPr>
                <a:t>or Deuterated) target</a:t>
              </a:r>
              <a:endParaRPr lang="en-GB" sz="1600" b="1" dirty="0" smtClean="0">
                <a:solidFill>
                  <a:srgbClr val="002060"/>
                </a:solidFill>
              </a:endParaRPr>
            </a:p>
            <a:p>
              <a:r>
                <a:rPr lang="en-GB" sz="1600" dirty="0">
                  <a:solidFill>
                    <a:srgbClr val="002060"/>
                  </a:solidFill>
                </a:rPr>
                <a:t>(&gt;10</a:t>
              </a:r>
              <a:r>
                <a:rPr lang="en-GB" sz="1600" baseline="30000" dirty="0">
                  <a:solidFill>
                    <a:srgbClr val="002060"/>
                  </a:solidFill>
                </a:rPr>
                <a:t>12</a:t>
              </a:r>
              <a:r>
                <a:rPr lang="en-GB" sz="1600" dirty="0">
                  <a:solidFill>
                    <a:srgbClr val="002060"/>
                  </a:solidFill>
                </a:rPr>
                <a:t>-10</a:t>
              </a:r>
              <a:r>
                <a:rPr lang="en-GB" sz="1600" baseline="30000" dirty="0">
                  <a:solidFill>
                    <a:srgbClr val="002060"/>
                  </a:solidFill>
                </a:rPr>
                <a:t>13</a:t>
              </a:r>
              <a:r>
                <a:rPr lang="en-GB" sz="1600" dirty="0">
                  <a:solidFill>
                    <a:srgbClr val="002060"/>
                  </a:solidFill>
                </a:rPr>
                <a:t> neutrons/laser shot)</a:t>
              </a:r>
            </a:p>
            <a:p>
              <a:endParaRPr lang="en-GB" sz="1600" dirty="0" smtClean="0">
                <a:solidFill>
                  <a:srgbClr val="002060"/>
                </a:solidFill>
              </a:endParaRPr>
            </a:p>
            <a:p>
              <a:endParaRPr lang="en-GB" sz="500" dirty="0">
                <a:solidFill>
                  <a:srgbClr val="002060"/>
                </a:solidFill>
              </a:endParaRP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Phase 3</a:t>
              </a:r>
              <a:r>
                <a:rPr lang="en-GB" sz="1600" dirty="0" smtClean="0">
                  <a:solidFill>
                    <a:srgbClr val="002060"/>
                  </a:solidFill>
                </a:rPr>
                <a:t>: </a:t>
              </a:r>
            </a:p>
            <a:p>
              <a:r>
                <a:rPr lang="en-GB" sz="1600" b="1" dirty="0" smtClean="0">
                  <a:solidFill>
                    <a:srgbClr val="002060"/>
                  </a:solidFill>
                </a:rPr>
                <a:t>Transmutation</a:t>
              </a:r>
              <a:r>
                <a:rPr lang="en-GB" sz="1600" dirty="0" smtClean="0">
                  <a:solidFill>
                    <a:srgbClr val="002060"/>
                  </a:solidFill>
                </a:rPr>
                <a:t> to </a:t>
              </a:r>
              <a:r>
                <a:rPr lang="en-GB" sz="1600" dirty="0">
                  <a:solidFill>
                    <a:srgbClr val="002060"/>
                  </a:solidFill>
                </a:rPr>
                <a:t>safe radiotoxicity levels and volumes</a:t>
              </a:r>
            </a:p>
            <a:p>
              <a:r>
                <a:rPr lang="en-GB" sz="1600" b="1" dirty="0">
                  <a:solidFill>
                    <a:srgbClr val="002060"/>
                  </a:solidFill>
                </a:rPr>
                <a:t>o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f </a:t>
              </a:r>
              <a:r>
                <a:rPr lang="en-GB" sz="1600" b="1" dirty="0">
                  <a:solidFill>
                    <a:srgbClr val="002060"/>
                  </a:solidFill>
                </a:rPr>
                <a:t>TRU spent nuclear </a:t>
              </a:r>
              <a:r>
                <a:rPr lang="en-GB" sz="1600" b="1" dirty="0" smtClean="0">
                  <a:solidFill>
                    <a:srgbClr val="002060"/>
                  </a:solidFill>
                </a:rPr>
                <a:t>waste </a:t>
              </a:r>
              <a:r>
                <a:rPr lang="en-GB" sz="1600" dirty="0" smtClean="0">
                  <a:solidFill>
                    <a:srgbClr val="002060"/>
                  </a:solidFill>
                </a:rPr>
                <a:t>interacting </a:t>
              </a:r>
              <a:r>
                <a:rPr lang="en-GB" sz="1600" dirty="0">
                  <a:solidFill>
                    <a:srgbClr val="002060"/>
                  </a:solidFill>
                </a:rPr>
                <a:t>with the isotopically </a:t>
              </a:r>
            </a:p>
            <a:p>
              <a:r>
                <a:rPr lang="en-GB" sz="1600" dirty="0" smtClean="0">
                  <a:solidFill>
                    <a:srgbClr val="002060"/>
                  </a:solidFill>
                </a:rPr>
                <a:t>emitted neutrons</a:t>
              </a:r>
            </a:p>
          </p:txBody>
        </p:sp>
        <p:pic>
          <p:nvPicPr>
            <p:cNvPr id="8" name="Picture 7"/>
            <p:cNvPicPr/>
            <p:nvPr/>
          </p:nvPicPr>
          <p:blipFill rotWithShape="1">
            <a:blip r:embed="rId5"/>
            <a:srcRect l="28530" t="21075" r="49163" b="28211"/>
            <a:stretch/>
          </p:blipFill>
          <p:spPr bwMode="auto">
            <a:xfrm>
              <a:off x="4250267" y="3811649"/>
              <a:ext cx="1413933" cy="17416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9035" y="4008607"/>
              <a:ext cx="3064933" cy="2371880"/>
            </a:xfrm>
            <a:prstGeom prst="rect">
              <a:avLst/>
            </a:prstGeom>
          </p:spPr>
        </p:pic>
      </p:grpSp>
      <p:sp>
        <p:nvSpPr>
          <p:cNvPr id="13" name="ZoneTexte 25"/>
          <p:cNvSpPr txBox="1"/>
          <p:nvPr/>
        </p:nvSpPr>
        <p:spPr>
          <a:xfrm>
            <a:off x="94593" y="6215460"/>
            <a:ext cx="825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«User »: </a:t>
            </a:r>
            <a:r>
              <a:rPr lang="en-US" dirty="0" smtClean="0"/>
              <a:t>Prof Karoly Osvay, University of Szeged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Means: </a:t>
            </a:r>
            <a:r>
              <a:rPr lang="en-US" dirty="0"/>
              <a:t>ELI-ALPS: </a:t>
            </a:r>
            <a:r>
              <a:rPr lang="en-US" dirty="0" smtClean="0"/>
              <a:t>SYLOS laser systems, Univ. of Szeged experimental set-up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0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073400" y="122509"/>
            <a:ext cx="5838618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Primary sources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SYLOS 2a, 2b Laser Systems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7"/>
          <p:cNvPicPr>
            <a:picLocks noChangeAspect="1"/>
          </p:cNvPicPr>
          <p:nvPr/>
        </p:nvPicPr>
        <p:blipFill rotWithShape="1">
          <a:blip r:embed="rId4"/>
          <a:srcRect l="40555" t="30308" r="4723" b="13251"/>
          <a:stretch/>
        </p:blipFill>
        <p:spPr>
          <a:xfrm>
            <a:off x="0" y="4025900"/>
            <a:ext cx="4881471" cy="28320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995" y="1129734"/>
            <a:ext cx="8834023" cy="4766763"/>
            <a:chOff x="77995" y="1129734"/>
            <a:chExt cx="8834023" cy="4766763"/>
          </a:xfrm>
        </p:grpSpPr>
        <p:sp>
          <p:nvSpPr>
            <p:cNvPr id="6" name="Textfeld 75"/>
            <p:cNvSpPr txBox="1"/>
            <p:nvPr/>
          </p:nvSpPr>
          <p:spPr>
            <a:xfrm>
              <a:off x="108985" y="1717576"/>
              <a:ext cx="3816671" cy="2308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energy 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30 &amp; 105 mJ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Pulse duration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&lt;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10 &amp; 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6.</a:t>
              </a:r>
              <a:r>
                <a:rPr lang="en-US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5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fs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Rep.rate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1kHz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CEP stability     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250 mrad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Energy stability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&lt;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1.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0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%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ASE contrast       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	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10</a:t>
              </a:r>
              <a:r>
                <a:rPr lang="de-DE" sz="1600" baseline="30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10</a:t>
              </a: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Strehl rati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o 	&gt;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0.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7</a:t>
              </a:r>
              <a:endParaRPr lang="de-DE" sz="16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Central </a:t>
              </a:r>
              <a:r>
                <a:rPr lang="de-DE" sz="1600" dirty="0">
                  <a:solidFill>
                    <a:prstClr val="black"/>
                  </a:solidFill>
                  <a:latin typeface="Arial" charset="0"/>
                  <a:cs typeface="Arial" charset="0"/>
                  <a:sym typeface="Symbol"/>
                </a:rPr>
                <a:t>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  <a:sym typeface="Symbol"/>
                </a:rPr>
                <a:t>          	910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nm</a:t>
              </a:r>
            </a:p>
            <a:p>
              <a:pPr>
                <a:defRPr/>
              </a:pP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Beam </a:t>
              </a:r>
              <a:r>
                <a:rPr lang="hu-HU" sz="1600" dirty="0">
                  <a:solidFill>
                    <a:prstClr val="black"/>
                  </a:solidFill>
                  <a:latin typeface="Arial" charset="0"/>
                  <a:cs typeface="Arial" charset="0"/>
                  <a:sym typeface="Symbol" panose="05050102010706020507" pitchFamily="18" charset="2"/>
                </a:rPr>
                <a:t>		60 </a:t>
              </a:r>
              <a:r>
                <a:rPr lang="hu-HU" sz="1600" dirty="0" smtClean="0">
                  <a:solidFill>
                    <a:prstClr val="black"/>
                  </a:solidFill>
                  <a:latin typeface="Arial" charset="0"/>
                  <a:cs typeface="Arial" charset="0"/>
                  <a:sym typeface="Symbol" panose="05050102010706020507" pitchFamily="18" charset="2"/>
                </a:rPr>
                <a:t>mm</a:t>
              </a:r>
              <a:endParaRPr lang="hu-HU" sz="1600" dirty="0">
                <a:solidFill>
                  <a:prstClr val="black"/>
                </a:solidFill>
                <a:latin typeface="Arial" charset="0"/>
                <a:cs typeface="Arial" charset="0"/>
                <a:sym typeface="Symbol" panose="05050102010706020507" pitchFamily="18" charset="2"/>
              </a:endParaRPr>
            </a:p>
          </p:txBody>
        </p:sp>
        <p:sp>
          <p:nvSpPr>
            <p:cNvPr id="7" name="Textfeld 19"/>
            <p:cNvSpPr txBox="1"/>
            <p:nvPr/>
          </p:nvSpPr>
          <p:spPr>
            <a:xfrm>
              <a:off x="77995" y="1284695"/>
              <a:ext cx="4005055" cy="369332"/>
            </a:xfrm>
            <a:prstGeom prst="rect">
              <a:avLst/>
            </a:prstGeom>
            <a:solidFill>
              <a:srgbClr val="C0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hu-HU" b="1" kern="0" dirty="0" smtClean="0">
                  <a:solidFill>
                    <a:prstClr val="white"/>
                  </a:solidFill>
                  <a:latin typeface="Calibri"/>
                </a:rPr>
                <a:t>ELI-ALPS </a:t>
              </a:r>
              <a:r>
                <a:rPr lang="hu-HU" b="1" kern="0" dirty="0">
                  <a:solidFill>
                    <a:prstClr val="white"/>
                  </a:solidFill>
                  <a:latin typeface="Calibri"/>
                </a:rPr>
                <a:t>+ Light Conversion </a:t>
              </a:r>
              <a:r>
                <a:rPr lang="hu-HU" b="1" kern="0" dirty="0" smtClean="0">
                  <a:solidFill>
                    <a:prstClr val="white"/>
                  </a:solidFill>
                  <a:latin typeface="Calibri"/>
                </a:rPr>
                <a:t>+EKSPLA</a:t>
              </a:r>
              <a:endParaRPr lang="de-DE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38266" y="5065500"/>
              <a:ext cx="35942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TDR: completed December 2017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SYLOS 2a: </a:t>
              </a:r>
              <a:r>
                <a:rPr lang="en-US" sz="1600" dirty="0">
                  <a:solidFill>
                    <a:srgbClr val="002060"/>
                  </a:solidFill>
                </a:rPr>
                <a:t>commissioned: May </a:t>
              </a:r>
              <a:r>
                <a:rPr lang="en-US" sz="1600" dirty="0" smtClean="0">
                  <a:solidFill>
                    <a:srgbClr val="002060"/>
                  </a:solidFill>
                </a:rPr>
                <a:t>2019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SYLOS 2b: Fall 2020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5656" y="1129734"/>
              <a:ext cx="4986362" cy="3672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9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44" y="1038236"/>
            <a:ext cx="9179929" cy="5844169"/>
            <a:chOff x="-3844" y="1038236"/>
            <a:chExt cx="9179929" cy="5844169"/>
          </a:xfrm>
        </p:grpSpPr>
        <p:pic>
          <p:nvPicPr>
            <p:cNvPr id="53" name="Kép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8" t="29686" r="24167" b="11357"/>
            <a:stretch/>
          </p:blipFill>
          <p:spPr>
            <a:xfrm>
              <a:off x="-3844" y="1047854"/>
              <a:ext cx="8423944" cy="4998209"/>
            </a:xfrm>
            <a:prstGeom prst="rect">
              <a:avLst/>
            </a:prstGeom>
          </p:spPr>
        </p:pic>
        <p:sp>
          <p:nvSpPr>
            <p:cNvPr id="54" name="Szövegdoboz 22"/>
            <p:cNvSpPr txBox="1"/>
            <p:nvPr/>
          </p:nvSpPr>
          <p:spPr>
            <a:xfrm>
              <a:off x="0" y="5682076"/>
              <a:ext cx="35830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mechanical assembly: completed</a:t>
              </a:r>
            </a:p>
            <a:p>
              <a:r>
                <a:rPr lang="en-US" dirty="0" smtClean="0"/>
                <a:t>optical assembly: ongoing</a:t>
              </a:r>
            </a:p>
            <a:p>
              <a:r>
                <a:rPr lang="en-US" dirty="0" smtClean="0"/>
                <a:t>first </a:t>
              </a:r>
              <a:r>
                <a:rPr lang="en-US" dirty="0" err="1" smtClean="0"/>
                <a:t>attosecond</a:t>
              </a:r>
              <a:r>
                <a:rPr lang="en-US" dirty="0" smtClean="0"/>
                <a:t> pulse: Dec 2019</a:t>
              </a:r>
            </a:p>
            <a:p>
              <a:r>
                <a:rPr lang="en-US" dirty="0" smtClean="0"/>
                <a:t>user ready: Apr 2020</a:t>
              </a:r>
              <a:endParaRPr lang="en-US" dirty="0"/>
            </a:p>
          </p:txBody>
        </p:sp>
        <p:pic>
          <p:nvPicPr>
            <p:cNvPr id="57" name="Kép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685" y="1038236"/>
              <a:ext cx="5315400" cy="2119929"/>
            </a:xfrm>
            <a:prstGeom prst="rect">
              <a:avLst/>
            </a:prstGeom>
          </p:spPr>
        </p:pic>
        <p:sp>
          <p:nvSpPr>
            <p:cNvPr id="63" name="TextBox 50"/>
            <p:cNvSpPr txBox="1"/>
            <p:nvPr/>
          </p:nvSpPr>
          <p:spPr>
            <a:xfrm>
              <a:off x="3555543" y="6035028"/>
              <a:ext cx="4549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 smtClean="0"/>
                <a:t>Developer</a:t>
              </a:r>
              <a:r>
                <a:rPr lang="it-IT" i="1" dirty="0" smtClean="0"/>
                <a:t>s</a:t>
              </a:r>
              <a:r>
                <a:rPr lang="hu-HU" i="1" dirty="0" smtClean="0"/>
                <a:t>: </a:t>
              </a:r>
              <a:r>
                <a:rPr lang="it-IT" i="1" dirty="0" smtClean="0"/>
                <a:t>FORTH Heraklion</a:t>
              </a:r>
              <a:r>
                <a:rPr lang="hu-HU" i="1" dirty="0" smtClean="0"/>
                <a:t>, </a:t>
              </a:r>
              <a:r>
                <a:rPr lang="hu-HU" i="1" dirty="0" err="1" smtClean="0"/>
                <a:t>Greece</a:t>
              </a:r>
              <a:endParaRPr lang="hu-HU" i="1" dirty="0"/>
            </a:p>
          </p:txBody>
        </p:sp>
      </p:grpSp>
      <p:sp>
        <p:nvSpPr>
          <p:cNvPr id="28" name="Szövegdoboz 3"/>
          <p:cNvSpPr txBox="1"/>
          <p:nvPr/>
        </p:nvSpPr>
        <p:spPr>
          <a:xfrm>
            <a:off x="424741" y="157283"/>
            <a:ext cx="8723541" cy="507831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E7511E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800" dirty="0" smtClean="0"/>
              <a:t>The SYLOS GHHG “compact” beamline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sym typeface="Symbol" panose="05050102010706020507" pitchFamily="18" charset="2"/>
              </a:rPr>
              <a:t>Gas Phase Experiments</a:t>
            </a:r>
            <a:endParaRPr lang="hu-HU" sz="2600" dirty="0">
              <a:solidFill>
                <a:srgbClr val="002060"/>
              </a:solidFill>
            </a:endParaRPr>
          </a:p>
          <a:p>
            <a:endParaRPr lang="en-US" sz="2800" dirty="0"/>
          </a:p>
        </p:txBody>
      </p:sp>
      <p:pic>
        <p:nvPicPr>
          <p:cNvPr id="52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530" y="6035028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3"/>
          <a:stretch/>
        </p:blipFill>
        <p:spPr>
          <a:xfrm>
            <a:off x="98197" y="4312613"/>
            <a:ext cx="3328744" cy="98996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8" name="Group 57"/>
          <p:cNvGrpSpPr/>
          <p:nvPr/>
        </p:nvGrpSpPr>
        <p:grpSpPr>
          <a:xfrm rot="20149885">
            <a:off x="96664" y="2028225"/>
            <a:ext cx="1549889" cy="1403704"/>
            <a:chOff x="6126482" y="4582656"/>
            <a:chExt cx="1549889" cy="1403704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36914">
              <a:off x="6318297" y="4582656"/>
              <a:ext cx="1358074" cy="1018556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 rot="1450115">
              <a:off x="6126482" y="5617028"/>
              <a:ext cx="1133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ReMi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sp>
        <p:nvSpPr>
          <p:cNvPr id="62" name="Szövegdoboz 2"/>
          <p:cNvSpPr txBox="1"/>
          <p:nvPr/>
        </p:nvSpPr>
        <p:spPr>
          <a:xfrm>
            <a:off x="236568" y="39298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MBES</a:t>
            </a:r>
            <a:endParaRPr lang="hu-HU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37965" y="1059739"/>
            <a:ext cx="6367623" cy="3589765"/>
            <a:chOff x="1537965" y="1059739"/>
            <a:chExt cx="6367623" cy="3589765"/>
          </a:xfrm>
        </p:grpSpPr>
        <p:sp>
          <p:nvSpPr>
            <p:cNvPr id="13" name="TextBox 12"/>
            <p:cNvSpPr txBox="1"/>
            <p:nvPr/>
          </p:nvSpPr>
          <p:spPr>
            <a:xfrm>
              <a:off x="5006542" y="4280172"/>
              <a:ext cx="164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 = 3, 6, 9 m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6" r="9362" b="3637"/>
            <a:stretch/>
          </p:blipFill>
          <p:spPr>
            <a:xfrm>
              <a:off x="2815393" y="3707676"/>
              <a:ext cx="1223096" cy="47121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28341" y="3644018"/>
              <a:ext cx="11388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QPM-GHHG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7726" y="3444889"/>
              <a:ext cx="1047862" cy="5255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17340" y="3381269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PG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2" t="16368" r="26422" b="27089"/>
            <a:stretch/>
          </p:blipFill>
          <p:spPr>
            <a:xfrm>
              <a:off x="2805483" y="1059739"/>
              <a:ext cx="874316" cy="58927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157185" y="1575901"/>
              <a:ext cx="1629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NL XUV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37965" y="1761254"/>
              <a:ext cx="1019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IR-XUV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4823" y="3037728"/>
            <a:ext cx="3223228" cy="487811"/>
            <a:chOff x="2284823" y="3037728"/>
            <a:chExt cx="3223228" cy="487811"/>
          </a:xfrm>
        </p:grpSpPr>
        <p:sp>
          <p:nvSpPr>
            <p:cNvPr id="32" name="TextBox 31"/>
            <p:cNvSpPr txBox="1"/>
            <p:nvPr/>
          </p:nvSpPr>
          <p:spPr>
            <a:xfrm>
              <a:off x="3860685" y="3156207"/>
              <a:ext cx="164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Generation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84823" y="3037728"/>
              <a:ext cx="164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Separation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0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2996212" y="164462"/>
            <a:ext cx="669340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 </a:t>
            </a:r>
            <a:r>
              <a:rPr lang="en-US" altLang="el-GR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SYLOS GHHG “compact” BL proposals</a:t>
            </a:r>
            <a:endParaRPr lang="en-US" altLang="el-GR" sz="27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  Non-linear processes in the XUV/XUV-pump-XUV-probe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44" y="6079568"/>
            <a:ext cx="859801" cy="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149" y="1270956"/>
            <a:ext cx="4601479" cy="2441507"/>
            <a:chOff x="0" y="1844132"/>
            <a:chExt cx="9144912" cy="3840519"/>
          </a:xfrm>
        </p:grpSpPr>
        <p:grpSp>
          <p:nvGrpSpPr>
            <p:cNvPr id="61" name="Group 60"/>
            <p:cNvGrpSpPr/>
            <p:nvPr/>
          </p:nvGrpSpPr>
          <p:grpSpPr>
            <a:xfrm>
              <a:off x="0" y="1844132"/>
              <a:ext cx="9144912" cy="3840519"/>
              <a:chOff x="9624" y="1852931"/>
              <a:chExt cx="9144912" cy="3840519"/>
            </a:xfrm>
          </p:grpSpPr>
          <p:pic>
            <p:nvPicPr>
              <p:cNvPr id="66" name="Kép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4" y="1852931"/>
                <a:ext cx="9144912" cy="3840519"/>
              </a:xfrm>
              <a:prstGeom prst="rect">
                <a:avLst/>
              </a:prstGeom>
            </p:spPr>
          </p:pic>
          <p:cxnSp>
            <p:nvCxnSpPr>
              <p:cNvPr id="63" name="Straight Arrow Connector 62"/>
              <p:cNvCxnSpPr/>
              <p:nvPr/>
            </p:nvCxnSpPr>
            <p:spPr>
              <a:xfrm flipH="1" flipV="1">
                <a:off x="301752" y="4451687"/>
                <a:ext cx="3375481" cy="5048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4526280" y="5093208"/>
                <a:ext cx="3374136" cy="5212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3677232" y="4828338"/>
                <a:ext cx="1841692" cy="411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20m</a:t>
                </a:r>
                <a:endParaRPr lang="el-GR" sz="1100" dirty="0"/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36914">
              <a:off x="6219888" y="3979767"/>
              <a:ext cx="962558" cy="72192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708038" y="1135225"/>
            <a:ext cx="4497511" cy="5137353"/>
            <a:chOff x="4708038" y="1135225"/>
            <a:chExt cx="4497511" cy="513735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4"/>
            <a:stretch/>
          </p:blipFill>
          <p:spPr bwMode="auto">
            <a:xfrm>
              <a:off x="4708038" y="1135225"/>
              <a:ext cx="4497511" cy="195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4966410" y="3095991"/>
              <a:ext cx="4219578" cy="3176587"/>
              <a:chOff x="4864668" y="2984834"/>
              <a:chExt cx="4219578" cy="317658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964034" y="4345539"/>
                <a:ext cx="412021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E7511E"/>
                    </a:solidFill>
                  </a:rPr>
                  <a:t>Requires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1600" dirty="0" smtClean="0">
                    <a:solidFill>
                      <a:srgbClr val="E7511E"/>
                    </a:solidFill>
                  </a:rPr>
                  <a:t>Reaction </a:t>
                </a:r>
                <a:r>
                  <a:rPr lang="it-IT" sz="1600" dirty="0">
                    <a:solidFill>
                      <a:srgbClr val="E7511E"/>
                    </a:solidFill>
                  </a:rPr>
                  <a:t>Microscope for two-electron (</a:t>
                </a:r>
                <a:r>
                  <a:rPr lang="it-IT" sz="1600" b="1" dirty="0" smtClean="0">
                    <a:solidFill>
                      <a:srgbClr val="E7511E"/>
                    </a:solidFill>
                  </a:rPr>
                  <a:t>p</a:t>
                </a:r>
                <a:r>
                  <a:rPr lang="it-IT" sz="1600" b="1" baseline="-25000" dirty="0" smtClean="0">
                    <a:solidFill>
                      <a:srgbClr val="E7511E"/>
                    </a:solidFill>
                  </a:rPr>
                  <a:t>1</a:t>
                </a:r>
                <a:r>
                  <a:rPr lang="it-IT" sz="1600" dirty="0" smtClean="0">
                    <a:solidFill>
                      <a:srgbClr val="E7511E"/>
                    </a:solidFill>
                  </a:rPr>
                  <a:t> </a:t>
                </a:r>
                <a:r>
                  <a:rPr lang="it-IT" sz="1600" dirty="0">
                    <a:solidFill>
                      <a:srgbClr val="E7511E"/>
                    </a:solidFill>
                  </a:rPr>
                  <a:t>and</a:t>
                </a:r>
                <a:r>
                  <a:rPr lang="it-IT" sz="1600" b="1" dirty="0">
                    <a:solidFill>
                      <a:srgbClr val="E7511E"/>
                    </a:solidFill>
                  </a:rPr>
                  <a:t> p</a:t>
                </a:r>
                <a:r>
                  <a:rPr lang="it-IT" sz="1600" b="1" baseline="-25000" dirty="0">
                    <a:solidFill>
                      <a:srgbClr val="E7511E"/>
                    </a:solidFill>
                  </a:rPr>
                  <a:t>2</a:t>
                </a:r>
                <a:r>
                  <a:rPr lang="it-IT" sz="1600" dirty="0">
                    <a:solidFill>
                      <a:srgbClr val="E7511E"/>
                    </a:solidFill>
                  </a:rPr>
                  <a:t>) </a:t>
                </a:r>
                <a:r>
                  <a:rPr lang="it-IT" sz="1600" dirty="0" smtClean="0">
                    <a:solidFill>
                      <a:srgbClr val="E7511E"/>
                    </a:solidFill>
                  </a:rPr>
                  <a:t>coincidences </a:t>
                </a:r>
                <a:endParaRPr lang="en-US" sz="1600" dirty="0" smtClean="0">
                  <a:solidFill>
                    <a:srgbClr val="E7511E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rgbClr val="E7511E"/>
                    </a:solidFill>
                  </a:rPr>
                  <a:t>High XUV intensities (10</a:t>
                </a:r>
                <a:r>
                  <a:rPr lang="en-US" sz="1600" baseline="30000" dirty="0" smtClean="0">
                    <a:solidFill>
                      <a:srgbClr val="E7511E"/>
                    </a:solidFill>
                  </a:rPr>
                  <a:t>15</a:t>
                </a:r>
                <a:r>
                  <a:rPr lang="en-US" sz="1600" dirty="0" smtClean="0">
                    <a:solidFill>
                      <a:srgbClr val="E7511E"/>
                    </a:solidFill>
                  </a:rPr>
                  <a:t>-</a:t>
                </a:r>
                <a:r>
                  <a:rPr lang="en-US" sz="1600" dirty="0">
                    <a:solidFill>
                      <a:srgbClr val="E7511E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E7511E"/>
                    </a:solidFill>
                  </a:rPr>
                  <a:t>10</a:t>
                </a:r>
                <a:r>
                  <a:rPr lang="en-US" sz="1600" baseline="30000" dirty="0" smtClean="0">
                    <a:solidFill>
                      <a:srgbClr val="E7511E"/>
                    </a:solidFill>
                  </a:rPr>
                  <a:t>16</a:t>
                </a:r>
                <a:r>
                  <a:rPr lang="en-US" sz="1600" dirty="0" smtClean="0">
                    <a:solidFill>
                      <a:srgbClr val="E7511E"/>
                    </a:solidFill>
                  </a:rPr>
                  <a:t> W/cm</a:t>
                </a:r>
                <a:r>
                  <a:rPr lang="en-US" sz="1600" baseline="30000" dirty="0" smtClean="0">
                    <a:solidFill>
                      <a:srgbClr val="E7511E"/>
                    </a:solidFill>
                  </a:rPr>
                  <a:t>2</a:t>
                </a:r>
                <a:r>
                  <a:rPr lang="en-US" sz="1600" dirty="0" smtClean="0">
                    <a:solidFill>
                      <a:srgbClr val="E7511E"/>
                    </a:solidFill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rgbClr val="E7511E"/>
                    </a:solidFill>
                  </a:rPr>
                  <a:t>High rep rate (</a:t>
                </a:r>
                <a:r>
                  <a:rPr lang="en-US" sz="1600" u="sng" dirty="0" smtClean="0">
                    <a:solidFill>
                      <a:srgbClr val="E7511E"/>
                    </a:solidFill>
                  </a:rPr>
                  <a:t>&gt;</a:t>
                </a:r>
                <a:r>
                  <a:rPr lang="en-US" sz="1600" dirty="0" smtClean="0">
                    <a:solidFill>
                      <a:srgbClr val="E7511E"/>
                    </a:solidFill>
                  </a:rPr>
                  <a:t>1kHz)</a:t>
                </a:r>
                <a:endParaRPr lang="en-US" sz="1600" u="sng" dirty="0" smtClean="0">
                  <a:solidFill>
                    <a:srgbClr val="E7511E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rgbClr val="E7511E"/>
                    </a:solidFill>
                  </a:rPr>
                  <a:t>High temporal resolution (~100 </a:t>
                </a:r>
                <a:r>
                  <a:rPr lang="en-US" sz="1600" dirty="0" err="1" smtClean="0">
                    <a:solidFill>
                      <a:srgbClr val="E7511E"/>
                    </a:solidFill>
                  </a:rPr>
                  <a:t>asec</a:t>
                </a:r>
                <a:r>
                  <a:rPr lang="en-US" sz="1600" dirty="0" smtClean="0">
                    <a:solidFill>
                      <a:srgbClr val="E7511E"/>
                    </a:solidFill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rgbClr val="E7511E"/>
                    </a:solidFill>
                  </a:rPr>
                  <a:t>Uniquely available @ ELI-ALPS</a:t>
                </a:r>
                <a:endParaRPr lang="en-US" sz="1600" b="1" dirty="0">
                  <a:solidFill>
                    <a:srgbClr val="E7511E"/>
                  </a:solidFill>
                </a:endParaRPr>
              </a:p>
            </p:txBody>
          </p:sp>
          <p:pic>
            <p:nvPicPr>
              <p:cNvPr id="14" name="Picture 2" descr="Figure 1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295"/>
              <a:stretch/>
            </p:blipFill>
            <p:spPr bwMode="auto">
              <a:xfrm>
                <a:off x="5072603" y="2984834"/>
                <a:ext cx="3330734" cy="1083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54"/>
              <p:cNvSpPr/>
              <p:nvPr/>
            </p:nvSpPr>
            <p:spPr>
              <a:xfrm>
                <a:off x="4864668" y="4035328"/>
                <a:ext cx="414985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K. Ishikawa </a:t>
                </a:r>
                <a:r>
                  <a:rPr lang="en-US" sz="1400" dirty="0" smtClean="0">
                    <a:solidFill>
                      <a:srgbClr val="002060"/>
                    </a:solidFill>
                  </a:rPr>
                  <a:t>et al. </a:t>
                </a:r>
                <a:r>
                  <a:rPr lang="en-US" sz="1400" i="1" dirty="0" smtClean="0">
                    <a:solidFill>
                      <a:srgbClr val="002060"/>
                    </a:solidFill>
                  </a:rPr>
                  <a:t>Phys</a:t>
                </a:r>
                <a:r>
                  <a:rPr lang="en-US" sz="1400" i="1" dirty="0">
                    <a:solidFill>
                      <a:srgbClr val="002060"/>
                    </a:solidFill>
                  </a:rPr>
                  <a:t>. Rev. </a:t>
                </a:r>
                <a:r>
                  <a:rPr lang="en-US" sz="1400" dirty="0">
                    <a:solidFill>
                      <a:srgbClr val="002060"/>
                    </a:solidFill>
                  </a:rPr>
                  <a:t>A </a:t>
                </a:r>
                <a:r>
                  <a:rPr lang="en-US" sz="1400" b="1" dirty="0">
                    <a:solidFill>
                      <a:srgbClr val="002060"/>
                    </a:solidFill>
                  </a:rPr>
                  <a:t>72</a:t>
                </a:r>
                <a:r>
                  <a:rPr lang="en-US" sz="1400" dirty="0">
                    <a:solidFill>
                      <a:srgbClr val="002060"/>
                    </a:solidFill>
                  </a:rPr>
                  <a:t>, 013407 (2005)</a:t>
                </a:r>
                <a:endParaRPr lang="it-IT" sz="140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512235" y="1110249"/>
            <a:ext cx="2159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He double ionization</a:t>
            </a:r>
            <a:endParaRPr lang="el-GR" dirty="0"/>
          </a:p>
        </p:txBody>
      </p:sp>
      <p:grpSp>
        <p:nvGrpSpPr>
          <p:cNvPr id="9" name="Group 8"/>
          <p:cNvGrpSpPr/>
          <p:nvPr/>
        </p:nvGrpSpPr>
        <p:grpSpPr>
          <a:xfrm>
            <a:off x="40064" y="3715871"/>
            <a:ext cx="4832314" cy="2608603"/>
            <a:chOff x="40064" y="3871319"/>
            <a:chExt cx="4832314" cy="2608603"/>
          </a:xfrm>
        </p:grpSpPr>
        <p:pic>
          <p:nvPicPr>
            <p:cNvPr id="28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4" y="4305071"/>
              <a:ext cx="1738006" cy="2136569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811528" y="4347897"/>
              <a:ext cx="3060850" cy="2132025"/>
              <a:chOff x="102921" y="1818339"/>
              <a:chExt cx="4384841" cy="2671546"/>
            </a:xfrm>
          </p:grpSpPr>
          <p:pic>
            <p:nvPicPr>
              <p:cNvPr id="26" name="Picture 25" descr="Fig. 5.">
                <a:hlinkClick r:id="rId9"/>
              </p:cNvPr>
              <p:cNvPicPr/>
              <p:nvPr/>
            </p:nvPicPr>
            <p:blipFill rotWithShape="1">
              <a:blip r:embed="rId10" cstate="print"/>
              <a:srcRect b="58018"/>
              <a:stretch/>
            </p:blipFill>
            <p:spPr bwMode="auto">
              <a:xfrm>
                <a:off x="116188" y="1818339"/>
                <a:ext cx="4371574" cy="2373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6" descr="Fig. 5.">
                <a:hlinkClick r:id="rId9"/>
              </p:cNvPr>
              <p:cNvPicPr/>
              <p:nvPr/>
            </p:nvPicPr>
            <p:blipFill rotWithShape="1">
              <a:blip r:embed="rId10" cstate="print"/>
              <a:srcRect t="94341"/>
              <a:stretch/>
            </p:blipFill>
            <p:spPr bwMode="auto">
              <a:xfrm>
                <a:off x="102921" y="4169902"/>
                <a:ext cx="4371574" cy="319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850995" y="3871319"/>
              <a:ext cx="2919838" cy="425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b="1" dirty="0">
                  <a:solidFill>
                    <a:srgbClr val="00206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Molecular coupled dynamics</a:t>
              </a:r>
              <a:endParaRPr lang="hu-HU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32726" y="6180446"/>
            <a:ext cx="444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Collaboration with: </a:t>
            </a:r>
          </a:p>
          <a:p>
            <a:pPr algn="r"/>
            <a:r>
              <a:rPr lang="en-US" dirty="0" smtClean="0"/>
              <a:t>Univ. Heidelberg, FORTH, Univ. Freiburg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83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44" y="6079568"/>
            <a:ext cx="859801" cy="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4"/>
          <p:cNvSpPr txBox="1"/>
          <p:nvPr/>
        </p:nvSpPr>
        <p:spPr>
          <a:xfrm>
            <a:off x="3034860" y="267174"/>
            <a:ext cx="617829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alt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en-US" altLang="el-GR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SYLOS GHHG “long” Beamline</a:t>
            </a:r>
            <a:endParaRPr lang="en-US" altLang="el-GR" sz="27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  Non-linear processes in the XUV/UV-pump-XUV-probe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5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/>
          <a:stretch/>
        </p:blipFill>
        <p:spPr>
          <a:xfrm>
            <a:off x="36762" y="1101537"/>
            <a:ext cx="9091972" cy="5118288"/>
          </a:xfrm>
          <a:prstGeom prst="rect">
            <a:avLst/>
          </a:prstGeom>
        </p:spPr>
      </p:pic>
      <p:sp>
        <p:nvSpPr>
          <p:cNvPr id="106" name="Szövegdoboz 6"/>
          <p:cNvSpPr txBox="1"/>
          <p:nvPr/>
        </p:nvSpPr>
        <p:spPr>
          <a:xfrm>
            <a:off x="5584174" y="1101537"/>
            <a:ext cx="359585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/>
              <a:t>mechanical</a:t>
            </a:r>
            <a:r>
              <a:rPr lang="hu-HU" dirty="0" smtClean="0"/>
              <a:t> assembly: </a:t>
            </a:r>
            <a:r>
              <a:rPr lang="hu-HU" dirty="0" err="1" smtClean="0"/>
              <a:t>Nov</a:t>
            </a:r>
            <a:r>
              <a:rPr lang="hu-HU" dirty="0" smtClean="0"/>
              <a:t> 2019</a:t>
            </a:r>
          </a:p>
          <a:p>
            <a:r>
              <a:rPr lang="hu-HU" dirty="0" err="1" smtClean="0"/>
              <a:t>optical</a:t>
            </a:r>
            <a:r>
              <a:rPr lang="hu-HU" dirty="0" smtClean="0"/>
              <a:t> assembly: </a:t>
            </a:r>
            <a:r>
              <a:rPr lang="hu-HU" dirty="0" err="1" smtClean="0"/>
              <a:t>Feb</a:t>
            </a:r>
            <a:r>
              <a:rPr lang="hu-HU" dirty="0" smtClean="0"/>
              <a:t> 2020</a:t>
            </a:r>
          </a:p>
          <a:p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attosecond</a:t>
            </a:r>
            <a:r>
              <a:rPr lang="hu-HU" dirty="0"/>
              <a:t> </a:t>
            </a:r>
            <a:r>
              <a:rPr lang="hu-HU" dirty="0" err="1" smtClean="0"/>
              <a:t>pulse</a:t>
            </a:r>
            <a:r>
              <a:rPr lang="hu-HU" dirty="0" smtClean="0"/>
              <a:t>: May 2020</a:t>
            </a:r>
          </a:p>
          <a:p>
            <a:r>
              <a:rPr lang="hu-HU" dirty="0" err="1" smtClean="0"/>
              <a:t>user</a:t>
            </a:r>
            <a:r>
              <a:rPr lang="hu-HU" dirty="0" smtClean="0"/>
              <a:t> </a:t>
            </a:r>
            <a:r>
              <a:rPr lang="hu-HU" dirty="0" err="1" smtClean="0"/>
              <a:t>ready</a:t>
            </a:r>
            <a:r>
              <a:rPr lang="hu-HU" dirty="0" smtClean="0"/>
              <a:t>: </a:t>
            </a:r>
            <a:r>
              <a:rPr lang="hu-HU" dirty="0" err="1" smtClean="0"/>
              <a:t>Oct</a:t>
            </a:r>
            <a:r>
              <a:rPr lang="hu-HU" dirty="0" smtClean="0"/>
              <a:t> 2020</a:t>
            </a:r>
            <a:endParaRPr lang="hu-HU" dirty="0"/>
          </a:p>
        </p:txBody>
      </p:sp>
      <p:pic>
        <p:nvPicPr>
          <p:cNvPr id="107" name="Picture 24" descr="L012-048 Poster Fabien 2009-02 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8"/>
          <a:stretch>
            <a:fillRect/>
          </a:stretch>
        </p:blipFill>
        <p:spPr bwMode="auto">
          <a:xfrm>
            <a:off x="3247643" y="4674105"/>
            <a:ext cx="1589719" cy="108001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" name="Egyenes összekötő nyíllal 8"/>
          <p:cNvCxnSpPr/>
          <p:nvPr/>
        </p:nvCxnSpPr>
        <p:spPr>
          <a:xfrm flipV="1">
            <a:off x="4210050" y="3914775"/>
            <a:ext cx="627312" cy="84676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nyíllal 9"/>
          <p:cNvCxnSpPr/>
          <p:nvPr/>
        </p:nvCxnSpPr>
        <p:spPr>
          <a:xfrm flipH="1" flipV="1">
            <a:off x="3352800" y="2962275"/>
            <a:ext cx="290574" cy="179926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5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/>
          <a:stretch>
            <a:fillRect/>
          </a:stretch>
        </p:blipFill>
        <p:spPr bwMode="auto">
          <a:xfrm>
            <a:off x="516785" y="2505293"/>
            <a:ext cx="1678793" cy="1349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99" name="Picture 10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" y="4251817"/>
            <a:ext cx="2397609" cy="144822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00" name="Egyenes összekötő nyíllal 15"/>
          <p:cNvCxnSpPr>
            <a:stCxn id="198" idx="0"/>
          </p:cNvCxnSpPr>
          <p:nvPr/>
        </p:nvCxnSpPr>
        <p:spPr>
          <a:xfrm flipH="1" flipV="1">
            <a:off x="766166" y="1724025"/>
            <a:ext cx="590016" cy="78126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gyenes összekötő nyíllal 16"/>
          <p:cNvCxnSpPr/>
          <p:nvPr/>
        </p:nvCxnSpPr>
        <p:spPr>
          <a:xfrm flipV="1">
            <a:off x="299556" y="1547303"/>
            <a:ext cx="94183" cy="270451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Szövegdoboz 3"/>
          <p:cNvSpPr txBox="1"/>
          <p:nvPr/>
        </p:nvSpPr>
        <p:spPr>
          <a:xfrm>
            <a:off x="36762" y="533071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VMI</a:t>
            </a:r>
            <a:endParaRPr lang="hu-HU" dirty="0"/>
          </a:p>
        </p:txBody>
      </p:sp>
      <p:sp>
        <p:nvSpPr>
          <p:cNvPr id="203" name="Szövegdoboz 7"/>
          <p:cNvSpPr txBox="1"/>
          <p:nvPr/>
        </p:nvSpPr>
        <p:spPr>
          <a:xfrm>
            <a:off x="1090845" y="337318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ReMi</a:t>
            </a:r>
            <a:endParaRPr lang="hu-HU" dirty="0"/>
          </a:p>
        </p:txBody>
      </p:sp>
      <p:pic>
        <p:nvPicPr>
          <p:cNvPr id="204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60" y="2335131"/>
            <a:ext cx="3283527" cy="1689922"/>
          </a:xfrm>
          <a:prstGeom prst="rect">
            <a:avLst/>
          </a:prstGeom>
        </p:spPr>
      </p:pic>
      <p:sp>
        <p:nvSpPr>
          <p:cNvPr id="206" name="TextBox 205"/>
          <p:cNvSpPr txBox="1"/>
          <p:nvPr/>
        </p:nvSpPr>
        <p:spPr>
          <a:xfrm>
            <a:off x="239866" y="6328785"/>
            <a:ext cx="389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Developer: Lund University</a:t>
            </a:r>
            <a:r>
              <a:rPr lang="it-IT" i="1" dirty="0" smtClean="0"/>
              <a:t>, Sweden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19362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44" y="6079568"/>
            <a:ext cx="859801" cy="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365" y="1133857"/>
            <a:ext cx="4856572" cy="4221420"/>
            <a:chOff x="12365" y="1133857"/>
            <a:chExt cx="4856572" cy="4221420"/>
          </a:xfrm>
        </p:grpSpPr>
        <p:grpSp>
          <p:nvGrpSpPr>
            <p:cNvPr id="14" name="Group 13"/>
            <p:cNvGrpSpPr/>
            <p:nvPr/>
          </p:nvGrpSpPr>
          <p:grpSpPr>
            <a:xfrm>
              <a:off x="12365" y="1133857"/>
              <a:ext cx="4856572" cy="2819959"/>
              <a:chOff x="215692" y="1345045"/>
              <a:chExt cx="8025173" cy="503483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15692" y="1345045"/>
                <a:ext cx="8025173" cy="5034830"/>
                <a:chOff x="215692" y="1345045"/>
                <a:chExt cx="8025173" cy="503483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15692" y="1345045"/>
                  <a:ext cx="8025173" cy="5034830"/>
                  <a:chOff x="215692" y="1345045"/>
                  <a:chExt cx="8025173" cy="5034830"/>
                </a:xfrm>
              </p:grpSpPr>
              <p:pic>
                <p:nvPicPr>
                  <p:cNvPr id="34" name="Kép 3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89" t="-859" r="15278" b="859"/>
                  <a:stretch/>
                </p:blipFill>
                <p:spPr>
                  <a:xfrm>
                    <a:off x="763324" y="1345045"/>
                    <a:ext cx="7319293" cy="4734523"/>
                  </a:xfrm>
                  <a:prstGeom prst="rect">
                    <a:avLst/>
                  </a:prstGeom>
                </p:spPr>
              </p:pic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15692" y="1363047"/>
                    <a:ext cx="3789083" cy="2273641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882957" y="4731337"/>
                    <a:ext cx="4357908" cy="16485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 smtClean="0"/>
                      <a:t>Pump-probe options</a:t>
                    </a:r>
                  </a:p>
                  <a:p>
                    <a:r>
                      <a:rPr lang="hu-HU" sz="900" dirty="0" smtClean="0"/>
                      <a:t>XUV + XUV</a:t>
                    </a:r>
                  </a:p>
                  <a:p>
                    <a:r>
                      <a:rPr lang="hu-HU" sz="900" dirty="0" smtClean="0"/>
                      <a:t>XUV + IR</a:t>
                    </a:r>
                  </a:p>
                  <a:p>
                    <a:r>
                      <a:rPr lang="hu-HU" sz="900" dirty="0" smtClean="0"/>
                      <a:t>XUV + XUV + IR</a:t>
                    </a:r>
                  </a:p>
                  <a:p>
                    <a:r>
                      <a:rPr lang="hu-HU" sz="900" dirty="0" smtClean="0"/>
                      <a:t>XUV + XUV + IR + </a:t>
                    </a:r>
                    <a:r>
                      <a:rPr lang="hu-HU" sz="900" dirty="0"/>
                      <a:t>IR / SHG / THG / VUV / XUV</a:t>
                    </a:r>
                  </a:p>
                  <a:p>
                    <a:endParaRPr lang="hu-HU" sz="900" dirty="0"/>
                  </a:p>
                </p:txBody>
              </p:sp>
            </p:grpSp>
            <p:cxnSp>
              <p:nvCxnSpPr>
                <p:cNvPr id="4" name="Straight Arrow Connector 3"/>
                <p:cNvCxnSpPr/>
                <p:nvPr/>
              </p:nvCxnSpPr>
              <p:spPr>
                <a:xfrm flipH="1" flipV="1">
                  <a:off x="1948071" y="3021497"/>
                  <a:ext cx="795129" cy="1200646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/>
              <p:cNvGrpSpPr/>
              <p:nvPr/>
            </p:nvGrpSpPr>
            <p:grpSpPr>
              <a:xfrm>
                <a:off x="3328416" y="1907284"/>
                <a:ext cx="3951319" cy="2802344"/>
                <a:chOff x="3328416" y="1907284"/>
                <a:chExt cx="3951319" cy="2802344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H="1">
                  <a:off x="3328416" y="3458680"/>
                  <a:ext cx="1764792" cy="1250948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rot="10800000" flipH="1">
                  <a:off x="5514943" y="1907284"/>
                  <a:ext cx="1764792" cy="1250948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/>
                <p:cNvSpPr txBox="1"/>
                <p:nvPr/>
              </p:nvSpPr>
              <p:spPr>
                <a:xfrm>
                  <a:off x="5001987" y="3126000"/>
                  <a:ext cx="738493" cy="776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FFFF00"/>
                      </a:solidFill>
                    </a:rPr>
                    <a:t>50 m</a:t>
                  </a:r>
                  <a:endParaRPr lang="el-GR" sz="1000" dirty="0">
                    <a:solidFill>
                      <a:srgbClr val="FFFF00"/>
                    </a:solidFill>
                  </a:endParaRPr>
                </a:p>
              </p:txBody>
            </p:sp>
          </p:grpSp>
        </p:grpSp>
        <p:sp>
          <p:nvSpPr>
            <p:cNvPr id="40" name="TextBox 39"/>
            <p:cNvSpPr txBox="1"/>
            <p:nvPr/>
          </p:nvSpPr>
          <p:spPr>
            <a:xfrm>
              <a:off x="248007" y="3785617"/>
              <a:ext cx="24255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Unique elements of SYLOS GHHG BLs</a:t>
              </a:r>
            </a:p>
            <a:p>
              <a:r>
                <a:rPr lang="en-US" sz="1600" dirty="0" smtClean="0">
                  <a:solidFill>
                    <a:srgbClr val="C00000"/>
                  </a:solidFill>
                </a:rPr>
                <a:t>1kHz</a:t>
              </a:r>
            </a:p>
            <a:p>
              <a:r>
                <a:rPr lang="en-US" sz="1600" dirty="0" smtClean="0">
                  <a:solidFill>
                    <a:srgbClr val="C00000"/>
                  </a:solidFill>
                </a:rPr>
                <a:t>10-100eV</a:t>
              </a:r>
            </a:p>
            <a:p>
              <a:r>
                <a:rPr lang="en-US" sz="1600" dirty="0" smtClean="0">
                  <a:solidFill>
                    <a:srgbClr val="C00000"/>
                  </a:solidFill>
                </a:rPr>
                <a:t>5</a:t>
              </a:r>
              <a:r>
                <a:rPr lang="en-US" sz="1600" dirty="0" smtClean="0">
                  <a:solidFill>
                    <a:srgbClr val="C00000"/>
                  </a:solidFill>
                  <a:sym typeface="Symbol" panose="05050102010706020507" pitchFamily="18" charset="2"/>
                </a:rPr>
                <a:t>J</a:t>
              </a:r>
              <a:r>
                <a:rPr lang="en-US" sz="1600" dirty="0" smtClean="0">
                  <a:solidFill>
                    <a:srgbClr val="C00000"/>
                  </a:solidFill>
                </a:rPr>
                <a:t> - 0.5nJ</a:t>
              </a:r>
            </a:p>
            <a:p>
              <a:r>
                <a:rPr lang="en-US" sz="1600" dirty="0" smtClean="0">
                  <a:solidFill>
                    <a:srgbClr val="C00000"/>
                  </a:solidFill>
                </a:rPr>
                <a:t>APTs &amp; isolated</a:t>
              </a:r>
              <a:endParaRPr lang="el-GR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Szövegdoboz 4"/>
          <p:cNvSpPr txBox="1"/>
          <p:nvPr/>
        </p:nvSpPr>
        <p:spPr>
          <a:xfrm>
            <a:off x="3034860" y="267174"/>
            <a:ext cx="617829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alt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en-US" altLang="el-GR" sz="27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SYLOS GHHG “long” BL proposals</a:t>
            </a:r>
            <a:endParaRPr lang="en-US" altLang="el-GR" sz="27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  Non-linear processes in the XUV/UV-pump-XUV-probe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2181344" y="1267106"/>
            <a:ext cx="6962656" cy="5222594"/>
            <a:chOff x="2262526" y="1195882"/>
            <a:chExt cx="6962656" cy="5222594"/>
          </a:xfrm>
        </p:grpSpPr>
        <p:grpSp>
          <p:nvGrpSpPr>
            <p:cNvPr id="112" name="Group 111"/>
            <p:cNvGrpSpPr/>
            <p:nvPr/>
          </p:nvGrpSpPr>
          <p:grpSpPr>
            <a:xfrm>
              <a:off x="2262526" y="1577869"/>
              <a:ext cx="6520025" cy="4840607"/>
              <a:chOff x="1037230" y="1541517"/>
              <a:chExt cx="6520025" cy="4840607"/>
            </a:xfrm>
          </p:grpSpPr>
          <p:sp>
            <p:nvSpPr>
              <p:cNvPr id="114" name="TextBox 1"/>
              <p:cNvSpPr txBox="1"/>
              <p:nvPr/>
            </p:nvSpPr>
            <p:spPr>
              <a:xfrm>
                <a:off x="1037230" y="1869743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115" name="TextBox 1"/>
              <p:cNvSpPr txBox="1"/>
              <p:nvPr/>
            </p:nvSpPr>
            <p:spPr>
              <a:xfrm>
                <a:off x="1037230" y="1869743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dirty="0"/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3081265" y="1541517"/>
                <a:ext cx="4475990" cy="4629149"/>
                <a:chOff x="2861809" y="1541517"/>
                <a:chExt cx="4475990" cy="4629149"/>
              </a:xfrm>
            </p:grpSpPr>
            <p:grpSp>
              <p:nvGrpSpPr>
                <p:cNvPr id="121" name="Group 3"/>
                <p:cNvGrpSpPr>
                  <a:grpSpLocks/>
                </p:cNvGrpSpPr>
                <p:nvPr/>
              </p:nvGrpSpPr>
              <p:grpSpPr bwMode="auto">
                <a:xfrm>
                  <a:off x="6818686" y="3378253"/>
                  <a:ext cx="519113" cy="847725"/>
                  <a:chOff x="1180" y="1422"/>
                  <a:chExt cx="327" cy="534"/>
                </a:xfrm>
              </p:grpSpPr>
              <p:sp>
                <p:nvSpPr>
                  <p:cNvPr id="194" name="Text 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80" y="1525"/>
                    <a:ext cx="268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e</a:t>
                    </a:r>
                    <a:r>
                      <a:rPr kumimoji="0" lang="en-US" altLang="en-US" sz="24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-</a:t>
                    </a:r>
                  </a:p>
                </p:txBody>
              </p:sp>
              <p:grpSp>
                <p:nvGrpSpPr>
                  <p:cNvPr id="195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1292" y="1422"/>
                    <a:ext cx="215" cy="534"/>
                    <a:chOff x="1292" y="1422"/>
                    <a:chExt cx="215" cy="534"/>
                  </a:xfrm>
                </p:grpSpPr>
                <p:sp>
                  <p:nvSpPr>
                    <p:cNvPr id="196" name="Line 6"/>
                    <p:cNvSpPr>
                      <a:spLocks noChangeShapeType="1"/>
                    </p:cNvSpPr>
                    <p:nvPr/>
                  </p:nvSpPr>
                  <p:spPr bwMode="auto">
                    <a:xfrm rot="2325627" flipV="1">
                      <a:off x="1507" y="1422"/>
                      <a:ext cx="0" cy="53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" name="Oval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2" y="1843"/>
                      <a:ext cx="104" cy="9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3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22" name="Group 8"/>
                <p:cNvGrpSpPr>
                  <a:grpSpLocks/>
                </p:cNvGrpSpPr>
                <p:nvPr/>
              </p:nvGrpSpPr>
              <p:grpSpPr bwMode="auto">
                <a:xfrm>
                  <a:off x="3539671" y="3030591"/>
                  <a:ext cx="1876425" cy="985838"/>
                  <a:chOff x="2222" y="994"/>
                  <a:chExt cx="1182" cy="621"/>
                </a:xfrm>
              </p:grpSpPr>
              <p:sp>
                <p:nvSpPr>
                  <p:cNvPr id="19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22" y="994"/>
                    <a:ext cx="1182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HHG XUV probe (20 eV)</a:t>
                    </a:r>
                  </a:p>
                </p:txBody>
              </p:sp>
              <p:sp>
                <p:nvSpPr>
                  <p:cNvPr id="192" name="Freeform 10"/>
                  <p:cNvSpPr>
                    <a:spLocks/>
                  </p:cNvSpPr>
                  <p:nvPr/>
                </p:nvSpPr>
                <p:spPr bwMode="auto">
                  <a:xfrm rot="5357109" flipH="1">
                    <a:off x="2888" y="1105"/>
                    <a:ext cx="164" cy="816"/>
                  </a:xfrm>
                  <a:custGeom>
                    <a:avLst/>
                    <a:gdLst>
                      <a:gd name="T0" fmla="*/ 0 w 45"/>
                      <a:gd name="T1" fmla="*/ 454 h 454"/>
                      <a:gd name="T2" fmla="*/ 45 w 45"/>
                      <a:gd name="T3" fmla="*/ 409 h 454"/>
                      <a:gd name="T4" fmla="*/ 0 w 45"/>
                      <a:gd name="T5" fmla="*/ 363 h 454"/>
                      <a:gd name="T6" fmla="*/ 45 w 45"/>
                      <a:gd name="T7" fmla="*/ 318 h 454"/>
                      <a:gd name="T8" fmla="*/ 0 w 45"/>
                      <a:gd name="T9" fmla="*/ 273 h 454"/>
                      <a:gd name="T10" fmla="*/ 45 w 45"/>
                      <a:gd name="T11" fmla="*/ 227 h 454"/>
                      <a:gd name="T12" fmla="*/ 0 w 45"/>
                      <a:gd name="T13" fmla="*/ 182 h 454"/>
                      <a:gd name="T14" fmla="*/ 45 w 45"/>
                      <a:gd name="T15" fmla="*/ 136 h 454"/>
                      <a:gd name="T16" fmla="*/ 0 w 45"/>
                      <a:gd name="T17" fmla="*/ 91 h 454"/>
                      <a:gd name="T18" fmla="*/ 45 w 45"/>
                      <a:gd name="T19" fmla="*/ 46 h 454"/>
                      <a:gd name="T20" fmla="*/ 0 w 45"/>
                      <a:gd name="T21" fmla="*/ 0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5" h="454">
                        <a:moveTo>
                          <a:pt x="0" y="454"/>
                        </a:moveTo>
                        <a:cubicBezTo>
                          <a:pt x="22" y="439"/>
                          <a:pt x="45" y="424"/>
                          <a:pt x="45" y="409"/>
                        </a:cubicBezTo>
                        <a:cubicBezTo>
                          <a:pt x="45" y="394"/>
                          <a:pt x="0" y="378"/>
                          <a:pt x="0" y="363"/>
                        </a:cubicBezTo>
                        <a:cubicBezTo>
                          <a:pt x="0" y="348"/>
                          <a:pt x="45" y="333"/>
                          <a:pt x="45" y="318"/>
                        </a:cubicBezTo>
                        <a:cubicBezTo>
                          <a:pt x="45" y="303"/>
                          <a:pt x="0" y="288"/>
                          <a:pt x="0" y="273"/>
                        </a:cubicBezTo>
                        <a:cubicBezTo>
                          <a:pt x="0" y="258"/>
                          <a:pt x="45" y="242"/>
                          <a:pt x="45" y="227"/>
                        </a:cubicBezTo>
                        <a:cubicBezTo>
                          <a:pt x="45" y="212"/>
                          <a:pt x="0" y="197"/>
                          <a:pt x="0" y="182"/>
                        </a:cubicBezTo>
                        <a:cubicBezTo>
                          <a:pt x="0" y="167"/>
                          <a:pt x="45" y="151"/>
                          <a:pt x="45" y="136"/>
                        </a:cubicBezTo>
                        <a:cubicBezTo>
                          <a:pt x="45" y="121"/>
                          <a:pt x="0" y="106"/>
                          <a:pt x="0" y="91"/>
                        </a:cubicBezTo>
                        <a:cubicBezTo>
                          <a:pt x="0" y="76"/>
                          <a:pt x="45" y="61"/>
                          <a:pt x="45" y="46"/>
                        </a:cubicBezTo>
                        <a:cubicBezTo>
                          <a:pt x="45" y="31"/>
                          <a:pt x="22" y="15"/>
                          <a:pt x="0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10199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Freeform 11"/>
                  <p:cNvSpPr>
                    <a:spLocks/>
                  </p:cNvSpPr>
                  <p:nvPr/>
                </p:nvSpPr>
                <p:spPr bwMode="auto">
                  <a:xfrm>
                    <a:off x="2381" y="1431"/>
                    <a:ext cx="227" cy="184"/>
                  </a:xfrm>
                  <a:custGeom>
                    <a:avLst/>
                    <a:gdLst>
                      <a:gd name="T0" fmla="*/ 0 w 2536"/>
                      <a:gd name="T1" fmla="*/ 1669 h 1671"/>
                      <a:gd name="T2" fmla="*/ 80 w 2536"/>
                      <a:gd name="T3" fmla="*/ 1666 h 1671"/>
                      <a:gd name="T4" fmla="*/ 160 w 2536"/>
                      <a:gd name="T5" fmla="*/ 1659 h 1671"/>
                      <a:gd name="T6" fmla="*/ 241 w 2536"/>
                      <a:gd name="T7" fmla="*/ 1647 h 1671"/>
                      <a:gd name="T8" fmla="*/ 322 w 2536"/>
                      <a:gd name="T9" fmla="*/ 1626 h 1671"/>
                      <a:gd name="T10" fmla="*/ 403 w 2536"/>
                      <a:gd name="T11" fmla="*/ 1589 h 1671"/>
                      <a:gd name="T12" fmla="*/ 482 w 2536"/>
                      <a:gd name="T13" fmla="*/ 1531 h 1671"/>
                      <a:gd name="T14" fmla="*/ 563 w 2536"/>
                      <a:gd name="T15" fmla="*/ 1445 h 1671"/>
                      <a:gd name="T16" fmla="*/ 644 w 2536"/>
                      <a:gd name="T17" fmla="*/ 1322 h 1671"/>
                      <a:gd name="T18" fmla="*/ 725 w 2536"/>
                      <a:gd name="T19" fmla="*/ 1161 h 1671"/>
                      <a:gd name="T20" fmla="*/ 805 w 2536"/>
                      <a:gd name="T21" fmla="*/ 965 h 1671"/>
                      <a:gd name="T22" fmla="*/ 885 w 2536"/>
                      <a:gd name="T23" fmla="*/ 742 h 1671"/>
                      <a:gd name="T24" fmla="*/ 966 w 2536"/>
                      <a:gd name="T25" fmla="*/ 512 h 1671"/>
                      <a:gd name="T26" fmla="*/ 1046 w 2536"/>
                      <a:gd name="T27" fmla="*/ 298 h 1671"/>
                      <a:gd name="T28" fmla="*/ 1127 w 2536"/>
                      <a:gd name="T29" fmla="*/ 126 h 1671"/>
                      <a:gd name="T30" fmla="*/ 1208 w 2536"/>
                      <a:gd name="T31" fmla="*/ 22 h 1671"/>
                      <a:gd name="T32" fmla="*/ 1288 w 2536"/>
                      <a:gd name="T33" fmla="*/ 0 h 1671"/>
                      <a:gd name="T34" fmla="*/ 1368 w 2536"/>
                      <a:gd name="T35" fmla="*/ 64 h 1671"/>
                      <a:gd name="T36" fmla="*/ 1449 w 2536"/>
                      <a:gd name="T37" fmla="*/ 205 h 1671"/>
                      <a:gd name="T38" fmla="*/ 1530 w 2536"/>
                      <a:gd name="T39" fmla="*/ 401 h 1671"/>
                      <a:gd name="T40" fmla="*/ 1611 w 2536"/>
                      <a:gd name="T41" fmla="*/ 627 h 1671"/>
                      <a:gd name="T42" fmla="*/ 1690 w 2536"/>
                      <a:gd name="T43" fmla="*/ 857 h 1671"/>
                      <a:gd name="T44" fmla="*/ 1771 w 2536"/>
                      <a:gd name="T45" fmla="*/ 1068 h 1671"/>
                      <a:gd name="T46" fmla="*/ 1852 w 2536"/>
                      <a:gd name="T47" fmla="*/ 1247 h 1671"/>
                      <a:gd name="T48" fmla="*/ 1933 w 2536"/>
                      <a:gd name="T49" fmla="*/ 1388 h 1671"/>
                      <a:gd name="T50" fmla="*/ 2013 w 2536"/>
                      <a:gd name="T51" fmla="*/ 1492 h 1671"/>
                      <a:gd name="T52" fmla="*/ 2094 w 2536"/>
                      <a:gd name="T53" fmla="*/ 1563 h 1671"/>
                      <a:gd name="T54" fmla="*/ 2174 w 2536"/>
                      <a:gd name="T55" fmla="*/ 1610 h 1671"/>
                      <a:gd name="T56" fmla="*/ 2254 w 2536"/>
                      <a:gd name="T57" fmla="*/ 1638 h 1671"/>
                      <a:gd name="T58" fmla="*/ 2335 w 2536"/>
                      <a:gd name="T59" fmla="*/ 1654 h 1671"/>
                      <a:gd name="T60" fmla="*/ 2416 w 2536"/>
                      <a:gd name="T61" fmla="*/ 1662 h 1671"/>
                      <a:gd name="T62" fmla="*/ 2497 w 2536"/>
                      <a:gd name="T63" fmla="*/ 1667 h 1671"/>
                      <a:gd name="T64" fmla="*/ 2536 w 2536"/>
                      <a:gd name="T65" fmla="*/ 1671 h 16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536" h="1671">
                        <a:moveTo>
                          <a:pt x="0" y="1671"/>
                        </a:moveTo>
                        <a:lnTo>
                          <a:pt x="0" y="1669"/>
                        </a:lnTo>
                        <a:lnTo>
                          <a:pt x="39" y="1667"/>
                        </a:lnTo>
                        <a:lnTo>
                          <a:pt x="80" y="1666"/>
                        </a:lnTo>
                        <a:lnTo>
                          <a:pt x="120" y="1662"/>
                        </a:lnTo>
                        <a:lnTo>
                          <a:pt x="160" y="1659"/>
                        </a:lnTo>
                        <a:lnTo>
                          <a:pt x="201" y="1654"/>
                        </a:lnTo>
                        <a:lnTo>
                          <a:pt x="241" y="1647"/>
                        </a:lnTo>
                        <a:lnTo>
                          <a:pt x="282" y="1638"/>
                        </a:lnTo>
                        <a:lnTo>
                          <a:pt x="322" y="1626"/>
                        </a:lnTo>
                        <a:lnTo>
                          <a:pt x="362" y="1610"/>
                        </a:lnTo>
                        <a:lnTo>
                          <a:pt x="403" y="1589"/>
                        </a:lnTo>
                        <a:lnTo>
                          <a:pt x="442" y="1563"/>
                        </a:lnTo>
                        <a:lnTo>
                          <a:pt x="482" y="1531"/>
                        </a:lnTo>
                        <a:lnTo>
                          <a:pt x="523" y="1492"/>
                        </a:lnTo>
                        <a:lnTo>
                          <a:pt x="563" y="1445"/>
                        </a:lnTo>
                        <a:lnTo>
                          <a:pt x="603" y="1388"/>
                        </a:lnTo>
                        <a:lnTo>
                          <a:pt x="644" y="1322"/>
                        </a:lnTo>
                        <a:lnTo>
                          <a:pt x="684" y="1247"/>
                        </a:lnTo>
                        <a:lnTo>
                          <a:pt x="725" y="1161"/>
                        </a:lnTo>
                        <a:lnTo>
                          <a:pt x="765" y="1068"/>
                        </a:lnTo>
                        <a:lnTo>
                          <a:pt x="805" y="965"/>
                        </a:lnTo>
                        <a:lnTo>
                          <a:pt x="846" y="857"/>
                        </a:lnTo>
                        <a:lnTo>
                          <a:pt x="885" y="742"/>
                        </a:lnTo>
                        <a:lnTo>
                          <a:pt x="925" y="627"/>
                        </a:lnTo>
                        <a:lnTo>
                          <a:pt x="966" y="512"/>
                        </a:lnTo>
                        <a:lnTo>
                          <a:pt x="1006" y="401"/>
                        </a:lnTo>
                        <a:lnTo>
                          <a:pt x="1046" y="298"/>
                        </a:lnTo>
                        <a:lnTo>
                          <a:pt x="1087" y="205"/>
                        </a:lnTo>
                        <a:lnTo>
                          <a:pt x="1127" y="126"/>
                        </a:lnTo>
                        <a:lnTo>
                          <a:pt x="1168" y="64"/>
                        </a:lnTo>
                        <a:lnTo>
                          <a:pt x="1208" y="22"/>
                        </a:lnTo>
                        <a:lnTo>
                          <a:pt x="1248" y="0"/>
                        </a:lnTo>
                        <a:lnTo>
                          <a:pt x="1288" y="0"/>
                        </a:lnTo>
                        <a:lnTo>
                          <a:pt x="1328" y="22"/>
                        </a:lnTo>
                        <a:lnTo>
                          <a:pt x="1368" y="64"/>
                        </a:lnTo>
                        <a:lnTo>
                          <a:pt x="1409" y="126"/>
                        </a:lnTo>
                        <a:lnTo>
                          <a:pt x="1449" y="205"/>
                        </a:lnTo>
                        <a:lnTo>
                          <a:pt x="1490" y="298"/>
                        </a:lnTo>
                        <a:lnTo>
                          <a:pt x="1530" y="401"/>
                        </a:lnTo>
                        <a:lnTo>
                          <a:pt x="1570" y="512"/>
                        </a:lnTo>
                        <a:lnTo>
                          <a:pt x="1611" y="627"/>
                        </a:lnTo>
                        <a:lnTo>
                          <a:pt x="1651" y="742"/>
                        </a:lnTo>
                        <a:lnTo>
                          <a:pt x="1690" y="857"/>
                        </a:lnTo>
                        <a:lnTo>
                          <a:pt x="1731" y="965"/>
                        </a:lnTo>
                        <a:lnTo>
                          <a:pt x="1771" y="1068"/>
                        </a:lnTo>
                        <a:lnTo>
                          <a:pt x="1811" y="1161"/>
                        </a:lnTo>
                        <a:lnTo>
                          <a:pt x="1852" y="1247"/>
                        </a:lnTo>
                        <a:lnTo>
                          <a:pt x="1892" y="1322"/>
                        </a:lnTo>
                        <a:lnTo>
                          <a:pt x="1933" y="1388"/>
                        </a:lnTo>
                        <a:lnTo>
                          <a:pt x="1973" y="1445"/>
                        </a:lnTo>
                        <a:lnTo>
                          <a:pt x="2013" y="1492"/>
                        </a:lnTo>
                        <a:lnTo>
                          <a:pt x="2054" y="1531"/>
                        </a:lnTo>
                        <a:lnTo>
                          <a:pt x="2094" y="1563"/>
                        </a:lnTo>
                        <a:lnTo>
                          <a:pt x="2133" y="1589"/>
                        </a:lnTo>
                        <a:lnTo>
                          <a:pt x="2174" y="1610"/>
                        </a:lnTo>
                        <a:lnTo>
                          <a:pt x="2214" y="1626"/>
                        </a:lnTo>
                        <a:lnTo>
                          <a:pt x="2254" y="1638"/>
                        </a:lnTo>
                        <a:lnTo>
                          <a:pt x="2295" y="1647"/>
                        </a:lnTo>
                        <a:lnTo>
                          <a:pt x="2335" y="1654"/>
                        </a:lnTo>
                        <a:lnTo>
                          <a:pt x="2376" y="1659"/>
                        </a:lnTo>
                        <a:lnTo>
                          <a:pt x="2416" y="1662"/>
                        </a:lnTo>
                        <a:lnTo>
                          <a:pt x="2456" y="1666"/>
                        </a:lnTo>
                        <a:lnTo>
                          <a:pt x="2497" y="1667"/>
                        </a:lnTo>
                        <a:lnTo>
                          <a:pt x="2536" y="1669"/>
                        </a:lnTo>
                        <a:lnTo>
                          <a:pt x="2536" y="1671"/>
                        </a:lnTo>
                      </a:path>
                    </a:pathLst>
                  </a:custGeom>
                  <a:solidFill>
                    <a:srgbClr val="010199"/>
                  </a:solidFill>
                  <a:ln w="4826">
                    <a:solidFill>
                      <a:srgbClr val="010199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035922" y="4154541"/>
                  <a:ext cx="595312" cy="366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>
                      <a:solidFill>
                        <a:srgbClr val="B2B2B2"/>
                      </a:solidFill>
                      <a:latin typeface="Arial" panose="020B0604020202020204" pitchFamily="34" charset="0"/>
                    </a:rPr>
                    <a:t>H</a:t>
                  </a:r>
                  <a:r>
                    <a:rPr lang="en-US" altLang="en-US" baseline="-25000">
                      <a:solidFill>
                        <a:srgbClr val="B2B2B2"/>
                      </a:solidFill>
                      <a:latin typeface="Arial" panose="020B0604020202020204" pitchFamily="34" charset="0"/>
                    </a:rPr>
                    <a:t>3</a:t>
                  </a:r>
                  <a:r>
                    <a:rPr lang="en-US" altLang="en-US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C</a:t>
                  </a:r>
                  <a:endParaRPr lang="en-US" altLang="en-US" baseline="-250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24" name="Group 18"/>
                <p:cNvGrpSpPr>
                  <a:grpSpLocks/>
                </p:cNvGrpSpPr>
                <p:nvPr/>
              </p:nvGrpSpPr>
              <p:grpSpPr bwMode="auto">
                <a:xfrm>
                  <a:off x="5212134" y="2095553"/>
                  <a:ext cx="2038350" cy="4075113"/>
                  <a:chOff x="3127" y="709"/>
                  <a:chExt cx="1284" cy="2567"/>
                </a:xfrm>
              </p:grpSpPr>
              <p:sp>
                <p:nvSpPr>
                  <p:cNvPr id="135" name="AutoShape 19"/>
                  <p:cNvSpPr>
                    <a:spLocks noChangeArrowheads="1"/>
                  </p:cNvSpPr>
                  <p:nvPr/>
                </p:nvSpPr>
                <p:spPr bwMode="auto">
                  <a:xfrm rot="73829187">
                    <a:off x="3741" y="1019"/>
                    <a:ext cx="317" cy="318"/>
                  </a:xfrm>
                  <a:prstGeom prst="pentagon">
                    <a:avLst/>
                  </a:prstGeom>
                  <a:noFill/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6" name="Rectangle 20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87" y="1120"/>
                    <a:ext cx="299" cy="7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lIns="90000" tIns="46800" rIns="90000" bIns="46800" anchor="ctr">
                    <a:sp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10199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AutoShape 21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550" y="737"/>
                    <a:ext cx="385" cy="329"/>
                  </a:xfrm>
                  <a:prstGeom prst="hexagon">
                    <a:avLst>
                      <a:gd name="adj" fmla="val 29255"/>
                      <a:gd name="vf" fmla="val 115470"/>
                    </a:avLst>
                  </a:prstGeom>
                  <a:noFill/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lIns="90000" tIns="46800" rIns="90000" bIns="46800" anchor="ctr">
                    <a:sp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Line 22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537" y="903"/>
                    <a:ext cx="13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Line 23"/>
                  <p:cNvSpPr>
                    <a:spLocks noChangeShapeType="1"/>
                  </p:cNvSpPr>
                  <p:nvPr/>
                </p:nvSpPr>
                <p:spPr bwMode="auto">
                  <a:xfrm rot="12615647">
                    <a:off x="3741" y="792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Line 24"/>
                  <p:cNvSpPr>
                    <a:spLocks noChangeShapeType="1"/>
                  </p:cNvSpPr>
                  <p:nvPr/>
                </p:nvSpPr>
                <p:spPr bwMode="auto">
                  <a:xfrm rot="19784352" flipH="1">
                    <a:off x="3741" y="1009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Line 25"/>
                  <p:cNvSpPr>
                    <a:spLocks noChangeShapeType="1"/>
                  </p:cNvSpPr>
                  <p:nvPr/>
                </p:nvSpPr>
                <p:spPr bwMode="auto">
                  <a:xfrm rot="550439" flipH="1">
                    <a:off x="3820" y="1265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2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4" y="1056"/>
                    <a:ext cx="190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tx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143" name="Line 27"/>
                  <p:cNvSpPr>
                    <a:spLocks noChangeShapeType="1"/>
                  </p:cNvSpPr>
                  <p:nvPr/>
                </p:nvSpPr>
                <p:spPr bwMode="auto">
                  <a:xfrm rot="19784352" flipH="1">
                    <a:off x="4099" y="1060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4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1" y="902"/>
                    <a:ext cx="19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tx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145" name="Line 29"/>
                  <p:cNvSpPr>
                    <a:spLocks noChangeShapeType="1"/>
                  </p:cNvSpPr>
                  <p:nvPr/>
                </p:nvSpPr>
                <p:spPr bwMode="auto">
                  <a:xfrm rot="19784352" flipH="1">
                    <a:off x="3650" y="1328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Line 30"/>
                  <p:cNvSpPr>
                    <a:spLocks noChangeShapeType="1"/>
                  </p:cNvSpPr>
                  <p:nvPr/>
                </p:nvSpPr>
                <p:spPr bwMode="auto">
                  <a:xfrm rot="16250881" flipH="1">
                    <a:off x="3595" y="1429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Line 31"/>
                  <p:cNvSpPr>
                    <a:spLocks noChangeShapeType="1"/>
                  </p:cNvSpPr>
                  <p:nvPr/>
                </p:nvSpPr>
                <p:spPr bwMode="auto">
                  <a:xfrm rot="1688664" flipH="1" flipV="1">
                    <a:off x="3649" y="1539"/>
                    <a:ext cx="199" cy="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8" name="Line 32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536" y="1526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9" name="Line 33"/>
                  <p:cNvSpPr>
                    <a:spLocks noChangeShapeType="1"/>
                  </p:cNvSpPr>
                  <p:nvPr/>
                </p:nvSpPr>
                <p:spPr bwMode="auto">
                  <a:xfrm rot="5360017" flipH="1">
                    <a:off x="3759" y="1648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0" name="Line 34"/>
                  <p:cNvSpPr>
                    <a:spLocks noChangeShapeType="1"/>
                  </p:cNvSpPr>
                  <p:nvPr/>
                </p:nvSpPr>
                <p:spPr bwMode="auto">
                  <a:xfrm rot="5360017" flipH="1">
                    <a:off x="3789" y="1647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1" name="Line 35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836" y="1555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7" y="1386"/>
                    <a:ext cx="22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O</a:t>
                    </a:r>
                  </a:p>
                </p:txBody>
              </p:sp>
              <p:sp>
                <p:nvSpPr>
                  <p:cNvPr id="153" name="Line 37"/>
                  <p:cNvSpPr>
                    <a:spLocks noChangeShapeType="1"/>
                  </p:cNvSpPr>
                  <p:nvPr/>
                </p:nvSpPr>
                <p:spPr bwMode="auto">
                  <a:xfrm rot="12488665" flipV="1">
                    <a:off x="4072" y="1560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1" y="1489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155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34" y="1667"/>
                    <a:ext cx="22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O</a:t>
                    </a:r>
                  </a:p>
                </p:txBody>
              </p:sp>
              <p:sp>
                <p:nvSpPr>
                  <p:cNvPr id="156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8" y="1507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157" name="Line 41"/>
                  <p:cNvSpPr>
                    <a:spLocks noChangeShapeType="1"/>
                  </p:cNvSpPr>
                  <p:nvPr/>
                </p:nvSpPr>
                <p:spPr bwMode="auto">
                  <a:xfrm rot="12488665" flipV="1">
                    <a:off x="3309" y="1527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7" y="1341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159" name="Line 43"/>
                  <p:cNvSpPr>
                    <a:spLocks noChangeShapeType="1"/>
                  </p:cNvSpPr>
                  <p:nvPr/>
                </p:nvSpPr>
                <p:spPr bwMode="auto">
                  <a:xfrm rot="5360017" flipH="1">
                    <a:off x="3590" y="1985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Line 44"/>
                  <p:cNvSpPr>
                    <a:spLocks noChangeShapeType="1"/>
                  </p:cNvSpPr>
                  <p:nvPr/>
                </p:nvSpPr>
                <p:spPr bwMode="auto">
                  <a:xfrm rot="5360017" flipH="1">
                    <a:off x="3430" y="1761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6" y="1785"/>
                    <a:ext cx="22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O</a:t>
                    </a:r>
                  </a:p>
                </p:txBody>
              </p:sp>
              <p:sp>
                <p:nvSpPr>
                  <p:cNvPr id="162" name="Line 46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379" y="1842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Line 47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379" y="1872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" name="Line 48"/>
                  <p:cNvSpPr>
                    <a:spLocks noChangeShapeType="1"/>
                  </p:cNvSpPr>
                  <p:nvPr/>
                </p:nvSpPr>
                <p:spPr bwMode="auto">
                  <a:xfrm rot="1688664" flipH="1" flipV="1">
                    <a:off x="3481" y="1870"/>
                    <a:ext cx="199" cy="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Line 49"/>
                  <p:cNvSpPr>
                    <a:spLocks noChangeShapeType="1"/>
                  </p:cNvSpPr>
                  <p:nvPr/>
                </p:nvSpPr>
                <p:spPr bwMode="auto">
                  <a:xfrm rot="1688664" flipH="1">
                    <a:off x="3667" y="1875"/>
                    <a:ext cx="163" cy="89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45" y="1979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167" name="Line 51"/>
                  <p:cNvSpPr>
                    <a:spLocks noChangeShapeType="1"/>
                  </p:cNvSpPr>
                  <p:nvPr/>
                </p:nvSpPr>
                <p:spPr bwMode="auto">
                  <a:xfrm rot="12488665" flipV="1">
                    <a:off x="3708" y="2163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8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1" y="2097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169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93" y="1814"/>
                    <a:ext cx="37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C</a:t>
                    </a: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  <a:r>
                      <a:rPr kumimoji="0" lang="en-US" altLang="en-US" sz="1800" b="0" i="0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7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2154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1" name="Line 55"/>
                  <p:cNvSpPr>
                    <a:spLocks noChangeShapeType="1"/>
                  </p:cNvSpPr>
                  <p:nvPr/>
                </p:nvSpPr>
                <p:spPr bwMode="auto">
                  <a:xfrm rot="5360017" flipH="1">
                    <a:off x="3439" y="2687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2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5" y="2711"/>
                    <a:ext cx="22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O</a:t>
                    </a:r>
                  </a:p>
                </p:txBody>
              </p:sp>
              <p:sp>
                <p:nvSpPr>
                  <p:cNvPr id="173" name="Line 57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388" y="2768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" name="Line 58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388" y="2798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" name="Line 59"/>
                  <p:cNvSpPr>
                    <a:spLocks noChangeShapeType="1"/>
                  </p:cNvSpPr>
                  <p:nvPr/>
                </p:nvSpPr>
                <p:spPr bwMode="auto">
                  <a:xfrm rot="1688664" flipH="1" flipV="1">
                    <a:off x="3490" y="2796"/>
                    <a:ext cx="199" cy="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" name="Line 60"/>
                  <p:cNvSpPr>
                    <a:spLocks noChangeShapeType="1"/>
                  </p:cNvSpPr>
                  <p:nvPr/>
                </p:nvSpPr>
                <p:spPr bwMode="auto">
                  <a:xfrm rot="1688664" flipH="1">
                    <a:off x="3676" y="2801"/>
                    <a:ext cx="163" cy="89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1" y="2448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178" name="Line 62"/>
                  <p:cNvSpPr>
                    <a:spLocks noChangeShapeType="1"/>
                  </p:cNvSpPr>
                  <p:nvPr/>
                </p:nvSpPr>
                <p:spPr bwMode="auto">
                  <a:xfrm rot="12488665" flipV="1">
                    <a:off x="3735" y="3113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9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1" y="3045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180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02" y="2740"/>
                    <a:ext cx="37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C</a:t>
                    </a: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  <a:r>
                      <a:rPr kumimoji="0" lang="en-US" altLang="en-US" sz="1800" b="0" i="0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81" name="Line 65"/>
                  <p:cNvSpPr>
                    <a:spLocks noChangeShapeType="1"/>
                  </p:cNvSpPr>
                  <p:nvPr/>
                </p:nvSpPr>
                <p:spPr bwMode="auto">
                  <a:xfrm rot="19911336" flipV="1">
                    <a:off x="3475" y="2339"/>
                    <a:ext cx="199" cy="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2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2" y="2251"/>
                    <a:ext cx="22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O</a:t>
                    </a:r>
                  </a:p>
                </p:txBody>
              </p:sp>
              <p:sp>
                <p:nvSpPr>
                  <p:cNvPr id="183" name="Line 67"/>
                  <p:cNvSpPr>
                    <a:spLocks noChangeShapeType="1"/>
                  </p:cNvSpPr>
                  <p:nvPr/>
                </p:nvSpPr>
                <p:spPr bwMode="auto">
                  <a:xfrm rot="12488665" flipV="1">
                    <a:off x="3657" y="2310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4" name="Line 68"/>
                  <p:cNvSpPr>
                    <a:spLocks noChangeShapeType="1"/>
                  </p:cNvSpPr>
                  <p:nvPr/>
                </p:nvSpPr>
                <p:spPr bwMode="auto">
                  <a:xfrm rot="12488665" flipV="1">
                    <a:off x="3657" y="2340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" name="Line 69"/>
                  <p:cNvSpPr>
                    <a:spLocks noChangeShapeType="1"/>
                  </p:cNvSpPr>
                  <p:nvPr/>
                </p:nvSpPr>
                <p:spPr bwMode="auto">
                  <a:xfrm rot="1688664" flipH="1">
                    <a:off x="3327" y="2340"/>
                    <a:ext cx="163" cy="89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503" y="2381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72" y="2937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188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2840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9" name="Line 73"/>
                  <p:cNvSpPr>
                    <a:spLocks noChangeShapeType="1"/>
                  </p:cNvSpPr>
                  <p:nvPr/>
                </p:nvSpPr>
                <p:spPr bwMode="auto">
                  <a:xfrm rot="30711335" flipH="1" flipV="1">
                    <a:off x="3481" y="3107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90" name="Text Box 74"/>
                  <p:cNvSpPr txBox="1">
                    <a:spLocks noChangeArrowheads="1"/>
                  </p:cNvSpPr>
                  <p:nvPr/>
                </p:nvSpPr>
                <p:spPr bwMode="auto">
                  <a:xfrm flipH="1">
                    <a:off x="3321" y="3034"/>
                    <a:ext cx="21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H</a:t>
                    </a:r>
                  </a:p>
                </p:txBody>
              </p:sp>
            </p:grpSp>
            <p:grpSp>
              <p:nvGrpSpPr>
                <p:cNvPr id="125" name="Group 76"/>
                <p:cNvGrpSpPr>
                  <a:grpSpLocks/>
                </p:cNvGrpSpPr>
                <p:nvPr/>
              </p:nvGrpSpPr>
              <p:grpSpPr bwMode="auto">
                <a:xfrm>
                  <a:off x="3018209" y="1922516"/>
                  <a:ext cx="965200" cy="2311400"/>
                  <a:chOff x="1882" y="1389"/>
                  <a:chExt cx="608" cy="1456"/>
                </a:xfrm>
              </p:grpSpPr>
              <p:sp>
                <p:nvSpPr>
                  <p:cNvPr id="13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1900" y="1389"/>
                    <a:ext cx="0" cy="1406"/>
                  </a:xfrm>
                  <a:prstGeom prst="line">
                    <a:avLst/>
                  </a:prstGeom>
                  <a:noFill/>
                  <a:ln w="31750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490" y="1398"/>
                    <a:ext cx="0" cy="1406"/>
                  </a:xfrm>
                  <a:prstGeom prst="line">
                    <a:avLst/>
                  </a:prstGeom>
                  <a:noFill/>
                  <a:ln w="31750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1882" y="2840"/>
                    <a:ext cx="590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94" y="2614"/>
                    <a:ext cx="242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sym typeface="Symbol" panose="05050102010706020507" pitchFamily="18" charset="2"/>
                      </a:rPr>
                      <a:t>t</a:t>
                    </a:r>
                  </a:p>
                </p:txBody>
              </p:sp>
            </p:grpSp>
            <p:grpSp>
              <p:nvGrpSpPr>
                <p:cNvPr id="126" name="Group 81"/>
                <p:cNvGrpSpPr>
                  <a:grpSpLocks/>
                </p:cNvGrpSpPr>
                <p:nvPr/>
              </p:nvGrpSpPr>
              <p:grpSpPr bwMode="auto">
                <a:xfrm>
                  <a:off x="2861809" y="1541517"/>
                  <a:ext cx="2878138" cy="858838"/>
                  <a:chOff x="1795" y="1149"/>
                  <a:chExt cx="1813" cy="541"/>
                </a:xfrm>
              </p:grpSpPr>
              <p:sp>
                <p:nvSpPr>
                  <p:cNvPr id="128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48" y="1149"/>
                    <a:ext cx="1360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3H UV pump</a:t>
                    </a:r>
                  </a:p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 (4.5 eV)</a:t>
                    </a:r>
                  </a:p>
                </p:txBody>
              </p:sp>
              <p:sp>
                <p:nvSpPr>
                  <p:cNvPr id="129" name="Freeform 83"/>
                  <p:cNvSpPr>
                    <a:spLocks/>
                  </p:cNvSpPr>
                  <p:nvPr/>
                </p:nvSpPr>
                <p:spPr bwMode="auto">
                  <a:xfrm rot="5357109" flipH="1">
                    <a:off x="2646" y="904"/>
                    <a:ext cx="136" cy="1420"/>
                  </a:xfrm>
                  <a:custGeom>
                    <a:avLst/>
                    <a:gdLst>
                      <a:gd name="T0" fmla="*/ 0 w 45"/>
                      <a:gd name="T1" fmla="*/ 454 h 454"/>
                      <a:gd name="T2" fmla="*/ 45 w 45"/>
                      <a:gd name="T3" fmla="*/ 409 h 454"/>
                      <a:gd name="T4" fmla="*/ 0 w 45"/>
                      <a:gd name="T5" fmla="*/ 363 h 454"/>
                      <a:gd name="T6" fmla="*/ 45 w 45"/>
                      <a:gd name="T7" fmla="*/ 318 h 454"/>
                      <a:gd name="T8" fmla="*/ 0 w 45"/>
                      <a:gd name="T9" fmla="*/ 273 h 454"/>
                      <a:gd name="T10" fmla="*/ 45 w 45"/>
                      <a:gd name="T11" fmla="*/ 227 h 454"/>
                      <a:gd name="T12" fmla="*/ 0 w 45"/>
                      <a:gd name="T13" fmla="*/ 182 h 454"/>
                      <a:gd name="T14" fmla="*/ 45 w 45"/>
                      <a:gd name="T15" fmla="*/ 136 h 454"/>
                      <a:gd name="T16" fmla="*/ 0 w 45"/>
                      <a:gd name="T17" fmla="*/ 91 h 454"/>
                      <a:gd name="T18" fmla="*/ 45 w 45"/>
                      <a:gd name="T19" fmla="*/ 46 h 454"/>
                      <a:gd name="T20" fmla="*/ 0 w 45"/>
                      <a:gd name="T21" fmla="*/ 0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5" h="454">
                        <a:moveTo>
                          <a:pt x="0" y="454"/>
                        </a:moveTo>
                        <a:cubicBezTo>
                          <a:pt x="22" y="439"/>
                          <a:pt x="45" y="424"/>
                          <a:pt x="45" y="409"/>
                        </a:cubicBezTo>
                        <a:cubicBezTo>
                          <a:pt x="45" y="394"/>
                          <a:pt x="0" y="378"/>
                          <a:pt x="0" y="363"/>
                        </a:cubicBezTo>
                        <a:cubicBezTo>
                          <a:pt x="0" y="348"/>
                          <a:pt x="45" y="333"/>
                          <a:pt x="45" y="318"/>
                        </a:cubicBezTo>
                        <a:cubicBezTo>
                          <a:pt x="45" y="303"/>
                          <a:pt x="0" y="288"/>
                          <a:pt x="0" y="273"/>
                        </a:cubicBezTo>
                        <a:cubicBezTo>
                          <a:pt x="0" y="258"/>
                          <a:pt x="45" y="242"/>
                          <a:pt x="45" y="227"/>
                        </a:cubicBezTo>
                        <a:cubicBezTo>
                          <a:pt x="45" y="212"/>
                          <a:pt x="0" y="197"/>
                          <a:pt x="0" y="182"/>
                        </a:cubicBezTo>
                        <a:cubicBezTo>
                          <a:pt x="0" y="167"/>
                          <a:pt x="45" y="151"/>
                          <a:pt x="45" y="136"/>
                        </a:cubicBezTo>
                        <a:cubicBezTo>
                          <a:pt x="45" y="121"/>
                          <a:pt x="0" y="106"/>
                          <a:pt x="0" y="91"/>
                        </a:cubicBezTo>
                        <a:cubicBezTo>
                          <a:pt x="0" y="76"/>
                          <a:pt x="45" y="61"/>
                          <a:pt x="45" y="46"/>
                        </a:cubicBezTo>
                        <a:cubicBezTo>
                          <a:pt x="45" y="31"/>
                          <a:pt x="22" y="15"/>
                          <a:pt x="0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3399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84"/>
                  <p:cNvSpPr>
                    <a:spLocks/>
                  </p:cNvSpPr>
                  <p:nvPr/>
                </p:nvSpPr>
                <p:spPr bwMode="auto">
                  <a:xfrm>
                    <a:off x="1795" y="1506"/>
                    <a:ext cx="227" cy="184"/>
                  </a:xfrm>
                  <a:custGeom>
                    <a:avLst/>
                    <a:gdLst>
                      <a:gd name="T0" fmla="*/ 0 w 2536"/>
                      <a:gd name="T1" fmla="*/ 1669 h 1671"/>
                      <a:gd name="T2" fmla="*/ 80 w 2536"/>
                      <a:gd name="T3" fmla="*/ 1666 h 1671"/>
                      <a:gd name="T4" fmla="*/ 160 w 2536"/>
                      <a:gd name="T5" fmla="*/ 1659 h 1671"/>
                      <a:gd name="T6" fmla="*/ 241 w 2536"/>
                      <a:gd name="T7" fmla="*/ 1647 h 1671"/>
                      <a:gd name="T8" fmla="*/ 322 w 2536"/>
                      <a:gd name="T9" fmla="*/ 1626 h 1671"/>
                      <a:gd name="T10" fmla="*/ 403 w 2536"/>
                      <a:gd name="T11" fmla="*/ 1589 h 1671"/>
                      <a:gd name="T12" fmla="*/ 482 w 2536"/>
                      <a:gd name="T13" fmla="*/ 1531 h 1671"/>
                      <a:gd name="T14" fmla="*/ 563 w 2536"/>
                      <a:gd name="T15" fmla="*/ 1445 h 1671"/>
                      <a:gd name="T16" fmla="*/ 644 w 2536"/>
                      <a:gd name="T17" fmla="*/ 1322 h 1671"/>
                      <a:gd name="T18" fmla="*/ 725 w 2536"/>
                      <a:gd name="T19" fmla="*/ 1161 h 1671"/>
                      <a:gd name="T20" fmla="*/ 805 w 2536"/>
                      <a:gd name="T21" fmla="*/ 965 h 1671"/>
                      <a:gd name="T22" fmla="*/ 885 w 2536"/>
                      <a:gd name="T23" fmla="*/ 742 h 1671"/>
                      <a:gd name="T24" fmla="*/ 966 w 2536"/>
                      <a:gd name="T25" fmla="*/ 512 h 1671"/>
                      <a:gd name="T26" fmla="*/ 1046 w 2536"/>
                      <a:gd name="T27" fmla="*/ 298 h 1671"/>
                      <a:gd name="T28" fmla="*/ 1127 w 2536"/>
                      <a:gd name="T29" fmla="*/ 126 h 1671"/>
                      <a:gd name="T30" fmla="*/ 1208 w 2536"/>
                      <a:gd name="T31" fmla="*/ 22 h 1671"/>
                      <a:gd name="T32" fmla="*/ 1288 w 2536"/>
                      <a:gd name="T33" fmla="*/ 0 h 1671"/>
                      <a:gd name="T34" fmla="*/ 1368 w 2536"/>
                      <a:gd name="T35" fmla="*/ 64 h 1671"/>
                      <a:gd name="T36" fmla="*/ 1449 w 2536"/>
                      <a:gd name="T37" fmla="*/ 205 h 1671"/>
                      <a:gd name="T38" fmla="*/ 1530 w 2536"/>
                      <a:gd name="T39" fmla="*/ 401 h 1671"/>
                      <a:gd name="T40" fmla="*/ 1611 w 2536"/>
                      <a:gd name="T41" fmla="*/ 627 h 1671"/>
                      <a:gd name="T42" fmla="*/ 1690 w 2536"/>
                      <a:gd name="T43" fmla="*/ 857 h 1671"/>
                      <a:gd name="T44" fmla="*/ 1771 w 2536"/>
                      <a:gd name="T45" fmla="*/ 1068 h 1671"/>
                      <a:gd name="T46" fmla="*/ 1852 w 2536"/>
                      <a:gd name="T47" fmla="*/ 1247 h 1671"/>
                      <a:gd name="T48" fmla="*/ 1933 w 2536"/>
                      <a:gd name="T49" fmla="*/ 1388 h 1671"/>
                      <a:gd name="T50" fmla="*/ 2013 w 2536"/>
                      <a:gd name="T51" fmla="*/ 1492 h 1671"/>
                      <a:gd name="T52" fmla="*/ 2094 w 2536"/>
                      <a:gd name="T53" fmla="*/ 1563 h 1671"/>
                      <a:gd name="T54" fmla="*/ 2174 w 2536"/>
                      <a:gd name="T55" fmla="*/ 1610 h 1671"/>
                      <a:gd name="T56" fmla="*/ 2254 w 2536"/>
                      <a:gd name="T57" fmla="*/ 1638 h 1671"/>
                      <a:gd name="T58" fmla="*/ 2335 w 2536"/>
                      <a:gd name="T59" fmla="*/ 1654 h 1671"/>
                      <a:gd name="T60" fmla="*/ 2416 w 2536"/>
                      <a:gd name="T61" fmla="*/ 1662 h 1671"/>
                      <a:gd name="T62" fmla="*/ 2497 w 2536"/>
                      <a:gd name="T63" fmla="*/ 1667 h 1671"/>
                      <a:gd name="T64" fmla="*/ 2536 w 2536"/>
                      <a:gd name="T65" fmla="*/ 1671 h 16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536" h="1671">
                        <a:moveTo>
                          <a:pt x="0" y="1671"/>
                        </a:moveTo>
                        <a:lnTo>
                          <a:pt x="0" y="1669"/>
                        </a:lnTo>
                        <a:lnTo>
                          <a:pt x="39" y="1667"/>
                        </a:lnTo>
                        <a:lnTo>
                          <a:pt x="80" y="1666"/>
                        </a:lnTo>
                        <a:lnTo>
                          <a:pt x="120" y="1662"/>
                        </a:lnTo>
                        <a:lnTo>
                          <a:pt x="160" y="1659"/>
                        </a:lnTo>
                        <a:lnTo>
                          <a:pt x="201" y="1654"/>
                        </a:lnTo>
                        <a:lnTo>
                          <a:pt x="241" y="1647"/>
                        </a:lnTo>
                        <a:lnTo>
                          <a:pt x="282" y="1638"/>
                        </a:lnTo>
                        <a:lnTo>
                          <a:pt x="322" y="1626"/>
                        </a:lnTo>
                        <a:lnTo>
                          <a:pt x="362" y="1610"/>
                        </a:lnTo>
                        <a:lnTo>
                          <a:pt x="403" y="1589"/>
                        </a:lnTo>
                        <a:lnTo>
                          <a:pt x="442" y="1563"/>
                        </a:lnTo>
                        <a:lnTo>
                          <a:pt x="482" y="1531"/>
                        </a:lnTo>
                        <a:lnTo>
                          <a:pt x="523" y="1492"/>
                        </a:lnTo>
                        <a:lnTo>
                          <a:pt x="563" y="1445"/>
                        </a:lnTo>
                        <a:lnTo>
                          <a:pt x="603" y="1388"/>
                        </a:lnTo>
                        <a:lnTo>
                          <a:pt x="644" y="1322"/>
                        </a:lnTo>
                        <a:lnTo>
                          <a:pt x="684" y="1247"/>
                        </a:lnTo>
                        <a:lnTo>
                          <a:pt x="725" y="1161"/>
                        </a:lnTo>
                        <a:lnTo>
                          <a:pt x="765" y="1068"/>
                        </a:lnTo>
                        <a:lnTo>
                          <a:pt x="805" y="965"/>
                        </a:lnTo>
                        <a:lnTo>
                          <a:pt x="846" y="857"/>
                        </a:lnTo>
                        <a:lnTo>
                          <a:pt x="885" y="742"/>
                        </a:lnTo>
                        <a:lnTo>
                          <a:pt x="925" y="627"/>
                        </a:lnTo>
                        <a:lnTo>
                          <a:pt x="966" y="512"/>
                        </a:lnTo>
                        <a:lnTo>
                          <a:pt x="1006" y="401"/>
                        </a:lnTo>
                        <a:lnTo>
                          <a:pt x="1046" y="298"/>
                        </a:lnTo>
                        <a:lnTo>
                          <a:pt x="1087" y="205"/>
                        </a:lnTo>
                        <a:lnTo>
                          <a:pt x="1127" y="126"/>
                        </a:lnTo>
                        <a:lnTo>
                          <a:pt x="1168" y="64"/>
                        </a:lnTo>
                        <a:lnTo>
                          <a:pt x="1208" y="22"/>
                        </a:lnTo>
                        <a:lnTo>
                          <a:pt x="1248" y="0"/>
                        </a:lnTo>
                        <a:lnTo>
                          <a:pt x="1288" y="0"/>
                        </a:lnTo>
                        <a:lnTo>
                          <a:pt x="1328" y="22"/>
                        </a:lnTo>
                        <a:lnTo>
                          <a:pt x="1368" y="64"/>
                        </a:lnTo>
                        <a:lnTo>
                          <a:pt x="1409" y="126"/>
                        </a:lnTo>
                        <a:lnTo>
                          <a:pt x="1449" y="205"/>
                        </a:lnTo>
                        <a:lnTo>
                          <a:pt x="1490" y="298"/>
                        </a:lnTo>
                        <a:lnTo>
                          <a:pt x="1530" y="401"/>
                        </a:lnTo>
                        <a:lnTo>
                          <a:pt x="1570" y="512"/>
                        </a:lnTo>
                        <a:lnTo>
                          <a:pt x="1611" y="627"/>
                        </a:lnTo>
                        <a:lnTo>
                          <a:pt x="1651" y="742"/>
                        </a:lnTo>
                        <a:lnTo>
                          <a:pt x="1690" y="857"/>
                        </a:lnTo>
                        <a:lnTo>
                          <a:pt x="1731" y="965"/>
                        </a:lnTo>
                        <a:lnTo>
                          <a:pt x="1771" y="1068"/>
                        </a:lnTo>
                        <a:lnTo>
                          <a:pt x="1811" y="1161"/>
                        </a:lnTo>
                        <a:lnTo>
                          <a:pt x="1852" y="1247"/>
                        </a:lnTo>
                        <a:lnTo>
                          <a:pt x="1892" y="1322"/>
                        </a:lnTo>
                        <a:lnTo>
                          <a:pt x="1933" y="1388"/>
                        </a:lnTo>
                        <a:lnTo>
                          <a:pt x="1973" y="1445"/>
                        </a:lnTo>
                        <a:lnTo>
                          <a:pt x="2013" y="1492"/>
                        </a:lnTo>
                        <a:lnTo>
                          <a:pt x="2054" y="1531"/>
                        </a:lnTo>
                        <a:lnTo>
                          <a:pt x="2094" y="1563"/>
                        </a:lnTo>
                        <a:lnTo>
                          <a:pt x="2133" y="1589"/>
                        </a:lnTo>
                        <a:lnTo>
                          <a:pt x="2174" y="1610"/>
                        </a:lnTo>
                        <a:lnTo>
                          <a:pt x="2214" y="1626"/>
                        </a:lnTo>
                        <a:lnTo>
                          <a:pt x="2254" y="1638"/>
                        </a:lnTo>
                        <a:lnTo>
                          <a:pt x="2295" y="1647"/>
                        </a:lnTo>
                        <a:lnTo>
                          <a:pt x="2335" y="1654"/>
                        </a:lnTo>
                        <a:lnTo>
                          <a:pt x="2376" y="1659"/>
                        </a:lnTo>
                        <a:lnTo>
                          <a:pt x="2416" y="1662"/>
                        </a:lnTo>
                        <a:lnTo>
                          <a:pt x="2456" y="1666"/>
                        </a:lnTo>
                        <a:lnTo>
                          <a:pt x="2497" y="1667"/>
                        </a:lnTo>
                        <a:lnTo>
                          <a:pt x="2536" y="1669"/>
                        </a:lnTo>
                        <a:lnTo>
                          <a:pt x="2536" y="1671"/>
                        </a:lnTo>
                      </a:path>
                    </a:pathLst>
                  </a:custGeom>
                  <a:solidFill>
                    <a:srgbClr val="3399FF"/>
                  </a:solidFill>
                  <a:ln w="4826">
                    <a:solidFill>
                      <a:srgbClr val="3399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Oval 85"/>
                <p:cNvSpPr>
                  <a:spLocks noChangeArrowheads="1"/>
                </p:cNvSpPr>
                <p:nvPr/>
              </p:nvSpPr>
              <p:spPr bwMode="auto">
                <a:xfrm>
                  <a:off x="5539159" y="1922516"/>
                  <a:ext cx="1727200" cy="1295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60001"/>
                      </a:srgbClr>
                    </a:gs>
                    <a:gs pos="100000">
                      <a:srgbClr val="3399FF">
                        <a:alpha val="42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7" name="Group 86"/>
              <p:cNvGrpSpPr>
                <a:grpSpLocks/>
              </p:cNvGrpSpPr>
              <p:nvPr/>
            </p:nvGrpSpPr>
            <p:grpSpPr bwMode="auto">
              <a:xfrm>
                <a:off x="1175693" y="4571609"/>
                <a:ext cx="3384550" cy="1169987"/>
                <a:chOff x="476" y="2931"/>
                <a:chExt cx="2132" cy="737"/>
              </a:xfrm>
            </p:grpSpPr>
            <p:sp>
              <p:nvSpPr>
                <p:cNvPr id="119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476" y="3434"/>
                  <a:ext cx="2132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20" name="AutoShape 88"/>
                <p:cNvSpPr>
                  <a:spLocks noChangeArrowheads="1"/>
                </p:cNvSpPr>
                <p:nvPr/>
              </p:nvSpPr>
              <p:spPr bwMode="auto">
                <a:xfrm>
                  <a:off x="2262" y="2931"/>
                  <a:ext cx="136" cy="318"/>
                </a:xfrm>
                <a:prstGeom prst="downArrow">
                  <a:avLst>
                    <a:gd name="adj1" fmla="val 50000"/>
                    <a:gd name="adj2" fmla="val 58456"/>
                  </a:avLst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18" name="Text Box 89"/>
              <p:cNvSpPr txBox="1">
                <a:spLocks noChangeArrowheads="1"/>
              </p:cNvSpPr>
              <p:nvPr/>
            </p:nvSpPr>
            <p:spPr bwMode="auto">
              <a:xfrm>
                <a:off x="1506662" y="5225781"/>
                <a:ext cx="3990778" cy="1156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pPr marL="342900" indent="-342900" algn="just" fontAlgn="base">
                  <a:spcBef>
                    <a:spcPct val="0"/>
                  </a:spcBef>
                  <a:spcAft>
                    <a:spcPct val="0"/>
                  </a:spcAft>
                  <a:buAutoNum type="arabicParenR"/>
                  <a:defRPr/>
                </a:pPr>
                <a:r>
                  <a:rPr lang="en-US" alt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Few </a:t>
                </a:r>
                <a:r>
                  <a:rPr lang="en-US" altLang="en-US" sz="16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femtosecond resolution using HHG </a:t>
                </a:r>
                <a:r>
                  <a:rPr lang="en-US" alt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and synchronized 3</a:t>
                </a:r>
                <a:r>
                  <a:rPr lang="en-US" altLang="en-US" sz="1600" baseline="300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rd</a:t>
                </a:r>
                <a:r>
                  <a:rPr lang="en-US" alt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harmonic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5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600" kern="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n-US" sz="1600" kern="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)  e</a:t>
                </a:r>
                <a:r>
                  <a:rPr lang="en-US" altLang="en-US" sz="1600" kern="0" baseline="300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en-US" altLang="en-US" sz="1600" kern="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1600" kern="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emission variation depending on </a:t>
                </a:r>
                <a:r>
                  <a:rPr lang="en-US" altLang="en-US" sz="1600" kern="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the           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600" kern="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    delay </a:t>
                </a:r>
                <a:r>
                  <a:rPr lang="en-US" altLang="en-US" sz="1600" kern="0" dirty="0" smtClean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delay after the excitation</a:t>
                </a:r>
                <a:endParaRPr lang="en-US" altLang="en-US" sz="1600" dirty="0">
                  <a:solidFill>
                    <a:srgbClr val="002060"/>
                  </a:solidFill>
                  <a:latin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4873926" y="1195882"/>
              <a:ext cx="4351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UV-XUV pump-probe on </a:t>
              </a:r>
              <a:r>
                <a:rPr lang="en-US" b="1" dirty="0" err="1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aminoacids</a:t>
              </a:r>
              <a:r>
                <a:rPr lang="en-US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’ </a:t>
              </a:r>
              <a:r>
                <a:rPr lang="en-US" b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chains</a:t>
              </a:r>
              <a:endParaRPr lang="el-GR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57149" y="6501384"/>
            <a:ext cx="664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Collaboration with: Univ. of Lund, Univ. Freiburg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01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77" y="6079568"/>
            <a:ext cx="859801" cy="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4"/>
          <p:cNvSpPr txBox="1"/>
          <p:nvPr/>
        </p:nvSpPr>
        <p:spPr>
          <a:xfrm>
            <a:off x="2430081" y="147553"/>
            <a:ext cx="669340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alt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 SYLOS GHHG beamlines</a:t>
            </a:r>
            <a:endParaRPr lang="en-US" altLang="el-GR" sz="28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Expected pulse energies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7090" y="6079568"/>
            <a:ext cx="3749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O. </a:t>
            </a:r>
            <a:r>
              <a:rPr lang="en-US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Jhan</a:t>
            </a:r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al., </a:t>
            </a:r>
            <a:r>
              <a:rPr lang="en-US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Optica</a:t>
            </a:r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(2019) (in press)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90" y="1549642"/>
            <a:ext cx="5612788" cy="43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59" y="6104388"/>
            <a:ext cx="777240" cy="60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4"/>
          <p:cNvSpPr txBox="1"/>
          <p:nvPr/>
        </p:nvSpPr>
        <p:spPr>
          <a:xfrm>
            <a:off x="2363748" y="405400"/>
            <a:ext cx="683285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30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Recent developments</a:t>
            </a:r>
            <a:endParaRPr lang="en-US" sz="30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1950"/>
              </a:lnSpc>
            </a:pPr>
            <a:r>
              <a:rPr lang="en-US" sz="1950" b="1" dirty="0">
                <a:solidFill>
                  <a:srgbClr val="002060"/>
                </a:solidFill>
                <a:latin typeface="Calibri" panose="020F0502020204030204" pitchFamily="34" charset="0"/>
              </a:rPr>
              <a:t>The 20-GW HHG source of the </a:t>
            </a:r>
            <a:r>
              <a:rPr lang="en-US" sz="195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asec</a:t>
            </a:r>
            <a:r>
              <a:rPr lang="en-US" sz="1950" b="1" dirty="0">
                <a:solidFill>
                  <a:srgbClr val="002060"/>
                </a:solidFill>
                <a:latin typeface="Calibri" panose="020F0502020204030204" pitchFamily="34" charset="0"/>
              </a:rPr>
              <a:t> S&amp;T lab @ FORTH-IESL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7643" y="1174175"/>
            <a:ext cx="9046357" cy="5618511"/>
            <a:chOff x="292081" y="1174175"/>
            <a:chExt cx="9046357" cy="5618511"/>
          </a:xfrm>
        </p:grpSpPr>
        <p:sp>
          <p:nvSpPr>
            <p:cNvPr id="5" name="TextBox 4"/>
            <p:cNvSpPr txBox="1"/>
            <p:nvPr/>
          </p:nvSpPr>
          <p:spPr>
            <a:xfrm>
              <a:off x="3303036" y="3633784"/>
              <a:ext cx="6035402" cy="196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XUV pulse energy 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230µJ (</a:t>
              </a:r>
              <a:r>
                <a:rPr lang="en-US" sz="135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130µJ (</a:t>
              </a:r>
              <a:r>
                <a:rPr lang="en-US" sz="135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(one jet 135 &amp; 75µJ)</a:t>
              </a:r>
            </a:p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0.7 ·10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photons/pulse</a:t>
              </a: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!!  (FEL number of XUV photons!!!)</a:t>
              </a:r>
            </a:p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Focused intensity</a:t>
              </a: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if low loss XUV optics would be used: 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~10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W/cm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Maximum focused intensity 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this experiment: ~7·10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W/cm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Conversion efficiency</a:t>
              </a: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harmonic, one jet: 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1·10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35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2·10</a:t>
              </a:r>
              <a:r>
                <a:rPr lang="en-US" sz="1350" b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35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en-US" sz="13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35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 ATP pulse duration: </a:t>
              </a:r>
              <a:r>
                <a:rPr lang="en-US" sz="13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~0.5fs </a:t>
              </a:r>
              <a:endPara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C:\Users\user\Desktop\QPM paper\Final Version\Fig3.jpg"/>
            <p:cNvPicPr/>
            <p:nvPr/>
          </p:nvPicPr>
          <p:blipFill rotWithShape="1">
            <a:blip r:embed="rId4" cstate="print"/>
            <a:srcRect t="1717" b="35358"/>
            <a:stretch/>
          </p:blipFill>
          <p:spPr bwMode="auto">
            <a:xfrm>
              <a:off x="292081" y="3059214"/>
              <a:ext cx="3063057" cy="373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92863" y="5965888"/>
              <a:ext cx="32944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000099"/>
                  </a:solidFill>
                  <a:latin typeface="Arial" charset="0"/>
                </a:rPr>
                <a:t>A. </a:t>
              </a:r>
              <a:r>
                <a:rPr lang="en-US" sz="1200" dirty="0" err="1">
                  <a:solidFill>
                    <a:srgbClr val="000099"/>
                  </a:solidFill>
                  <a:latin typeface="Arial" charset="0"/>
                </a:rPr>
                <a:t>Nayak</a:t>
              </a:r>
              <a:r>
                <a:rPr lang="en-US" sz="1200" dirty="0">
                  <a:solidFill>
                    <a:srgbClr val="000099"/>
                  </a:solidFill>
                  <a:latin typeface="Arial" charset="0"/>
                </a:rPr>
                <a:t> et all. </a:t>
              </a:r>
              <a:r>
                <a:rPr lang="en-GB" sz="1200" dirty="0">
                  <a:solidFill>
                    <a:srgbClr val="000099"/>
                  </a:solidFill>
                </a:rPr>
                <a:t>Phys. Rev. A </a:t>
              </a:r>
              <a:r>
                <a:rPr lang="en-GB" sz="1200" b="1" dirty="0">
                  <a:solidFill>
                    <a:srgbClr val="000099"/>
                  </a:solidFill>
                </a:rPr>
                <a:t>98</a:t>
              </a:r>
              <a:r>
                <a:rPr lang="en-GB" sz="1200" dirty="0">
                  <a:solidFill>
                    <a:srgbClr val="000099"/>
                  </a:solidFill>
                </a:rPr>
                <a:t>, 023426</a:t>
              </a:r>
              <a:endParaRPr lang="fr-FR" sz="1200" dirty="0">
                <a:solidFill>
                  <a:srgbClr val="000099"/>
                </a:solidFill>
                <a:latin typeface="Arial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9843" y="1174175"/>
              <a:ext cx="8468230" cy="1905102"/>
              <a:chOff x="539843" y="1174175"/>
              <a:chExt cx="8468230" cy="190510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39843" y="1174175"/>
                <a:ext cx="8468230" cy="1876295"/>
                <a:chOff x="1981869" y="1071445"/>
                <a:chExt cx="8468230" cy="1876295"/>
              </a:xfrm>
            </p:grpSpPr>
            <p:pic>
              <p:nvPicPr>
                <p:cNvPr id="19" name="Picture 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1869" y="1071445"/>
                  <a:ext cx="8338816" cy="1876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0" name="Straight Arrow Connector 3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14865" y="1225014"/>
                  <a:ext cx="2304393" cy="487132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7094743" y="1494695"/>
                  <a:ext cx="864148" cy="369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800">
                      <a:solidFill>
                        <a:srgbClr val="FFC000"/>
                      </a:solidFill>
                    </a:rPr>
                    <a:t>20m</a:t>
                  </a:r>
                  <a:endParaRPr lang="el-GR" altLang="el-GR" sz="180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22" name="Straight Arrow Connector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119258" y="1494695"/>
                  <a:ext cx="0" cy="622124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9543160" y="2115741"/>
                  <a:ext cx="906939" cy="6463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>
                      <a:solidFill>
                        <a:srgbClr val="FFC000"/>
                      </a:solidFill>
                    </a:rPr>
                    <a:t>Focusing optics chamber</a:t>
                  </a:r>
                  <a:endParaRPr lang="el-GR" altLang="el-GR" sz="12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4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9088724" y="1791896"/>
                  <a:ext cx="906939" cy="461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>
                      <a:solidFill>
                        <a:srgbClr val="FFC000"/>
                      </a:solidFill>
                    </a:rPr>
                    <a:t>HHG chamber</a:t>
                  </a:r>
                  <a:endParaRPr lang="el-GR" altLang="el-GR" sz="12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5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6822275" y="2172525"/>
                  <a:ext cx="2144787" cy="6463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>
                      <a:solidFill>
                        <a:srgbClr val="FFC000"/>
                      </a:solidFill>
                    </a:rPr>
                    <a:t>XUV-IR separation  &amp; beam wavefront/ XUV delay line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>
                      <a:solidFill>
                        <a:srgbClr val="FFC000"/>
                      </a:solidFill>
                    </a:rPr>
                    <a:t> splitter chamber</a:t>
                  </a:r>
                  <a:endParaRPr lang="el-GR" altLang="el-GR" sz="12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3923736" y="2150228"/>
                  <a:ext cx="2195323" cy="6463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 dirty="0">
                      <a:solidFill>
                        <a:srgbClr val="FFC000"/>
                      </a:solidFill>
                    </a:rPr>
                    <a:t>XUV beam manipulation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 dirty="0">
                      <a:solidFill>
                        <a:srgbClr val="FFC000"/>
                      </a:solidFill>
                    </a:rPr>
                    <a:t>Chamber (irises, filters, toroidal mirror systems)</a:t>
                  </a:r>
                  <a:endParaRPr lang="el-GR" altLang="el-GR" sz="1200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27" name="Straight Arrow Connector 26"/>
                <p:cNvCxnSpPr>
                  <a:cxnSpLocks noChangeShapeType="1"/>
                </p:cNvCxnSpPr>
                <p:nvPr/>
              </p:nvCxnSpPr>
              <p:spPr bwMode="auto">
                <a:xfrm flipV="1">
                  <a:off x="8031374" y="1864055"/>
                  <a:ext cx="0" cy="312020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9542193" y="1523361"/>
                  <a:ext cx="0" cy="312020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5627951" y="2470319"/>
                  <a:ext cx="1685432" cy="461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200" dirty="0">
                      <a:solidFill>
                        <a:srgbClr val="FFC000"/>
                      </a:solidFill>
                    </a:rPr>
                    <a:t>2</a:t>
                  </a:r>
                  <a:r>
                    <a:rPr lang="en-US" altLang="el-GR" sz="1200" baseline="30000" dirty="0">
                      <a:solidFill>
                        <a:srgbClr val="FFC000"/>
                      </a:solidFill>
                    </a:rPr>
                    <a:t>nd</a:t>
                  </a:r>
                  <a:r>
                    <a:rPr lang="en-US" altLang="el-GR" sz="1200" dirty="0">
                      <a:solidFill>
                        <a:srgbClr val="FFC000"/>
                      </a:solidFill>
                    </a:rPr>
                    <a:t> Experimental  chamber</a:t>
                  </a:r>
                </a:p>
              </p:txBody>
            </p:sp>
            <p:cxnSp>
              <p:nvCxnSpPr>
                <p:cNvPr id="30" name="Straight Arrow Connector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2892586" y="1855864"/>
                  <a:ext cx="6018" cy="185927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Straight Arrow Connector 3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21397" y="2018718"/>
                  <a:ext cx="0" cy="137863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6" name="Straight Arrow Connector 15"/>
              <p:cNvCxnSpPr>
                <a:cxnSpLocks noChangeShapeType="1"/>
              </p:cNvCxnSpPr>
              <p:nvPr/>
            </p:nvCxnSpPr>
            <p:spPr bwMode="auto">
              <a:xfrm flipH="1" flipV="1">
                <a:off x="727146" y="1768667"/>
                <a:ext cx="4824823" cy="35607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Box 29"/>
              <p:cNvSpPr txBox="1">
                <a:spLocks noChangeArrowheads="1"/>
              </p:cNvSpPr>
              <p:nvPr/>
            </p:nvSpPr>
            <p:spPr bwMode="auto">
              <a:xfrm>
                <a:off x="887420" y="2063520"/>
                <a:ext cx="1685432" cy="1015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1200" dirty="0">
                    <a:solidFill>
                      <a:srgbClr val="FFC000"/>
                    </a:solidFill>
                  </a:rPr>
                  <a:t>Experimental  chamber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1200" dirty="0">
                    <a:solidFill>
                      <a:srgbClr val="FFC000"/>
                    </a:solidFill>
                  </a:rPr>
                  <a:t>(Split spherical mirror XUV-pump-XUV-probe facility)</a:t>
                </a:r>
                <a:endParaRPr lang="el-GR" altLang="el-GR" sz="1200" dirty="0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7722420" y="2826701"/>
              <a:ext cx="1238271" cy="858369"/>
              <a:chOff x="6920445" y="5863076"/>
              <a:chExt cx="2188849" cy="1364689"/>
            </a:xfrm>
          </p:grpSpPr>
          <p:graphicFrame>
            <p:nvGraphicFramePr>
              <p:cNvPr id="11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700660" y="5863076"/>
              <a:ext cx="1038374" cy="9324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395" name="Photo Editor Photo" r:id="rId6" imgW="3409524" imgH="3677163" progId="">
                      <p:embed/>
                    </p:oleObj>
                  </mc:Choice>
                  <mc:Fallback>
                    <p:oleObj name="Photo Editor Photo" r:id="rId6" imgW="3409524" imgH="367716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00660" y="5863076"/>
                            <a:ext cx="1038374" cy="9324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6920445" y="6734052"/>
                <a:ext cx="2188849" cy="49371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525" tIns="9525" rIns="9525" bIns="9525"/>
              <a:lstStyle/>
              <a:p>
                <a:pPr eaLnBrk="0" hangingPunct="0"/>
                <a:r>
                  <a:rPr lang="el-GR" sz="1350" dirty="0">
                    <a:solidFill>
                      <a:srgbClr val="006600"/>
                    </a:solidFill>
                  </a:rPr>
                  <a:t> </a:t>
                </a:r>
                <a:r>
                  <a:rPr lang="el-GR" sz="1050" dirty="0">
                    <a:solidFill>
                      <a:srgbClr val="006600"/>
                    </a:solidFill>
                  </a:rPr>
                  <a:t>FO.R.T.H. - I.E.S.L.</a:t>
                </a:r>
              </a:p>
              <a:p>
                <a:pPr eaLnBrk="0" hangingPunct="0"/>
                <a:endParaRPr lang="el-GR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24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8322" y="1886431"/>
            <a:ext cx="7595631" cy="5534025"/>
            <a:chOff x="418322" y="1886431"/>
            <a:chExt cx="7595631" cy="5534025"/>
          </a:xfrm>
        </p:grpSpPr>
        <p:pic>
          <p:nvPicPr>
            <p:cNvPr id="52226" name="Picture 2" descr="http://kaffee.50webs.com/Science/images/orbitals/2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234" y="1886431"/>
              <a:ext cx="5534025" cy="553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18322" y="2529715"/>
              <a:ext cx="7595631" cy="466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el-GR" sz="40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(</a:t>
              </a:r>
              <a:r>
                <a:rPr lang="en-US" altLang="el-GR" sz="4000" dirty="0">
                  <a:solidFill>
                    <a:srgbClr val="002060"/>
                  </a:solidFill>
                  <a:sym typeface="Symbol" panose="05050102010706020507" pitchFamily="18" charset="2"/>
                </a:rPr>
                <a:t></a:t>
              </a:r>
              <a:r>
                <a:rPr lang="en-US" altLang="el-GR" sz="3600" dirty="0">
                  <a:solidFill>
                    <a:srgbClr val="002060"/>
                  </a:solidFill>
                  <a:sym typeface="Symbol" panose="05050102010706020507" pitchFamily="18" charset="2"/>
                </a:rPr>
                <a:t>x</a:t>
              </a:r>
              <a:r>
                <a:rPr lang="en-US" altLang="el-GR" sz="3600" baseline="30000" dirty="0">
                  <a:solidFill>
                    <a:srgbClr val="002060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l-GR" sz="3600" dirty="0">
                  <a:solidFill>
                    <a:srgbClr val="002060"/>
                  </a:solidFill>
                  <a:sym typeface="Symbol" panose="05050102010706020507" pitchFamily="18" charset="2"/>
                </a:rPr>
                <a:t>·m/t~ ħ)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el-GR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x</a:t>
              </a:r>
              <a:r>
                <a:rPr lang="en-US" altLang="el-GR" sz="3600" baseline="-250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atom</a:t>
              </a:r>
              <a:r>
                <a:rPr lang="en-US" altLang="el-GR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~1Å</a:t>
              </a:r>
              <a:r>
                <a:rPr lang="en-US" altLang="el-GR" sz="3600" dirty="0">
                  <a:solidFill>
                    <a:srgbClr val="002060"/>
                  </a:solidFill>
                  <a:sym typeface="Symbol" panose="05050102010706020507" pitchFamily="18" charset="2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sym typeface="Symbol" panose="05050102010706020507" pitchFamily="18" charset="2"/>
                </a:rPr>
                <a:t>m</a:t>
              </a:r>
              <a:r>
                <a:rPr lang="en-US" sz="3600" baseline="-25000" dirty="0" err="1">
                  <a:solidFill>
                    <a:srgbClr val="002060"/>
                  </a:solidFill>
                  <a:sym typeface="Symbol" panose="05050102010706020507" pitchFamily="18" charset="2"/>
                </a:rPr>
                <a:t>el</a:t>
              </a:r>
              <a:r>
                <a:rPr lang="en-US" sz="3600" dirty="0">
                  <a:solidFill>
                    <a:srgbClr val="002060"/>
                  </a:solidFill>
                  <a:sym typeface="Symbol" panose="05050102010706020507" pitchFamily="18" charset="2"/>
                </a:rPr>
                <a:t> ~ </a:t>
              </a:r>
              <a:r>
                <a:rPr lang="en-US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10</a:t>
              </a:r>
              <a:r>
                <a:rPr lang="en-US" sz="3600" baseline="300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-30</a:t>
              </a:r>
              <a:r>
                <a:rPr lang="en-US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kg, </a:t>
              </a:r>
              <a:r>
                <a:rPr lang="en-US" altLang="el-GR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ħ</a:t>
              </a:r>
              <a:r>
                <a:rPr lang="en-US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~10</a:t>
              </a:r>
              <a:r>
                <a:rPr lang="en-US" sz="3600" baseline="300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-34</a:t>
              </a:r>
              <a:r>
                <a:rPr lang="en-US" sz="3600" dirty="0" smtClean="0">
                  <a:solidFill>
                    <a:srgbClr val="002060"/>
                  </a:solidFill>
                  <a:sym typeface="Symbol" panose="05050102010706020507" pitchFamily="18" charset="2"/>
                </a:rPr>
                <a:t> J·s</a:t>
              </a:r>
            </a:p>
            <a:p>
              <a:pPr algn="ctr">
                <a:lnSpc>
                  <a:spcPct val="150000"/>
                </a:lnSpc>
              </a:pPr>
              <a:endParaRPr lang="en-US" sz="1000" dirty="0" smtClean="0">
                <a:solidFill>
                  <a:srgbClr val="000099"/>
                </a:solidFill>
                <a:sym typeface="Symbol" panose="05050102010706020507" pitchFamily="18" charset="2"/>
              </a:endParaRPr>
            </a:p>
            <a:p>
              <a:pPr algn="ctr">
                <a:lnSpc>
                  <a:spcPct val="150000"/>
                </a:lnSpc>
              </a:pPr>
              <a:endParaRPr lang="en-US" sz="1000" dirty="0" smtClean="0">
                <a:solidFill>
                  <a:srgbClr val="000099"/>
                </a:solidFill>
                <a:sym typeface="Symbol" panose="05050102010706020507" pitchFamily="18" charset="2"/>
              </a:endParaRPr>
            </a:p>
            <a:p>
              <a:pPr algn="ctr">
                <a:lnSpc>
                  <a:spcPct val="150000"/>
                </a:lnSpc>
              </a:pPr>
              <a:endParaRPr lang="en-US" sz="1000" dirty="0">
                <a:solidFill>
                  <a:srgbClr val="000099"/>
                </a:solidFill>
                <a:sym typeface="Symbol" panose="05050102010706020507" pitchFamily="18" charset="2"/>
              </a:endParaRPr>
            </a:p>
            <a:p>
              <a:pPr algn="ctr"/>
              <a:r>
                <a:rPr lang="en-US" altLang="el-GR" sz="4800" dirty="0">
                  <a:solidFill>
                    <a:srgbClr val="FF0000"/>
                  </a:solidFill>
                  <a:sym typeface="Symbol" panose="05050102010706020507" pitchFamily="18" charset="2"/>
                </a:rPr>
                <a:t></a:t>
              </a:r>
              <a:r>
                <a:rPr lang="en-US" altLang="el-GR" sz="48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t</a:t>
              </a:r>
              <a:r>
                <a:rPr lang="en-US" altLang="el-GR" sz="4800" baseline="-250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el</a:t>
              </a:r>
              <a:r>
                <a:rPr lang="en-US" altLang="el-GR" sz="4800" dirty="0">
                  <a:solidFill>
                    <a:srgbClr val="FF0000"/>
                  </a:solidFill>
                  <a:sym typeface="Symbol" panose="05050102010706020507" pitchFamily="18" charset="2"/>
                </a:rPr>
                <a:t> ~ </a:t>
              </a:r>
              <a:r>
                <a:rPr lang="en-US" sz="48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100 </a:t>
              </a:r>
              <a:r>
                <a:rPr lang="en-US" sz="48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attoseconds</a:t>
              </a:r>
              <a:r>
                <a:rPr lang="en-US" sz="4800" dirty="0">
                  <a:solidFill>
                    <a:srgbClr val="FF0000"/>
                  </a:solidFill>
                  <a:sym typeface="Symbol" panose="05050102010706020507" pitchFamily="18" charset="2"/>
                </a:rPr>
                <a:t>!</a:t>
              </a:r>
              <a:endParaRPr lang="en-US" sz="4800" dirty="0" smtClean="0">
                <a:solidFill>
                  <a:srgbClr val="FF0000"/>
                </a:solidFill>
                <a:sym typeface="Symbol" panose="05050102010706020507" pitchFamily="18" charset="2"/>
              </a:endParaRPr>
            </a:p>
            <a:p>
              <a:pPr algn="ctr"/>
              <a:r>
                <a:rPr lang="en-US" altLang="el-GR" sz="36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(1atto=10</a:t>
              </a:r>
              <a:r>
                <a:rPr lang="en-US" altLang="el-GR" sz="3600" baseline="30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-18</a:t>
              </a:r>
              <a:r>
                <a:rPr lang="en-US" altLang="el-GR" sz="36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)</a:t>
              </a:r>
              <a:r>
                <a:rPr lang="en-US" altLang="el-GR" sz="54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  </a:t>
              </a:r>
              <a:endParaRPr lang="en-US" altLang="el-GR" sz="5400" dirty="0">
                <a:solidFill>
                  <a:srgbClr val="FF0000"/>
                </a:solidFill>
                <a:sym typeface="Symbol" panose="05050102010706020507" pitchFamily="18" charset="2"/>
              </a:endParaRPr>
            </a:p>
            <a:p>
              <a:endParaRPr lang="el-GR" dirty="0"/>
            </a:p>
            <a:p>
              <a:endParaRPr lang="el-GR" dirty="0"/>
            </a:p>
          </p:txBody>
        </p:sp>
      </p:grpSp>
      <p:sp>
        <p:nvSpPr>
          <p:cNvPr id="10" name="Szövegdoboz 4"/>
          <p:cNvSpPr txBox="1"/>
          <p:nvPr/>
        </p:nvSpPr>
        <p:spPr>
          <a:xfrm>
            <a:off x="3134020" y="244522"/>
            <a:ext cx="60282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30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The uncertainty principle </a:t>
            </a:r>
          </a:p>
          <a:p>
            <a:pPr algn="r">
              <a:lnSpc>
                <a:spcPts val="2600"/>
              </a:lnSpc>
            </a:pPr>
            <a:r>
              <a:rPr lang="en-US" altLang="el-GR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Å scale confinement  </a:t>
            </a:r>
            <a:r>
              <a:rPr lang="en-US" altLang="el-GR" sz="2600" b="1" dirty="0" err="1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asec</a:t>
            </a:r>
            <a:r>
              <a:rPr lang="en-US" altLang="el-GR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l-GR" sz="2600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motion </a:t>
            </a:r>
            <a:r>
              <a:rPr lang="en-US" altLang="el-GR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times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7814" y="1361664"/>
            <a:ext cx="79766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l-GR" sz="6000" b="0" dirty="0" smtClean="0">
                <a:solidFill>
                  <a:srgbClr val="002060"/>
                </a:solidFill>
                <a:sym typeface="Symbol" panose="05050102010706020507" pitchFamily="18" charset="2"/>
              </a:rPr>
              <a:t>x·p ~ </a:t>
            </a:r>
            <a:r>
              <a:rPr lang="en-US" altLang="el-GR" sz="6000" b="0" dirty="0">
                <a:solidFill>
                  <a:srgbClr val="002060"/>
                </a:solidFill>
                <a:sym typeface="Symbol" panose="05050102010706020507" pitchFamily="18" charset="2"/>
              </a:rPr>
              <a:t>ħ/2</a:t>
            </a:r>
            <a:endParaRPr lang="en-US" altLang="el-GR" sz="6000" b="0" dirty="0" smtClean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27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zövegdoboz 4"/>
          <p:cNvSpPr txBox="1"/>
          <p:nvPr/>
        </p:nvSpPr>
        <p:spPr>
          <a:xfrm>
            <a:off x="3346783" y="236309"/>
            <a:ext cx="574312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Research through </a:t>
            </a:r>
            <a:r>
              <a:rPr lang="en-US" sz="2800" b="1" dirty="0" err="1" smtClean="0">
                <a:solidFill>
                  <a:srgbClr val="E7511E"/>
                </a:solidFill>
                <a:latin typeface="Calibri" panose="020F0502020204030204" pitchFamily="34" charset="0"/>
              </a:rPr>
              <a:t>secondments</a:t>
            </a:r>
            <a:endParaRPr lang="en-US" sz="28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Multi-GHHG-photon multiple ionization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420" y="1222765"/>
            <a:ext cx="9145329" cy="5013446"/>
            <a:chOff x="55420" y="1222765"/>
            <a:chExt cx="9145329" cy="5013446"/>
          </a:xfrm>
        </p:grpSpPr>
        <p:pic>
          <p:nvPicPr>
            <p:cNvPr id="31" name="Picture 30" descr="C:\Users\user\Desktop\QPM paper\Final Version\NatPhysics version\Figure3-NatPhys-Nayak.jpg"/>
            <p:cNvPicPr/>
            <p:nvPr/>
          </p:nvPicPr>
          <p:blipFill rotWithShape="1">
            <a:blip r:embed="rId2" cstate="print"/>
            <a:srcRect l="12180" t="64423" r="27564"/>
            <a:stretch/>
          </p:blipFill>
          <p:spPr bwMode="auto">
            <a:xfrm>
              <a:off x="3346783" y="1471392"/>
              <a:ext cx="2466878" cy="2343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C:\Users\user\Desktop\QPM paper\Final Version\NatPhysics version\Figure3-NatPhys-Nayak.jpg"/>
            <p:cNvPicPr/>
            <p:nvPr/>
          </p:nvPicPr>
          <p:blipFill rotWithShape="1">
            <a:blip r:embed="rId2" cstate="print"/>
            <a:srcRect l="16936" r="29001" b="35456"/>
            <a:stretch/>
          </p:blipFill>
          <p:spPr bwMode="auto">
            <a:xfrm>
              <a:off x="55420" y="1448946"/>
              <a:ext cx="3422071" cy="4717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1" descr="C:\Users\Paris\Desktop\QPM paper\Final Version\NatPhysics version\Figure4-NatPhys-Nayak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09400" y="1665791"/>
              <a:ext cx="3380509" cy="4570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5820240" y="1222765"/>
              <a:ext cx="3380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Numerical calculations by 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H. I. B. Banks </a:t>
              </a:r>
              <a:r>
                <a:rPr lang="en-US" sz="16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1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Emmanouilidou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93" y="5831183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559804" y="6214378"/>
            <a:ext cx="53192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A. </a:t>
            </a:r>
            <a:r>
              <a:rPr lang="en-US" sz="1600" b="0" dirty="0" err="1" smtClean="0">
                <a:solidFill>
                  <a:srgbClr val="C00000"/>
                </a:solidFill>
                <a:latin typeface="Arial" charset="0"/>
              </a:rPr>
              <a:t>Nayak</a:t>
            </a:r>
            <a:r>
              <a:rPr lang="en-US" sz="1600" b="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b="0" dirty="0">
                <a:solidFill>
                  <a:srgbClr val="C00000"/>
                </a:solidFill>
                <a:latin typeface="Arial" charset="0"/>
              </a:rPr>
              <a:t>et all</a:t>
            </a:r>
            <a:r>
              <a:rPr lang="en-US" sz="1600" b="0" dirty="0" smtClean="0">
                <a:solidFill>
                  <a:srgbClr val="C00000"/>
                </a:solidFill>
                <a:latin typeface="Arial" charset="0"/>
              </a:rPr>
              <a:t>. Phys. Rev  </a:t>
            </a:r>
            <a:r>
              <a:rPr lang="en-US" sz="1600" dirty="0">
                <a:solidFill>
                  <a:srgbClr val="C00000"/>
                </a:solidFill>
                <a:latin typeface="Arial" charset="0"/>
              </a:rPr>
              <a:t>A 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98</a:t>
            </a:r>
            <a:r>
              <a:rPr lang="en-US" sz="1600" dirty="0">
                <a:solidFill>
                  <a:srgbClr val="C00000"/>
                </a:solidFill>
                <a:latin typeface="Arial" charset="0"/>
              </a:rPr>
              <a:t>, 023426 (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2018)</a:t>
            </a:r>
            <a:r>
              <a:rPr lang="en-US" sz="1600" b="1" dirty="0"/>
              <a:t> </a:t>
            </a:r>
            <a:r>
              <a:rPr lang="en-US" sz="1600" u="sng" dirty="0" smtClean="0">
                <a:hlinkClick r:id="rId5"/>
              </a:rPr>
              <a:t>https</a:t>
            </a:r>
            <a:r>
              <a:rPr lang="en-US" sz="1600" u="sng" dirty="0">
                <a:hlinkClick r:id="rId5"/>
              </a:rPr>
              <a:t>://link.aps.org/doi/10.1103/PhysRevA.98.023426</a:t>
            </a:r>
            <a:endParaRPr lang="fr-FR" sz="1600" b="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4"/>
          <p:cNvSpPr txBox="1"/>
          <p:nvPr/>
        </p:nvSpPr>
        <p:spPr>
          <a:xfrm>
            <a:off x="3466541" y="224046"/>
            <a:ext cx="5623671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Other ELI-ALPS </a:t>
            </a:r>
            <a:r>
              <a:rPr lang="en-US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econdary </a:t>
            </a:r>
            <a:r>
              <a:rPr lang="en-US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ources      </a:t>
            </a:r>
          </a:p>
          <a:p>
            <a:pPr algn="r">
              <a:lnSpc>
                <a:spcPts val="2600"/>
              </a:lnSpc>
            </a:pPr>
            <a:r>
              <a:rPr lang="en-US" altLang="el-GR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SYLOS driven SHHG beamline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70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5411" y="3344451"/>
            <a:ext cx="218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399"/>
                </a:solidFill>
              </a:rPr>
              <a:t>SYLOS driven</a:t>
            </a:r>
            <a:endParaRPr lang="el-GR" sz="2000" dirty="0">
              <a:solidFill>
                <a:srgbClr val="00339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70" y="1101630"/>
            <a:ext cx="9064891" cy="5366004"/>
            <a:chOff x="46070" y="1101630"/>
            <a:chExt cx="9064891" cy="5366004"/>
          </a:xfrm>
        </p:grpSpPr>
        <p:sp>
          <p:nvSpPr>
            <p:cNvPr id="2" name="TextBox 1"/>
            <p:cNvSpPr txBox="1"/>
            <p:nvPr/>
          </p:nvSpPr>
          <p:spPr>
            <a:xfrm>
              <a:off x="4578515" y="5636637"/>
              <a:ext cx="3749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The first 1 KHz SHHG source !</a:t>
              </a:r>
              <a:endParaRPr lang="el-GR" dirty="0">
                <a:solidFill>
                  <a:srgbClr val="C00000"/>
                </a:solidFill>
              </a:endParaRPr>
            </a:p>
          </p:txBody>
        </p:sp>
        <p:pic>
          <p:nvPicPr>
            <p:cNvPr id="13" name="Kép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58" b="4994"/>
            <a:stretch/>
          </p:blipFill>
          <p:spPr>
            <a:xfrm>
              <a:off x="46070" y="1101630"/>
              <a:ext cx="9064891" cy="4322140"/>
            </a:xfrm>
            <a:prstGeom prst="rect">
              <a:avLst/>
            </a:prstGeom>
          </p:spPr>
        </p:pic>
        <p:pic>
          <p:nvPicPr>
            <p:cNvPr id="11" name="Picture 12" descr="Setupexperimental3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0" t="4630" r="3781" b="6688"/>
            <a:stretch>
              <a:fillRect/>
            </a:stretch>
          </p:blipFill>
          <p:spPr bwMode="auto">
            <a:xfrm>
              <a:off x="154534" y="3344450"/>
              <a:ext cx="2336591" cy="19023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zövegdoboz 8"/>
            <p:cNvSpPr txBox="1"/>
            <p:nvPr/>
          </p:nvSpPr>
          <p:spPr>
            <a:xfrm>
              <a:off x="154534" y="5821303"/>
              <a:ext cx="29546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to</a:t>
              </a:r>
              <a:r>
                <a:rPr lang="hu-HU" dirty="0" smtClean="0"/>
                <a:t> be </a:t>
              </a:r>
              <a:r>
                <a:rPr lang="hu-HU" dirty="0" err="1" smtClean="0"/>
                <a:t>contracted</a:t>
              </a:r>
              <a:r>
                <a:rPr lang="hu-HU" dirty="0" smtClean="0"/>
                <a:t>: </a:t>
              </a:r>
              <a:r>
                <a:rPr lang="hu-HU" dirty="0" err="1" smtClean="0"/>
                <a:t>Nov</a:t>
              </a:r>
              <a:r>
                <a:rPr lang="hu-HU" dirty="0" smtClean="0"/>
                <a:t> 2019</a:t>
              </a:r>
            </a:p>
            <a:p>
              <a:r>
                <a:rPr lang="hu-HU" dirty="0" err="1" smtClean="0"/>
                <a:t>operational</a:t>
              </a:r>
              <a:r>
                <a:rPr lang="hu-HU" dirty="0" smtClean="0"/>
                <a:t>: </a:t>
              </a:r>
              <a:r>
                <a:rPr lang="hu-HU" dirty="0" err="1" smtClean="0"/>
                <a:t>Nov</a:t>
              </a:r>
              <a:r>
                <a:rPr lang="hu-HU" dirty="0" smtClean="0"/>
                <a:t> 2021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4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4"/>
          <p:cNvSpPr txBox="1"/>
          <p:nvPr/>
        </p:nvSpPr>
        <p:spPr>
          <a:xfrm>
            <a:off x="3466541" y="224046"/>
            <a:ext cx="5623671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Other ELI-ALPS </a:t>
            </a:r>
            <a:r>
              <a:rPr lang="en-US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econdary </a:t>
            </a:r>
            <a:r>
              <a:rPr lang="en-US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ources      </a:t>
            </a:r>
          </a:p>
          <a:p>
            <a:pPr algn="r">
              <a:lnSpc>
                <a:spcPts val="2600"/>
              </a:lnSpc>
            </a:pPr>
            <a:r>
              <a:rPr lang="en-US" altLang="el-GR" sz="2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PW driven SHHG Beamline</a:t>
            </a:r>
            <a:endParaRPr lang="en-US" altLang="el-GR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70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970290"/>
            <a:ext cx="9144000" cy="5966443"/>
            <a:chOff x="0" y="970290"/>
            <a:chExt cx="9144000" cy="5966443"/>
          </a:xfrm>
        </p:grpSpPr>
        <p:pic>
          <p:nvPicPr>
            <p:cNvPr id="12" name="Kép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0290"/>
              <a:ext cx="9144000" cy="4536757"/>
            </a:xfrm>
            <a:prstGeom prst="rect">
              <a:avLst/>
            </a:prstGeom>
          </p:spPr>
        </p:pic>
        <p:sp>
          <p:nvSpPr>
            <p:cNvPr id="13" name="Szövegdoboz 11"/>
            <p:cNvSpPr txBox="1"/>
            <p:nvPr/>
          </p:nvSpPr>
          <p:spPr>
            <a:xfrm>
              <a:off x="16356" y="5824728"/>
              <a:ext cx="28906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to</a:t>
              </a:r>
              <a:r>
                <a:rPr lang="hu-HU" dirty="0" smtClean="0"/>
                <a:t> be </a:t>
              </a:r>
              <a:r>
                <a:rPr lang="hu-HU" dirty="0" err="1" smtClean="0"/>
                <a:t>contracted</a:t>
              </a:r>
              <a:r>
                <a:rPr lang="hu-HU" dirty="0" smtClean="0"/>
                <a:t>: </a:t>
              </a:r>
              <a:r>
                <a:rPr lang="hu-HU" dirty="0" err="1" smtClean="0"/>
                <a:t>Apr</a:t>
              </a:r>
              <a:r>
                <a:rPr lang="hu-HU" dirty="0" smtClean="0"/>
                <a:t> 2020</a:t>
              </a:r>
            </a:p>
            <a:p>
              <a:r>
                <a:rPr lang="hu-HU" dirty="0" err="1" smtClean="0"/>
                <a:t>operational</a:t>
              </a:r>
              <a:r>
                <a:rPr lang="hu-HU" dirty="0" smtClean="0"/>
                <a:t>: </a:t>
              </a:r>
              <a:r>
                <a:rPr lang="hu-HU" dirty="0" err="1" smtClean="0"/>
                <a:t>Apr</a:t>
              </a:r>
              <a:r>
                <a:rPr lang="hu-HU" dirty="0" smtClean="0"/>
                <a:t> 2022</a:t>
              </a:r>
              <a:endParaRPr lang="hu-H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42746" y="5459405"/>
              <a:ext cx="47415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Spectrum cut-off         </a:t>
              </a:r>
              <a:r>
                <a:rPr lang="en-US" sz="1600" dirty="0" smtClean="0">
                  <a:solidFill>
                    <a:srgbClr val="C00000"/>
                  </a:solidFill>
                </a:rPr>
                <a:t>500eV – 1 </a:t>
              </a:r>
              <a:r>
                <a:rPr lang="en-US" sz="1600" dirty="0" err="1" smtClean="0">
                  <a:solidFill>
                    <a:srgbClr val="C00000"/>
                  </a:solidFill>
                </a:rPr>
                <a:t>keV</a:t>
              </a:r>
              <a:endParaRPr lang="en-US" sz="1600" dirty="0" smtClean="0">
                <a:solidFill>
                  <a:srgbClr val="C00000"/>
                </a:solidFill>
              </a:endParaRPr>
            </a:p>
            <a:p>
              <a:endParaRPr lang="en-US" sz="500" dirty="0" smtClean="0">
                <a:solidFill>
                  <a:srgbClr val="C00000"/>
                </a:solidFill>
              </a:endParaRP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Output energy</a:t>
              </a:r>
              <a:r>
                <a:rPr lang="en-US" sz="1600" dirty="0" smtClean="0"/>
                <a:t>        </a:t>
              </a:r>
              <a:r>
                <a:rPr lang="en-US" sz="1600" dirty="0" smtClean="0">
                  <a:solidFill>
                    <a:srgbClr val="C00000"/>
                  </a:solidFill>
                </a:rPr>
                <a:t>70mJ (all orders 10&lt;n&lt; 20)</a:t>
              </a:r>
            </a:p>
            <a:p>
              <a:r>
                <a:rPr lang="en-US" sz="1600" dirty="0" smtClean="0">
                  <a:solidFill>
                    <a:srgbClr val="C00000"/>
                  </a:solidFill>
                </a:rPr>
                <a:t>                               700 </a:t>
              </a:r>
              <a:r>
                <a:rPr lang="en-US" sz="1600" dirty="0" smtClean="0">
                  <a:solidFill>
                    <a:srgbClr val="C00000"/>
                  </a:solidFill>
                  <a:sym typeface="Symbol" panose="05050102010706020507" pitchFamily="18" charset="2"/>
                </a:rPr>
                <a:t>J (orders &gt;20)</a:t>
              </a:r>
            </a:p>
            <a:p>
              <a:endParaRPr lang="en-US" sz="500" dirty="0" smtClean="0">
                <a:solidFill>
                  <a:srgbClr val="C00000"/>
                </a:solidFill>
              </a:endParaRPr>
            </a:p>
            <a:p>
              <a:r>
                <a:rPr lang="en-US" sz="1600" dirty="0" smtClean="0">
                  <a:solidFill>
                    <a:srgbClr val="002060"/>
                  </a:solidFill>
                </a:rPr>
                <a:t>SHHG pulse duration    </a:t>
              </a:r>
              <a:r>
                <a:rPr lang="en-US" sz="1600" dirty="0" smtClean="0">
                  <a:solidFill>
                    <a:srgbClr val="C00000"/>
                  </a:solidFill>
                </a:rPr>
                <a:t>&lt;100 </a:t>
              </a:r>
              <a:r>
                <a:rPr lang="en-US" sz="1600" dirty="0" err="1" smtClean="0">
                  <a:solidFill>
                    <a:srgbClr val="C00000"/>
                  </a:solidFill>
                </a:rPr>
                <a:t>asec</a:t>
              </a:r>
              <a:r>
                <a:rPr lang="en-US" sz="1600" dirty="0" smtClean="0">
                  <a:solidFill>
                    <a:srgbClr val="C00000"/>
                  </a:solidFill>
                </a:rPr>
                <a:t> for ROM</a:t>
              </a:r>
            </a:p>
            <a:p>
              <a:r>
                <a:rPr lang="en-US" sz="1600" dirty="0" smtClean="0"/>
                <a:t>	</a:t>
              </a:r>
              <a:r>
                <a:rPr lang="en-US" sz="1600" dirty="0"/>
                <a:t> 	</a:t>
              </a:r>
              <a:r>
                <a:rPr lang="en-US" sz="1600" dirty="0" smtClean="0"/>
                <a:t>      </a:t>
              </a:r>
              <a:r>
                <a:rPr lang="en-US" sz="1600" dirty="0" smtClean="0">
                  <a:solidFill>
                    <a:srgbClr val="C00000"/>
                  </a:solidFill>
                </a:rPr>
                <a:t>&lt; 200 </a:t>
              </a:r>
              <a:r>
                <a:rPr lang="en-US" sz="1600" dirty="0" err="1" smtClean="0">
                  <a:solidFill>
                    <a:srgbClr val="C00000"/>
                  </a:solidFill>
                </a:rPr>
                <a:t>asec</a:t>
              </a:r>
              <a:r>
                <a:rPr lang="en-US" sz="1600" dirty="0" smtClean="0">
                  <a:solidFill>
                    <a:srgbClr val="C00000"/>
                  </a:solidFill>
                </a:rPr>
                <a:t> for CWE</a:t>
              </a:r>
            </a:p>
          </p:txBody>
        </p:sp>
        <p:pic>
          <p:nvPicPr>
            <p:cNvPr id="14" name="Picture 12" descr="Setupexperimental3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0" t="4630" r="3781" b="6688"/>
            <a:stretch>
              <a:fillRect/>
            </a:stretch>
          </p:blipFill>
          <p:spPr bwMode="auto">
            <a:xfrm>
              <a:off x="6655542" y="1102291"/>
              <a:ext cx="2336591" cy="19023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Egyenes összekötő nyíllal 3"/>
            <p:cNvCxnSpPr/>
            <p:nvPr/>
          </p:nvCxnSpPr>
          <p:spPr>
            <a:xfrm flipH="1">
              <a:off x="6976997" y="2508849"/>
              <a:ext cx="1147383" cy="1733781"/>
            </a:xfrm>
            <a:prstGeom prst="straightConnector1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57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4"/>
          <p:cNvSpPr txBox="1"/>
          <p:nvPr/>
        </p:nvSpPr>
        <p:spPr>
          <a:xfrm>
            <a:off x="3403416" y="208059"/>
            <a:ext cx="5689347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alt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PW driven </a:t>
            </a:r>
            <a:r>
              <a:rPr lang="en-US" altLang="el-GR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SHHG </a:t>
            </a:r>
            <a:r>
              <a:rPr lang="en-US" altLang="el-GR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source proposals</a:t>
            </a:r>
            <a:endParaRPr lang="en-US" altLang="el-GR" sz="28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Multiphoton Inner Shell Processes</a:t>
            </a:r>
            <a:endParaRPr lang="hu-HU" sz="28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21263" y="1391238"/>
            <a:ext cx="9314026" cy="5413454"/>
            <a:chOff x="-221263" y="1391238"/>
            <a:chExt cx="9314026" cy="5413454"/>
          </a:xfrm>
        </p:grpSpPr>
        <p:grpSp>
          <p:nvGrpSpPr>
            <p:cNvPr id="15" name="Group 14"/>
            <p:cNvGrpSpPr/>
            <p:nvPr/>
          </p:nvGrpSpPr>
          <p:grpSpPr>
            <a:xfrm>
              <a:off x="-221263" y="1391238"/>
              <a:ext cx="8446554" cy="5413454"/>
              <a:chOff x="-221263" y="1375508"/>
              <a:chExt cx="8446554" cy="5413454"/>
            </a:xfrm>
          </p:grpSpPr>
          <p:pic>
            <p:nvPicPr>
              <p:cNvPr id="16" name="Picture 15"/>
              <p:cNvPicPr/>
              <p:nvPr/>
            </p:nvPicPr>
            <p:blipFill rotWithShape="1">
              <a:blip r:embed="rId3" cstate="print"/>
              <a:srcRect l="1681" t="12363" b="5524"/>
              <a:stretch/>
            </p:blipFill>
            <p:spPr bwMode="auto">
              <a:xfrm>
                <a:off x="157234" y="1375508"/>
                <a:ext cx="3473472" cy="2201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86626" y="3421814"/>
                <a:ext cx="341849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GB" sz="14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wo-photon </a:t>
                </a:r>
                <a:r>
                  <a:rPr lang="en-GB" sz="14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K-shell </a:t>
                </a:r>
                <a:r>
                  <a:rPr lang="en-GB" sz="14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ionization cross-sections </a:t>
                </a:r>
                <a:r>
                  <a:rPr lang="en-GB" sz="14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&amp;</a:t>
                </a:r>
                <a:r>
                  <a:rPr lang="en-GB" sz="14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14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ionization energies of H-like ions</a:t>
                </a:r>
                <a:endParaRPr lang="en-US" sz="1400" i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18" name="Object 2"/>
              <p:cNvPicPr/>
              <p:nvPr/>
            </p:nvPicPr>
            <p:blipFill>
              <a:blip r:embed="rId4" cstate="print"/>
              <a:srcRect l="-3893" t="-17567" r="-4132" b="-8716"/>
              <a:stretch>
                <a:fillRect/>
              </a:stretch>
            </p:blipFill>
            <p:spPr bwMode="auto">
              <a:xfrm>
                <a:off x="799125" y="3880017"/>
                <a:ext cx="3621708" cy="2728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Object 3"/>
              <p:cNvPicPr/>
              <p:nvPr/>
            </p:nvPicPr>
            <p:blipFill>
              <a:blip r:embed="rId5" cstate="print"/>
              <a:srcRect l="-4022" t="-17274" r="-5255" b="-8043"/>
              <a:stretch>
                <a:fillRect/>
              </a:stretch>
            </p:blipFill>
            <p:spPr bwMode="auto">
              <a:xfrm>
                <a:off x="4323024" y="3828725"/>
                <a:ext cx="3754176" cy="2701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-221263" y="6481185"/>
                <a:ext cx="844655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Two-photon </a:t>
                </a:r>
                <a:r>
                  <a:rPr lang="en-GB" sz="14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K-shell, single-photon L-shell </a:t>
                </a:r>
                <a:r>
                  <a:rPr lang="en-GB" sz="14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single </a:t>
                </a:r>
                <a:r>
                  <a:rPr lang="en-GB" sz="14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photon K-shell ionization probability of H-like Be and B</a:t>
                </a:r>
                <a:endParaRPr lang="en-US" sz="1400" i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905128" y="2069608"/>
              <a:ext cx="51876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7511E"/>
                  </a:solidFill>
                </a:rPr>
                <a:t>Requires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 smtClean="0">
                  <a:solidFill>
                    <a:srgbClr val="E7511E"/>
                  </a:solidFill>
                </a:rPr>
                <a:t>High XUV intensities (10</a:t>
              </a:r>
              <a:r>
                <a:rPr lang="en-US" baseline="30000" dirty="0" smtClean="0">
                  <a:solidFill>
                    <a:srgbClr val="E7511E"/>
                  </a:solidFill>
                </a:rPr>
                <a:t>17</a:t>
              </a:r>
              <a:r>
                <a:rPr lang="en-US" dirty="0" smtClean="0">
                  <a:solidFill>
                    <a:srgbClr val="E7511E"/>
                  </a:solidFill>
                </a:rPr>
                <a:t>- 10</a:t>
              </a:r>
              <a:r>
                <a:rPr lang="en-US" baseline="30000" dirty="0" smtClean="0">
                  <a:solidFill>
                    <a:srgbClr val="E7511E"/>
                  </a:solidFill>
                </a:rPr>
                <a:t>18</a:t>
              </a:r>
              <a:r>
                <a:rPr lang="en-US" dirty="0" smtClean="0">
                  <a:solidFill>
                    <a:srgbClr val="E7511E"/>
                  </a:solidFill>
                </a:rPr>
                <a:t> W/cm</a:t>
              </a:r>
              <a:r>
                <a:rPr lang="en-US" baseline="30000" dirty="0" smtClean="0">
                  <a:solidFill>
                    <a:srgbClr val="E7511E"/>
                  </a:solidFill>
                </a:rPr>
                <a:t>2</a:t>
              </a:r>
              <a:r>
                <a:rPr lang="en-US" dirty="0" smtClean="0">
                  <a:solidFill>
                    <a:srgbClr val="E7511E"/>
                  </a:solidFill>
                </a:rPr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 smtClean="0">
                  <a:solidFill>
                    <a:srgbClr val="E7511E"/>
                  </a:solidFill>
                </a:rPr>
                <a:t>High temporal resolution (~ sub-100 </a:t>
              </a:r>
              <a:r>
                <a:rPr lang="en-US" dirty="0" err="1" smtClean="0">
                  <a:solidFill>
                    <a:srgbClr val="E7511E"/>
                  </a:solidFill>
                </a:rPr>
                <a:t>asec</a:t>
              </a:r>
              <a:r>
                <a:rPr lang="en-US" dirty="0" smtClean="0">
                  <a:solidFill>
                    <a:srgbClr val="E7511E"/>
                  </a:solidFill>
                </a:rPr>
                <a:t>)</a:t>
              </a:r>
            </a:p>
            <a:p>
              <a:r>
                <a:rPr lang="en-US" b="1" dirty="0" smtClean="0">
                  <a:solidFill>
                    <a:srgbClr val="E7511E"/>
                  </a:solidFill>
                </a:rPr>
                <a:t>Potentially available @ ALPS’s XUV sources</a:t>
              </a:r>
              <a:endParaRPr lang="en-US" b="1" dirty="0">
                <a:solidFill>
                  <a:srgbClr val="E7511E"/>
                </a:solidFill>
              </a:endParaRPr>
            </a:p>
          </p:txBody>
        </p:sp>
      </p:grpSp>
      <p:pic>
        <p:nvPicPr>
          <p:cNvPr id="23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18" y="6072918"/>
            <a:ext cx="880346" cy="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4"/>
          <p:cNvSpPr txBox="1"/>
          <p:nvPr/>
        </p:nvSpPr>
        <p:spPr>
          <a:xfrm>
            <a:off x="3241169" y="162574"/>
            <a:ext cx="583861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Laser driven electron acceleration</a:t>
            </a:r>
          </a:p>
          <a:p>
            <a:pPr algn="r">
              <a:lnSpc>
                <a:spcPts val="26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Examples of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applications of other labs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24" name="Picture 123" descr="jason_sel011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25633" r="1992" b="25678"/>
          <a:stretch/>
        </p:blipFill>
        <p:spPr>
          <a:xfrm>
            <a:off x="4146773" y="1857153"/>
            <a:ext cx="4027410" cy="2726997"/>
          </a:xfrm>
          <a:prstGeom prst="rect">
            <a:avLst/>
          </a:prstGeom>
        </p:spPr>
      </p:pic>
      <p:sp>
        <p:nvSpPr>
          <p:cNvPr id="125" name="TextBox 8"/>
          <p:cNvSpPr txBox="1"/>
          <p:nvPr/>
        </p:nvSpPr>
        <p:spPr>
          <a:xfrm>
            <a:off x="5044294" y="6427199"/>
            <a:ext cx="37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C00000"/>
                </a:solidFill>
              </a:rPr>
              <a:t>Cole et al. </a:t>
            </a:r>
            <a:r>
              <a:rPr lang="en-US" sz="1400" b="0" i="1" dirty="0">
                <a:solidFill>
                  <a:srgbClr val="C00000"/>
                </a:solidFill>
              </a:rPr>
              <a:t>Scientific Reports</a:t>
            </a:r>
            <a:r>
              <a:rPr lang="en-US" sz="1400" b="0" dirty="0">
                <a:solidFill>
                  <a:srgbClr val="C00000"/>
                </a:solidFill>
              </a:rPr>
              <a:t> 5</a:t>
            </a:r>
            <a:r>
              <a:rPr lang="en-US" sz="1400" b="0" dirty="0" smtClean="0">
                <a:solidFill>
                  <a:srgbClr val="C00000"/>
                </a:solidFill>
              </a:rPr>
              <a:t>,</a:t>
            </a:r>
            <a:r>
              <a:rPr lang="en-US" sz="1400" b="0" dirty="0">
                <a:solidFill>
                  <a:srgbClr val="C00000"/>
                </a:solidFill>
              </a:rPr>
              <a:t> 13244 (2015)</a:t>
            </a:r>
          </a:p>
        </p:txBody>
      </p:sp>
      <p:pic>
        <p:nvPicPr>
          <p:cNvPr id="127" name="D72834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62" y="3595616"/>
            <a:ext cx="2812344" cy="3139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07" t="2447" r="-1173" b="1319"/>
          <a:stretch/>
        </p:blipFill>
        <p:spPr>
          <a:xfrm>
            <a:off x="304799" y="1092200"/>
            <a:ext cx="3369733" cy="2423152"/>
          </a:xfrm>
          <a:prstGeom prst="rect">
            <a:avLst/>
          </a:prstGeom>
        </p:spPr>
      </p:pic>
      <p:sp>
        <p:nvSpPr>
          <p:cNvPr id="126" name="Rectangle 125"/>
          <p:cNvSpPr/>
          <p:nvPr/>
        </p:nvSpPr>
        <p:spPr>
          <a:xfrm>
            <a:off x="11990" y="13501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b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sz="20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radiation tomography</a:t>
            </a:r>
            <a:endParaRPr lang="en-US" sz="2000" b="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</p:childTnLst>
        </p:cTn>
      </p:par>
    </p:tnLst>
    <p:bldLst>
      <p:bldP spid="125" grpId="0"/>
      <p:bldP spid="1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2"/>
          <p:cNvSpPr txBox="1"/>
          <p:nvPr/>
        </p:nvSpPr>
        <p:spPr>
          <a:xfrm>
            <a:off x="2953336" y="65895"/>
            <a:ext cx="621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r" defTabSz="457200">
              <a:defRPr sz="2600" b="1">
                <a:solidFill>
                  <a:srgbClr val="E7511E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2800" dirty="0" smtClean="0"/>
              <a:t>In house services for operation &amp; users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Workshops &amp; Laboratories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6639" y="1044042"/>
            <a:ext cx="8969633" cy="5706213"/>
            <a:chOff x="146639" y="1044042"/>
            <a:chExt cx="8969633" cy="5706213"/>
          </a:xfrm>
        </p:grpSpPr>
        <p:sp>
          <p:nvSpPr>
            <p:cNvPr id="5" name="TextBox 4"/>
            <p:cNvSpPr txBox="1"/>
            <p:nvPr/>
          </p:nvSpPr>
          <p:spPr>
            <a:xfrm>
              <a:off x="146892" y="1044042"/>
              <a:ext cx="4105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Mechanical and electrical workshops</a:t>
              </a:r>
              <a:endParaRPr lang="en-US" sz="2000" b="1" i="1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892" y="2922905"/>
              <a:ext cx="3425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Optical preparation laboratory</a:t>
              </a:r>
              <a:endParaRPr lang="en-US" sz="2000" b="1" i="1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6639" y="4834767"/>
              <a:ext cx="5673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Optical workshop for custom optics and coatings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097" y="1611894"/>
              <a:ext cx="2449740" cy="13809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220" y="1545135"/>
              <a:ext cx="2434511" cy="13723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220" y="3480911"/>
              <a:ext cx="5799498" cy="13538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264" y="5335860"/>
              <a:ext cx="3834716" cy="14143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14760"/>
            <a:stretch/>
          </p:blipFill>
          <p:spPr>
            <a:xfrm>
              <a:off x="4478481" y="5335860"/>
              <a:ext cx="4637791" cy="14116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740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2827867" y="174617"/>
            <a:ext cx="63161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National users’ collaborative projects                 </a:t>
            </a: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Experiments of Wigner RC @ ELI-ALPS 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zövegdoboz 3"/>
          <p:cNvSpPr txBox="1"/>
          <p:nvPr/>
        </p:nvSpPr>
        <p:spPr>
          <a:xfrm>
            <a:off x="4136959" y="1619353"/>
            <a:ext cx="4924746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200" dirty="0" smtClean="0">
              <a:latin typeface="+mj-lt"/>
            </a:endParaRPr>
          </a:p>
          <a:p>
            <a:pPr marL="514350" indent="-514350">
              <a:buAutoNum type="alphaUcPeriod"/>
            </a:pPr>
            <a:r>
              <a:rPr lang="hu-HU" sz="2200" dirty="0" smtClean="0">
                <a:latin typeface="+mj-lt"/>
              </a:rPr>
              <a:t>Developing 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ultrafast nanooptical </a:t>
            </a:r>
          </a:p>
          <a:p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circuitry</a:t>
            </a:r>
            <a:r>
              <a:rPr lang="hu-HU" sz="2200" dirty="0" smtClean="0">
                <a:latin typeface="+mj-lt"/>
              </a:rPr>
              <a:t> (Dombi-group)</a:t>
            </a:r>
            <a:endParaRPr lang="hu-HU" sz="2200" dirty="0">
              <a:latin typeface="+mj-lt"/>
            </a:endParaRPr>
          </a:p>
          <a:p>
            <a:endParaRPr lang="hu-HU" sz="2200" dirty="0" smtClean="0">
              <a:latin typeface="+mj-lt"/>
            </a:endParaRPr>
          </a:p>
          <a:p>
            <a:r>
              <a:rPr lang="hu-HU" sz="2200" dirty="0" smtClean="0">
                <a:latin typeface="+mj-lt"/>
              </a:rPr>
              <a:t>B. </a:t>
            </a:r>
            <a:r>
              <a:rPr lang="hu-HU" sz="2200" dirty="0" err="1">
                <a:solidFill>
                  <a:srgbClr val="7030A0"/>
                </a:solidFill>
                <a:latin typeface="+mj-lt"/>
              </a:rPr>
              <a:t>f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s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stimulated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Raman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200" dirty="0" err="1" smtClean="0">
                <a:latin typeface="+mj-lt"/>
              </a:rPr>
              <a:t>spectroscopy</a:t>
            </a:r>
            <a:r>
              <a:rPr lang="hu-HU" sz="2200" dirty="0" smtClean="0">
                <a:latin typeface="+mj-lt"/>
              </a:rPr>
              <a:t> </a:t>
            </a:r>
          </a:p>
          <a:p>
            <a:r>
              <a:rPr lang="hu-HU" sz="2200" dirty="0" err="1" smtClean="0">
                <a:latin typeface="+mj-lt"/>
              </a:rPr>
              <a:t>endstation</a:t>
            </a:r>
            <a:r>
              <a:rPr lang="hu-HU" sz="2200" dirty="0" smtClean="0">
                <a:latin typeface="+mj-lt"/>
              </a:rPr>
              <a:t> (Veres-</a:t>
            </a:r>
            <a:r>
              <a:rPr lang="hu-HU" sz="2200" dirty="0" err="1" smtClean="0">
                <a:latin typeface="+mj-lt"/>
              </a:rPr>
              <a:t>group</a:t>
            </a:r>
            <a:r>
              <a:rPr lang="hu-HU" sz="2200" dirty="0" smtClean="0">
                <a:latin typeface="+mj-lt"/>
              </a:rPr>
              <a:t>)</a:t>
            </a:r>
          </a:p>
          <a:p>
            <a:endParaRPr lang="hu-HU" sz="2200" dirty="0" smtClean="0">
              <a:latin typeface="+mj-lt"/>
            </a:endParaRPr>
          </a:p>
          <a:p>
            <a:r>
              <a:rPr lang="hu-HU" sz="2200" dirty="0" smtClean="0">
                <a:latin typeface="+mj-lt"/>
              </a:rPr>
              <a:t>C. Time-</a:t>
            </a:r>
            <a:r>
              <a:rPr lang="hu-HU" sz="2200" dirty="0" err="1" smtClean="0">
                <a:latin typeface="+mj-lt"/>
              </a:rPr>
              <a:t>resolved</a:t>
            </a:r>
            <a:r>
              <a:rPr lang="hu-HU" sz="2200" dirty="0" smtClean="0">
                <a:latin typeface="+mj-lt"/>
              </a:rPr>
              <a:t> </a:t>
            </a:r>
            <a:r>
              <a:rPr lang="hu-HU" sz="2200" dirty="0" err="1" smtClean="0">
                <a:latin typeface="+mj-lt"/>
              </a:rPr>
              <a:t>investigation</a:t>
            </a:r>
            <a:r>
              <a:rPr lang="hu-HU" sz="2200" dirty="0" smtClean="0">
                <a:latin typeface="+mj-lt"/>
              </a:rPr>
              <a:t> of </a:t>
            </a:r>
          </a:p>
          <a:p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functional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molecules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200" dirty="0" smtClean="0">
                <a:latin typeface="+mj-lt"/>
              </a:rPr>
              <a:t>(Vankó-</a:t>
            </a:r>
            <a:r>
              <a:rPr lang="hu-HU" sz="2200" dirty="0" err="1" smtClean="0">
                <a:latin typeface="+mj-lt"/>
              </a:rPr>
              <a:t>group</a:t>
            </a:r>
            <a:r>
              <a:rPr lang="hu-HU" sz="2200" dirty="0" smtClean="0">
                <a:latin typeface="+mj-lt"/>
              </a:rPr>
              <a:t>)</a:t>
            </a:r>
          </a:p>
          <a:p>
            <a:endParaRPr lang="hu-HU" sz="2200" dirty="0" smtClean="0">
              <a:latin typeface="+mj-lt"/>
            </a:endParaRPr>
          </a:p>
          <a:p>
            <a:r>
              <a:rPr lang="hu-HU" sz="2200" dirty="0" smtClean="0">
                <a:latin typeface="+mj-lt"/>
              </a:rPr>
              <a:t>D. </a:t>
            </a:r>
            <a:r>
              <a:rPr lang="hu-HU" sz="2200" dirty="0" err="1" smtClean="0">
                <a:latin typeface="+mj-lt"/>
              </a:rPr>
              <a:t>Acceleration</a:t>
            </a:r>
            <a:r>
              <a:rPr lang="hu-HU" sz="2200" dirty="0" smtClean="0">
                <a:latin typeface="+mj-lt"/>
              </a:rPr>
              <a:t> of 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negative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ion and </a:t>
            </a:r>
          </a:p>
          <a:p>
            <a:r>
              <a:rPr lang="hu-HU" sz="2200" dirty="0" err="1">
                <a:solidFill>
                  <a:srgbClr val="7030A0"/>
                </a:solidFill>
                <a:latin typeface="+mj-lt"/>
              </a:rPr>
              <a:t>n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eutral</a:t>
            </a:r>
            <a:r>
              <a:rPr lang="hu-HU" sz="2200" dirty="0" smtClean="0">
                <a:solidFill>
                  <a:srgbClr val="7030A0"/>
                </a:solidFill>
                <a:latin typeface="+mj-lt"/>
              </a:rPr>
              <a:t> atom </a:t>
            </a:r>
            <a:r>
              <a:rPr lang="hu-HU" sz="2200" dirty="0" err="1" smtClean="0">
                <a:solidFill>
                  <a:srgbClr val="7030A0"/>
                </a:solidFill>
                <a:latin typeface="+mj-lt"/>
              </a:rPr>
              <a:t>beams</a:t>
            </a:r>
            <a:r>
              <a:rPr lang="hu-HU" sz="2200" dirty="0" smtClean="0">
                <a:latin typeface="+mj-lt"/>
              </a:rPr>
              <a:t> (</a:t>
            </a:r>
            <a:r>
              <a:rPr lang="hu-HU" sz="2200" dirty="0" err="1" smtClean="0">
                <a:latin typeface="+mj-lt"/>
              </a:rPr>
              <a:t>Dzsotjan-group</a:t>
            </a:r>
            <a:r>
              <a:rPr lang="hu-HU" sz="2200" dirty="0" smtClean="0">
                <a:latin typeface="+mj-lt"/>
              </a:rPr>
              <a:t>)</a:t>
            </a:r>
          </a:p>
          <a:p>
            <a:endParaRPr lang="hu-HU" sz="2200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" y="1309070"/>
            <a:ext cx="3843867" cy="309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2" y="4412254"/>
            <a:ext cx="3001071" cy="2378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 descr="Home">
            <a:hlinkClick r:id="rId5" tooltip="Hom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17" y="1116203"/>
            <a:ext cx="21240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4"/>
          <p:cNvSpPr txBox="1"/>
          <p:nvPr/>
        </p:nvSpPr>
        <p:spPr>
          <a:xfrm>
            <a:off x="2827867" y="174617"/>
            <a:ext cx="63161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National users’ collaborative projects                 </a:t>
            </a: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Experiments of BRC @ ELI-ALPS 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159" y="1139169"/>
            <a:ext cx="9020764" cy="5655982"/>
            <a:chOff x="224159" y="1139169"/>
            <a:chExt cx="9020764" cy="56559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C65C63-A322-4580-8449-5F25DBC215B8}"/>
                </a:ext>
              </a:extLst>
            </p:cNvPr>
            <p:cNvGrpSpPr/>
            <p:nvPr/>
          </p:nvGrpSpPr>
          <p:grpSpPr>
            <a:xfrm>
              <a:off x="329153" y="3815231"/>
              <a:ext cx="3852837" cy="1879650"/>
              <a:chOff x="91803" y="1763318"/>
              <a:chExt cx="7109095" cy="377352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7EB38B-72E1-4A89-A657-F948D21944F1}"/>
                  </a:ext>
                </a:extLst>
              </p:cNvPr>
              <p:cNvSpPr/>
              <p:nvPr/>
            </p:nvSpPr>
            <p:spPr>
              <a:xfrm>
                <a:off x="4234463" y="1763320"/>
                <a:ext cx="2966435" cy="296674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75FE107-6CF5-431E-B1BC-4983D6F6114C}"/>
                  </a:ext>
                </a:extLst>
              </p:cNvPr>
              <p:cNvCxnSpPr/>
              <p:nvPr/>
            </p:nvCxnSpPr>
            <p:spPr>
              <a:xfrm>
                <a:off x="1804449" y="4230681"/>
                <a:ext cx="1512599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FDFEBAE-BED7-4C0A-AED8-8DA4D260F1DB}"/>
                  </a:ext>
                </a:extLst>
              </p:cNvPr>
              <p:cNvCxnSpPr/>
              <p:nvPr/>
            </p:nvCxnSpPr>
            <p:spPr>
              <a:xfrm>
                <a:off x="2223653" y="3246704"/>
                <a:ext cx="0" cy="9839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BCBD284-9391-4670-AC96-0FD2A40478D9}"/>
                  </a:ext>
                </a:extLst>
              </p:cNvPr>
              <p:cNvCxnSpPr/>
              <p:nvPr/>
            </p:nvCxnSpPr>
            <p:spPr>
              <a:xfrm>
                <a:off x="1467354" y="3246704"/>
                <a:ext cx="1512599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447E51B-99A2-4045-A242-D4F0B136BBC0}"/>
                  </a:ext>
                </a:extLst>
              </p:cNvPr>
              <p:cNvCxnSpPr/>
              <p:nvPr/>
            </p:nvCxnSpPr>
            <p:spPr>
              <a:xfrm>
                <a:off x="1889062" y="2262732"/>
                <a:ext cx="0" cy="98397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70BF32C-018A-4CB6-BB66-C3CEA2C04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763" y="2262732"/>
                <a:ext cx="1512599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EF3D49-9397-4820-AFA0-E64199394186}"/>
                  </a:ext>
                </a:extLst>
              </p:cNvPr>
              <p:cNvSpPr txBox="1"/>
              <p:nvPr/>
            </p:nvSpPr>
            <p:spPr>
              <a:xfrm>
                <a:off x="661182" y="2013058"/>
                <a:ext cx="551875" cy="481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/>
                  <a:t>ω</a:t>
                </a:r>
                <a:r>
                  <a:rPr lang="en-GB" sz="1600" i="1" baseline="-25000"/>
                  <a:t>a</a:t>
                </a:r>
                <a:endParaRPr lang="en-GB" sz="1600" i="1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C060DF-C2CF-41AE-B28E-4866F9BDA53D}"/>
                  </a:ext>
                </a:extLst>
              </p:cNvPr>
              <p:cNvSpPr txBox="1"/>
              <p:nvPr/>
            </p:nvSpPr>
            <p:spPr>
              <a:xfrm>
                <a:off x="661182" y="2993177"/>
                <a:ext cx="551875" cy="481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/>
                  <a:t>ω</a:t>
                </a:r>
                <a:r>
                  <a:rPr lang="en-GB" sz="1600" i="1" baseline="-25000"/>
                  <a:t>b</a:t>
                </a:r>
                <a:endParaRPr lang="en-GB" sz="1600" i="1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1671B3-2290-4D69-A406-6ECD44E5F82A}"/>
                  </a:ext>
                </a:extLst>
              </p:cNvPr>
              <p:cNvSpPr txBox="1"/>
              <p:nvPr/>
            </p:nvSpPr>
            <p:spPr>
              <a:xfrm>
                <a:off x="661182" y="3973295"/>
                <a:ext cx="533074" cy="481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/>
                  <a:t>ω</a:t>
                </a:r>
                <a:r>
                  <a:rPr lang="en-GB" sz="1600" i="1" baseline="-25000"/>
                  <a:t>c</a:t>
                </a:r>
                <a:endParaRPr lang="en-GB" sz="1600" i="1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52C7BB-5E4D-4675-84D6-F13498CEBED2}"/>
                  </a:ext>
                </a:extLst>
              </p:cNvPr>
              <p:cNvSpPr txBox="1"/>
              <p:nvPr/>
            </p:nvSpPr>
            <p:spPr>
              <a:xfrm>
                <a:off x="1889063" y="2524749"/>
                <a:ext cx="478764" cy="481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GB" sz="1600" baseline="-2500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GB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11A1A31-83FA-48B6-B4B2-F4D5726D8D94}"/>
                  </a:ext>
                </a:extLst>
              </p:cNvPr>
              <p:cNvSpPr txBox="1"/>
              <p:nvPr/>
            </p:nvSpPr>
            <p:spPr>
              <a:xfrm>
                <a:off x="2226377" y="3493872"/>
                <a:ext cx="478764" cy="481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GB" sz="1600" baseline="-250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-GB" sz="1600" baseline="-250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745169-702E-40F7-B814-0EB80BE3EBBF}"/>
                  </a:ext>
                </a:extLst>
              </p:cNvPr>
              <p:cNvSpPr txBox="1"/>
              <p:nvPr/>
            </p:nvSpPr>
            <p:spPr>
              <a:xfrm rot="16200000">
                <a:off x="2821555" y="3025297"/>
                <a:ext cx="1368519" cy="465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/>
                  <a:t>excitation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BB6BDF4-8811-49A6-B1BD-2C3CE3AE0C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34463" y="1763318"/>
                <a:ext cx="2966435" cy="296643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55499F7-36B9-4C62-8F11-FC3EA5C71D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700000">
                <a:off x="4525973" y="3859875"/>
                <a:ext cx="415807" cy="741609"/>
                <a:chOff x="6382518" y="1974714"/>
                <a:chExt cx="396000" cy="396000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05A13524-32B0-4744-9A74-E298854EED83}"/>
                    </a:ext>
                  </a:extLst>
                </p:cNvPr>
                <p:cNvSpPr/>
                <p:nvPr/>
              </p:nvSpPr>
              <p:spPr>
                <a:xfrm>
                  <a:off x="6382518" y="1974714"/>
                  <a:ext cx="396000" cy="3960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88326DBE-3806-488E-8DB1-3172843B51D4}"/>
                    </a:ext>
                  </a:extLst>
                </p:cNvPr>
                <p:cNvSpPr/>
                <p:nvPr/>
              </p:nvSpPr>
              <p:spPr>
                <a:xfrm>
                  <a:off x="6436518" y="2028714"/>
                  <a:ext cx="288000" cy="288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CD39F0B1-B842-4188-8F5D-1850637348C4}"/>
                    </a:ext>
                  </a:extLst>
                </p:cNvPr>
                <p:cNvSpPr/>
                <p:nvPr/>
              </p:nvSpPr>
              <p:spPr>
                <a:xfrm>
                  <a:off x="6490518" y="2082714"/>
                  <a:ext cx="180000" cy="18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7F3495B2-DB78-492F-B4B8-6B12CF8FA390}"/>
                    </a:ext>
                  </a:extLst>
                </p:cNvPr>
                <p:cNvSpPr/>
                <p:nvPr/>
              </p:nvSpPr>
              <p:spPr>
                <a:xfrm>
                  <a:off x="6544518" y="2136714"/>
                  <a:ext cx="72000" cy="72000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73B463-FC4E-4495-A2C9-882A0E248CE7}"/>
                  </a:ext>
                </a:extLst>
              </p:cNvPr>
              <p:cNvSpPr txBox="1"/>
              <p:nvPr/>
            </p:nvSpPr>
            <p:spPr>
              <a:xfrm>
                <a:off x="3618995" y="2013055"/>
                <a:ext cx="551876" cy="48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/>
                  <a:t>ω</a:t>
                </a:r>
                <a:r>
                  <a:rPr lang="en-GB" sz="1600" i="1" baseline="-25000"/>
                  <a:t>a</a:t>
                </a:r>
                <a:endParaRPr lang="en-GB" sz="1600" i="1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69CDA9-E8A8-4E6A-A67F-98F0E34FEF80}"/>
                  </a:ext>
                </a:extLst>
              </p:cNvPr>
              <p:cNvSpPr txBox="1"/>
              <p:nvPr/>
            </p:nvSpPr>
            <p:spPr>
              <a:xfrm>
                <a:off x="3618995" y="2993174"/>
                <a:ext cx="551876" cy="48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 dirty="0"/>
                  <a:t>ω</a:t>
                </a:r>
                <a:r>
                  <a:rPr lang="en-GB" sz="1600" i="1" baseline="-25000" dirty="0"/>
                  <a:t>b</a:t>
                </a:r>
                <a:endParaRPr lang="en-GB" sz="1600" i="1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AB81DC-E44C-4E58-AB1B-E2E6169971A0}"/>
                  </a:ext>
                </a:extLst>
              </p:cNvPr>
              <p:cNvSpPr txBox="1"/>
              <p:nvPr/>
            </p:nvSpPr>
            <p:spPr>
              <a:xfrm>
                <a:off x="3618995" y="3973294"/>
                <a:ext cx="533074" cy="48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/>
                  <a:t>ω</a:t>
                </a:r>
                <a:r>
                  <a:rPr lang="en-GB" sz="1600" i="1" baseline="-25000"/>
                  <a:t>c</a:t>
                </a:r>
                <a:endParaRPr lang="en-GB" sz="1600" i="1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DF53FB-BA87-4A20-AEE4-F539FC0D32EB}"/>
                  </a:ext>
                </a:extLst>
              </p:cNvPr>
              <p:cNvSpPr txBox="1"/>
              <p:nvPr/>
            </p:nvSpPr>
            <p:spPr>
              <a:xfrm>
                <a:off x="4548863" y="4580339"/>
                <a:ext cx="533074" cy="48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 dirty="0"/>
                  <a:t>ω</a:t>
                </a:r>
                <a:r>
                  <a:rPr lang="hu-HU" sz="1600" i="1" baseline="-25000" dirty="0"/>
                  <a:t>c</a:t>
                </a:r>
                <a:endParaRPr lang="en-GB" sz="1600" i="1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DF9F3D-D2A9-44B4-987C-42A7FA4C3C33}"/>
                  </a:ext>
                </a:extLst>
              </p:cNvPr>
              <p:cNvSpPr txBox="1"/>
              <p:nvPr/>
            </p:nvSpPr>
            <p:spPr>
              <a:xfrm>
                <a:off x="5483242" y="4580335"/>
                <a:ext cx="551876" cy="48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/>
                  <a:t>ω</a:t>
                </a:r>
                <a:r>
                  <a:rPr lang="en-GB" sz="1600" i="1" baseline="-25000"/>
                  <a:t>b</a:t>
                </a:r>
                <a:endParaRPr lang="en-GB" sz="1600" i="1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F4A52AA-14D5-47A4-AE09-14842F274B94}"/>
                  </a:ext>
                </a:extLst>
              </p:cNvPr>
              <p:cNvSpPr txBox="1"/>
              <p:nvPr/>
            </p:nvSpPr>
            <p:spPr>
              <a:xfrm>
                <a:off x="6483050" y="4595893"/>
                <a:ext cx="551876" cy="48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i="1" dirty="0"/>
                  <a:t>ω</a:t>
                </a:r>
                <a:r>
                  <a:rPr lang="hu-HU" sz="1600" i="1" baseline="-25000" dirty="0"/>
                  <a:t>a</a:t>
                </a:r>
                <a:endParaRPr lang="en-GB" sz="1600" i="1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814155D-188A-4516-B1AC-86703E4891DF}"/>
                  </a:ext>
                </a:extLst>
              </p:cNvPr>
              <p:cNvSpPr txBox="1"/>
              <p:nvPr/>
            </p:nvSpPr>
            <p:spPr>
              <a:xfrm>
                <a:off x="5110196" y="5071144"/>
                <a:ext cx="1349820" cy="465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/>
                  <a:t>detection</a:t>
                </a: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F729079-3E94-4A4E-B8C3-654239CEF8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700000">
                <a:off x="5566469" y="2977004"/>
                <a:ext cx="302404" cy="539352"/>
                <a:chOff x="6436518" y="2028714"/>
                <a:chExt cx="288000" cy="2880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CFF9FE0-A94A-475D-AD46-47C8A4CCD568}"/>
                    </a:ext>
                  </a:extLst>
                </p:cNvPr>
                <p:cNvSpPr/>
                <p:nvPr/>
              </p:nvSpPr>
              <p:spPr>
                <a:xfrm>
                  <a:off x="6436518" y="2028714"/>
                  <a:ext cx="288000" cy="28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6FD0DC9-DB35-496C-A133-5E40FA7F2725}"/>
                    </a:ext>
                  </a:extLst>
                </p:cNvPr>
                <p:cNvSpPr/>
                <p:nvPr/>
              </p:nvSpPr>
              <p:spPr>
                <a:xfrm>
                  <a:off x="6490518" y="2082714"/>
                  <a:ext cx="180000" cy="1800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EBD41B47-05A4-462B-82CD-02BBD3D78D25}"/>
                    </a:ext>
                  </a:extLst>
                </p:cNvPr>
                <p:cNvSpPr/>
                <p:nvPr/>
              </p:nvSpPr>
              <p:spPr>
                <a:xfrm>
                  <a:off x="6544518" y="2136714"/>
                  <a:ext cx="72000" cy="720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CD8DAEB-2596-49E3-8CE9-3A6C187466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700000">
                <a:off x="6576860" y="2115897"/>
                <a:ext cx="189004" cy="337095"/>
                <a:chOff x="6490518" y="2082714"/>
                <a:chExt cx="180000" cy="180000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6B053975-2145-4BA6-B2AA-056AC1CA22F7}"/>
                    </a:ext>
                  </a:extLst>
                </p:cNvPr>
                <p:cNvSpPr/>
                <p:nvPr/>
              </p:nvSpPr>
              <p:spPr>
                <a:xfrm>
                  <a:off x="6490518" y="2082714"/>
                  <a:ext cx="180000" cy="18000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6AE50B0B-F557-40E8-82E3-A819468BBBBE}"/>
                    </a:ext>
                  </a:extLst>
                </p:cNvPr>
                <p:cNvSpPr/>
                <p:nvPr/>
              </p:nvSpPr>
              <p:spPr>
                <a:xfrm>
                  <a:off x="6544518" y="2136714"/>
                  <a:ext cx="72000" cy="72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D11A541-4B93-44D9-8824-EED58C1AEF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46878" y="1913647"/>
                <a:ext cx="741609" cy="741609"/>
                <a:chOff x="6382518" y="1974714"/>
                <a:chExt cx="396000" cy="396000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8AA63042-69F7-4335-928D-A487FE984051}"/>
                    </a:ext>
                  </a:extLst>
                </p:cNvPr>
                <p:cNvSpPr/>
                <p:nvPr/>
              </p:nvSpPr>
              <p:spPr>
                <a:xfrm>
                  <a:off x="6382518" y="1974714"/>
                  <a:ext cx="396000" cy="39600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C386A9C-18CE-4724-8C2D-04F8523B09AD}"/>
                    </a:ext>
                  </a:extLst>
                </p:cNvPr>
                <p:cNvSpPr/>
                <p:nvPr/>
              </p:nvSpPr>
              <p:spPr>
                <a:xfrm>
                  <a:off x="6436518" y="2028714"/>
                  <a:ext cx="288000" cy="288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23C02DAE-3886-49C3-A926-70AB2F12DD32}"/>
                    </a:ext>
                  </a:extLst>
                </p:cNvPr>
                <p:cNvSpPr/>
                <p:nvPr/>
              </p:nvSpPr>
              <p:spPr>
                <a:xfrm>
                  <a:off x="6490518" y="2082714"/>
                  <a:ext cx="180000" cy="1800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EAB34AB2-970D-42E1-831C-B0804EF6F9B6}"/>
                    </a:ext>
                  </a:extLst>
                </p:cNvPr>
                <p:cNvSpPr/>
                <p:nvPr/>
              </p:nvSpPr>
              <p:spPr>
                <a:xfrm>
                  <a:off x="6544518" y="2136714"/>
                  <a:ext cx="72000" cy="720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24D4C8C-BAED-4D2A-B789-6182F44C2A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64200" y="2977015"/>
                <a:ext cx="539352" cy="539352"/>
                <a:chOff x="6436518" y="2028714"/>
                <a:chExt cx="288000" cy="288000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F74CC497-C6F8-4DD8-B100-5CF1AAF0DC30}"/>
                    </a:ext>
                  </a:extLst>
                </p:cNvPr>
                <p:cNvSpPr/>
                <p:nvPr/>
              </p:nvSpPr>
              <p:spPr>
                <a:xfrm>
                  <a:off x="6436518" y="2028714"/>
                  <a:ext cx="288000" cy="28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701A4B19-FAFD-4CF3-AF07-3CCBAD88BC5B}"/>
                    </a:ext>
                  </a:extLst>
                </p:cNvPr>
                <p:cNvSpPr/>
                <p:nvPr/>
              </p:nvSpPr>
              <p:spPr>
                <a:xfrm>
                  <a:off x="6490518" y="2082714"/>
                  <a:ext cx="180000" cy="1800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AB57E233-8D38-40E0-9D44-5583C1B080DB}"/>
                    </a:ext>
                  </a:extLst>
                </p:cNvPr>
                <p:cNvSpPr/>
                <p:nvPr/>
              </p:nvSpPr>
              <p:spPr>
                <a:xfrm>
                  <a:off x="6544518" y="2136714"/>
                  <a:ext cx="72000" cy="720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2000"/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BEC87C4C-EA9F-4826-BBC2-6F4615079A0A}"/>
                  </a:ext>
                </a:extLst>
              </p:cNvPr>
              <p:cNvCxnSpPr/>
              <p:nvPr/>
            </p:nvCxnSpPr>
            <p:spPr>
              <a:xfrm flipV="1">
                <a:off x="494135" y="1763318"/>
                <a:ext cx="0" cy="296643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79BEBD6-A6B9-462D-9AC4-C85429B7EC0E}"/>
                  </a:ext>
                </a:extLst>
              </p:cNvPr>
              <p:cNvSpPr txBox="1"/>
              <p:nvPr/>
            </p:nvSpPr>
            <p:spPr>
              <a:xfrm>
                <a:off x="91803" y="1838396"/>
                <a:ext cx="392935" cy="465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/>
                  <a:t>E</a:t>
                </a:r>
              </a:p>
            </p:txBody>
          </p:sp>
        </p:grpSp>
        <p:pic>
          <p:nvPicPr>
            <p:cNvPr id="65" name="Picture 64" descr="A close up of a toy&#10;&#10;Description automatically generated">
              <a:extLst>
                <a:ext uri="{FF2B5EF4-FFF2-40B4-BE49-F238E27FC236}">
                  <a16:creationId xmlns:a16="http://schemas.microsoft.com/office/drawing/2014/main" id="{13E7FA23-18F6-418E-B9AD-FCA8F2785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3" r="26057"/>
            <a:stretch/>
          </p:blipFill>
          <p:spPr>
            <a:xfrm>
              <a:off x="4586545" y="1532873"/>
              <a:ext cx="2332565" cy="2249531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D3A02F2-BAAB-4DAB-8828-C333F96D3FE7}"/>
                </a:ext>
              </a:extLst>
            </p:cNvPr>
            <p:cNvGrpSpPr/>
            <p:nvPr/>
          </p:nvGrpSpPr>
          <p:grpSpPr>
            <a:xfrm>
              <a:off x="4478972" y="3774973"/>
              <a:ext cx="4652404" cy="2436995"/>
              <a:chOff x="2789837" y="2213286"/>
              <a:chExt cx="6320225" cy="3393000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F383521F-54E3-41FF-96C9-C3B3FD95B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9837" y="2213286"/>
                <a:ext cx="3843725" cy="33930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D569743E-207A-4F78-85B4-DC39B2E7E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6337" y="2213286"/>
                <a:ext cx="3843725" cy="3393000"/>
              </a:xfrm>
              <a:prstGeom prst="rect">
                <a:avLst/>
              </a:prstGeom>
            </p:spPr>
          </p:pic>
        </p:grpSp>
        <p:pic>
          <p:nvPicPr>
            <p:cNvPr id="69" name="Picture 68" descr="A close up of a map&#10;&#10;Description automatically generated">
              <a:extLst>
                <a:ext uri="{FF2B5EF4-FFF2-40B4-BE49-F238E27FC236}">
                  <a16:creationId xmlns:a16="http://schemas.microsoft.com/office/drawing/2014/main" id="{0714EE70-DE3D-4705-9328-D404813A1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43" y="1576537"/>
              <a:ext cx="3749975" cy="1690851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A865EBC-42BD-465D-98AA-D95662163962}"/>
                </a:ext>
              </a:extLst>
            </p:cNvPr>
            <p:cNvGrpSpPr/>
            <p:nvPr/>
          </p:nvGrpSpPr>
          <p:grpSpPr>
            <a:xfrm>
              <a:off x="6653207" y="1771386"/>
              <a:ext cx="2591716" cy="1747361"/>
              <a:chOff x="9310291" y="2116476"/>
              <a:chExt cx="2350680" cy="1584852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F436CDC2-09DB-4652-BA53-30DC2256C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87580" y="2116476"/>
                <a:ext cx="8919" cy="15848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9FCF6C7-8239-41BB-A92F-E0A2A18435EE}"/>
                  </a:ext>
                </a:extLst>
              </p:cNvPr>
              <p:cNvSpPr txBox="1"/>
              <p:nvPr/>
            </p:nvSpPr>
            <p:spPr>
              <a:xfrm>
                <a:off x="9310291" y="2153137"/>
                <a:ext cx="269266" cy="33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/>
                  <a:t>E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6AA16C0-07C2-4492-A5B3-B8CCF8DB7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3133" y="3613278"/>
                <a:ext cx="465796" cy="0"/>
              </a:xfrm>
              <a:prstGeom prst="line">
                <a:avLst/>
              </a:prstGeom>
              <a:ln w="28575">
                <a:solidFill>
                  <a:srgbClr val="E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4B6A078-4E6D-4ECC-99C5-EC333CABB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4972" y="2796659"/>
                <a:ext cx="46579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9DEB651-BEDE-4A4B-B59B-5D5E598F8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6654" y="2317928"/>
                <a:ext cx="465796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D16ADD5-30E5-49C5-BBB9-1F67E60FC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4633" y="2365481"/>
                <a:ext cx="465796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7B2E7CA-08F3-4A55-B29F-88EEE84844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4633" y="2645939"/>
                <a:ext cx="465796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7E16FFB-B37B-4E22-B2DA-04B44EEDA6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4633" y="3374913"/>
                <a:ext cx="465796" cy="0"/>
              </a:xfrm>
              <a:prstGeom prst="line">
                <a:avLst/>
              </a:prstGeom>
              <a:ln w="28575">
                <a:solidFill>
                  <a:srgbClr val="A3007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3FA31A4-41FB-44D5-8DAD-D1805EB0A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4972" y="3310523"/>
                <a:ext cx="465796" cy="0"/>
              </a:xfrm>
              <a:prstGeom prst="line">
                <a:avLst/>
              </a:prstGeom>
              <a:ln w="28575">
                <a:solidFill>
                  <a:srgbClr val="FFB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30B2444D-355C-4B6A-9332-DF2CCFAB1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7271" y="2365481"/>
                <a:ext cx="0" cy="28045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F01B5B7D-9341-4D6B-806E-8AA65E0AB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1263" y="2332597"/>
                <a:ext cx="0" cy="126768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3606ABB7-3ED3-4525-B92D-F1C199FA7A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7870" y="2806375"/>
                <a:ext cx="0" cy="50120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6309FA75-7527-42AD-8A1C-F1802A401D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7531" y="2666031"/>
                <a:ext cx="0" cy="70888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445B00C4-BCD8-4833-97F3-6FE20FB612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8871" y="3316149"/>
                <a:ext cx="219152" cy="284130"/>
              </a:xfrm>
              <a:prstGeom prst="straightConnector1">
                <a:avLst/>
              </a:prstGeom>
              <a:ln w="19050">
                <a:solidFill>
                  <a:srgbClr val="FFB8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7745340-4471-4C94-9863-C68C0C35BE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46135" y="3374263"/>
                <a:ext cx="264324" cy="215650"/>
              </a:xfrm>
              <a:prstGeom prst="straightConnector1">
                <a:avLst/>
              </a:prstGeom>
              <a:ln w="19050">
                <a:solidFill>
                  <a:srgbClr val="A3007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6E553EE-502D-4DC0-8DF5-C5A3CB871A55}"/>
                  </a:ext>
                </a:extLst>
              </p:cNvPr>
              <p:cNvSpPr txBox="1"/>
              <p:nvPr/>
            </p:nvSpPr>
            <p:spPr>
              <a:xfrm>
                <a:off x="10356573" y="2814412"/>
                <a:ext cx="475723" cy="2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0.3 ps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E6C033D-9B30-4405-ADBA-508A528D3162}"/>
                  </a:ext>
                </a:extLst>
              </p:cNvPr>
              <p:cNvSpPr txBox="1"/>
              <p:nvPr/>
            </p:nvSpPr>
            <p:spPr>
              <a:xfrm>
                <a:off x="11185248" y="2391909"/>
                <a:ext cx="475723" cy="2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0.3 ps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6077B58-A3B3-47D9-9329-99A18AA18FD2}"/>
                  </a:ext>
                </a:extLst>
              </p:cNvPr>
              <p:cNvSpPr txBox="1"/>
              <p:nvPr/>
            </p:nvSpPr>
            <p:spPr>
              <a:xfrm>
                <a:off x="11115391" y="2882506"/>
                <a:ext cx="378310" cy="2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2 ps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6C3C72-0392-42AF-9953-3CA795429813}"/>
                  </a:ext>
                </a:extLst>
              </p:cNvPr>
              <p:cNvSpPr txBox="1"/>
              <p:nvPr/>
            </p:nvSpPr>
            <p:spPr>
              <a:xfrm>
                <a:off x="9941451" y="2923821"/>
                <a:ext cx="378310" cy="2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4 ps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A9A483A-4629-46B3-B33D-649348DFE42C}"/>
                  </a:ext>
                </a:extLst>
              </p:cNvPr>
              <p:cNvSpPr txBox="1"/>
              <p:nvPr/>
            </p:nvSpPr>
            <p:spPr>
              <a:xfrm>
                <a:off x="10842721" y="3389625"/>
                <a:ext cx="443736" cy="2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12 ps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AFD564F-66F6-484D-84E6-92C20CDC8125}"/>
                  </a:ext>
                </a:extLst>
              </p:cNvPr>
              <p:cNvSpPr txBox="1"/>
              <p:nvPr/>
            </p:nvSpPr>
            <p:spPr>
              <a:xfrm>
                <a:off x="9844388" y="3332964"/>
                <a:ext cx="378310" cy="2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6 ps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A6868BC-6A38-43A3-9D34-A34B2BA4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5202" y="1160060"/>
              <a:ext cx="663738" cy="633059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DD7C44-8A8F-464B-B32F-C94DE65B7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6465" y="1139169"/>
              <a:ext cx="633059" cy="633059"/>
            </a:xfrm>
            <a:prstGeom prst="rect">
              <a:avLst/>
            </a:prstGeom>
          </p:spPr>
        </p:pic>
        <p:sp>
          <p:nvSpPr>
            <p:cNvPr id="94" name="Rectangle 93"/>
            <p:cNvSpPr/>
            <p:nvPr/>
          </p:nvSpPr>
          <p:spPr>
            <a:xfrm>
              <a:off x="224159" y="6148820"/>
              <a:ext cx="72694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hu-HU" dirty="0" err="1" smtClean="0">
                  <a:solidFill>
                    <a:srgbClr val="002060"/>
                  </a:solidFill>
                </a:rPr>
                <a:t>Nonadiabatic</a:t>
              </a:r>
              <a:r>
                <a:rPr lang="en-US" altLang="hu-HU" dirty="0" smtClean="0">
                  <a:solidFill>
                    <a:srgbClr val="002060"/>
                  </a:solidFill>
                </a:rPr>
                <a:t> processes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hu-HU" dirty="0" smtClean="0">
                  <a:solidFill>
                    <a:srgbClr val="002060"/>
                  </a:solidFill>
                </a:rPr>
                <a:t>Long leaving Quantum coherences</a:t>
              </a:r>
              <a:endParaRPr lang="en-US" altLang="hu-HU" sz="700" dirty="0">
                <a:solidFill>
                  <a:srgbClr val="002060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4F5B6A2-1AED-4072-B1F3-C732A74C8926}"/>
                </a:ext>
              </a:extLst>
            </p:cNvPr>
            <p:cNvSpPr txBox="1"/>
            <p:nvPr/>
          </p:nvSpPr>
          <p:spPr>
            <a:xfrm>
              <a:off x="4448917" y="6157118"/>
              <a:ext cx="32191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C00000"/>
                  </a:solidFill>
                </a:rPr>
                <a:t>Akhtar et al., </a:t>
              </a:r>
              <a:endParaRPr lang="en-GB" sz="1600" dirty="0" smtClean="0">
                <a:solidFill>
                  <a:srgbClr val="C00000"/>
                </a:solidFill>
              </a:endParaRPr>
            </a:p>
            <a:p>
              <a:r>
                <a:rPr lang="en-GB" sz="1600" dirty="0" smtClean="0">
                  <a:solidFill>
                    <a:srgbClr val="C00000"/>
                  </a:solidFill>
                </a:rPr>
                <a:t>J</a:t>
              </a:r>
              <a:r>
                <a:rPr lang="en-GB" sz="1600" dirty="0">
                  <a:solidFill>
                    <a:srgbClr val="C00000"/>
                  </a:solidFill>
                </a:rPr>
                <a:t>. Biol. Chem. B 123:6765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3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595" y="4152060"/>
            <a:ext cx="6126067" cy="1947304"/>
            <a:chOff x="0" y="4019861"/>
            <a:chExt cx="8503480" cy="246589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4229433"/>
              <a:ext cx="8503479" cy="2256318"/>
              <a:chOff x="0" y="4229433"/>
              <a:chExt cx="8503479" cy="22563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229433"/>
                <a:ext cx="5076714" cy="225631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9591" y="4542496"/>
                <a:ext cx="3913888" cy="1589379"/>
              </a:xfrm>
              <a:prstGeom prst="rect">
                <a:avLst/>
              </a:prstGeom>
            </p:spPr>
          </p:pic>
        </p:grp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985461" y="4019861"/>
              <a:ext cx="4518019" cy="50666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lvl="0" algn="ctr" eaLnBrk="1" hangingPunct="1">
                <a:defRPr/>
              </a:pPr>
              <a:r>
                <a:rPr lang="en-GB" sz="2000" b="1" kern="0" dirty="0" smtClean="0">
                  <a:solidFill>
                    <a:schemeClr val="bg1"/>
                  </a:solidFill>
                </a:rPr>
                <a:t>1</a:t>
              </a:r>
              <a:r>
                <a:rPr lang="en-GB" sz="2000" b="1" kern="0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GB" sz="2000" b="1" kern="0" dirty="0" smtClean="0">
                  <a:solidFill>
                    <a:schemeClr val="bg1"/>
                  </a:solidFill>
                </a:rPr>
                <a:t> User paper from ELI-ALPS</a:t>
              </a:r>
              <a:endPara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595" y="1132610"/>
            <a:ext cx="3512538" cy="2835318"/>
            <a:chOff x="4797031" y="660003"/>
            <a:chExt cx="5014480" cy="3633713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797031" y="660003"/>
              <a:ext cx="5014480" cy="74944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lvl="0" algn="ctr" eaLnBrk="1" hangingPunct="1">
                <a:defRPr/>
              </a:pPr>
              <a:r>
                <a:rPr lang="hu-HU" sz="1600" b="1" kern="0" dirty="0" smtClean="0">
                  <a:solidFill>
                    <a:schemeClr val="bg1"/>
                  </a:solidFill>
                </a:rPr>
                <a:t>3</a:t>
              </a:r>
              <a:r>
                <a:rPr lang="en-GB" sz="1600" b="1" kern="0" dirty="0" smtClean="0">
                  <a:solidFill>
                    <a:schemeClr val="bg1"/>
                  </a:solidFill>
                </a:rPr>
                <a:t> </a:t>
              </a:r>
              <a:r>
                <a:rPr lang="hu-HU" sz="1600" b="1" kern="0" dirty="0" err="1" smtClean="0">
                  <a:solidFill>
                    <a:schemeClr val="bg1"/>
                  </a:solidFill>
                </a:rPr>
                <a:t>Laser</a:t>
              </a:r>
              <a:r>
                <a:rPr lang="hu-HU" sz="1600" b="1" kern="0" dirty="0" smtClean="0">
                  <a:solidFill>
                    <a:schemeClr val="bg1"/>
                  </a:solidFill>
                </a:rPr>
                <a:t> </a:t>
              </a:r>
              <a:r>
                <a:rPr lang="hu-HU" sz="1600" b="1" kern="0" dirty="0" err="1" smtClean="0">
                  <a:solidFill>
                    <a:schemeClr val="bg1"/>
                  </a:solidFill>
                </a:rPr>
                <a:t>systems</a:t>
              </a:r>
              <a:r>
                <a:rPr lang="hu-HU" sz="1600" b="1" kern="0" dirty="0" smtClean="0">
                  <a:solidFill>
                    <a:schemeClr val="bg1"/>
                  </a:solidFill>
                </a:rPr>
                <a:t> </a:t>
              </a:r>
              <a:r>
                <a:rPr lang="hu-HU" sz="1600" b="1" kern="0" dirty="0" err="1" smtClean="0">
                  <a:solidFill>
                    <a:schemeClr val="bg1"/>
                  </a:solidFill>
                </a:rPr>
                <a:t>already</a:t>
              </a:r>
              <a:r>
                <a:rPr lang="hu-HU" sz="1600" b="1" kern="0" dirty="0" smtClean="0">
                  <a:solidFill>
                    <a:schemeClr val="bg1"/>
                  </a:solidFill>
                </a:rPr>
                <a:t> </a:t>
              </a:r>
              <a:r>
                <a:rPr lang="hu-HU" sz="1600" b="1" kern="0" dirty="0" err="1" smtClean="0">
                  <a:solidFill>
                    <a:schemeClr val="bg1"/>
                  </a:solidFill>
                </a:rPr>
                <a:t>commissioned</a:t>
              </a:r>
              <a:endParaRPr lang="hu-HU" sz="1600" b="1" kern="0" dirty="0">
                <a:solidFill>
                  <a:schemeClr val="bg1"/>
                </a:solidFill>
              </a:endParaRPr>
            </a:p>
            <a:p>
              <a:pPr lvl="0" algn="ctr" eaLnBrk="1" hangingPunct="1">
                <a:defRPr/>
              </a:pPr>
              <a:r>
                <a:rPr kumimoji="0" lang="hu-HU" sz="16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+ 3 </a:t>
              </a:r>
              <a:r>
                <a:rPr kumimoji="0" lang="hu-HU" sz="16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systems</a:t>
              </a:r>
              <a:r>
                <a:rPr kumimoji="0" lang="hu-HU" sz="16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6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foreseen</a:t>
              </a:r>
              <a:r>
                <a:rPr kumimoji="0" lang="hu-HU" sz="16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6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till</a:t>
              </a:r>
              <a:r>
                <a:rPr kumimoji="0" lang="hu-HU" sz="16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end 2019</a:t>
              </a:r>
              <a:endPara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" t="241"/>
            <a:stretch/>
          </p:blipFill>
          <p:spPr>
            <a:xfrm>
              <a:off x="4924317" y="1482949"/>
              <a:ext cx="4219683" cy="2810767"/>
            </a:xfrm>
            <a:prstGeom prst="rect">
              <a:avLst/>
            </a:prstGeom>
          </p:spPr>
        </p:pic>
      </p:grpSp>
      <p:sp>
        <p:nvSpPr>
          <p:cNvPr id="15" name="Szövegdoboz 4"/>
          <p:cNvSpPr txBox="1"/>
          <p:nvPr/>
        </p:nvSpPr>
        <p:spPr>
          <a:xfrm>
            <a:off x="819779" y="57733"/>
            <a:ext cx="8170823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hu-HU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ELI ALPS </a:t>
            </a:r>
            <a:endParaRPr lang="en-US" sz="2800" b="1" dirty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hu-HU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Achievements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28877" y="1190789"/>
            <a:ext cx="2727556" cy="2949412"/>
            <a:chOff x="99701" y="1146792"/>
            <a:chExt cx="3319150" cy="3248348"/>
          </a:xfrm>
        </p:grpSpPr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509413" y="1146792"/>
              <a:ext cx="2909438" cy="40011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lvl="0" algn="ctr" eaLnBrk="1" hangingPunct="1">
                <a:defRPr/>
              </a:pPr>
              <a:r>
                <a:rPr lang="en-GB" sz="2000" b="1" kern="0" dirty="0" smtClean="0">
                  <a:solidFill>
                    <a:schemeClr val="bg1"/>
                  </a:solidFill>
                </a:rPr>
                <a:t>1</a:t>
              </a:r>
              <a:r>
                <a:rPr lang="en-GB" sz="2000" b="1" kern="0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GB" sz="2000" b="1" kern="0" dirty="0" smtClean="0">
                  <a:solidFill>
                    <a:schemeClr val="bg1"/>
                  </a:solidFill>
                </a:rPr>
                <a:t> </a:t>
              </a:r>
              <a:r>
                <a:rPr lang="hu-HU" sz="2000" b="1" kern="0" dirty="0" smtClean="0">
                  <a:solidFill>
                    <a:schemeClr val="bg1"/>
                  </a:solidFill>
                </a:rPr>
                <a:t>RABBITT</a:t>
              </a:r>
              <a:r>
                <a:rPr lang="en-GB" sz="2000" b="1" kern="0" dirty="0" smtClean="0">
                  <a:solidFill>
                    <a:schemeClr val="bg1"/>
                  </a:solidFill>
                </a:rPr>
                <a:t> Signal</a:t>
              </a:r>
              <a:endPara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" t="1913" r="9124" b="2648"/>
            <a:stretch/>
          </p:blipFill>
          <p:spPr>
            <a:xfrm>
              <a:off x="99701" y="1577915"/>
              <a:ext cx="3319150" cy="2817225"/>
            </a:xfrm>
            <a:prstGeom prst="rect">
              <a:avLst/>
            </a:prstGeom>
          </p:spPr>
        </p:pic>
      </p:grpSp>
      <p:sp>
        <p:nvSpPr>
          <p:cNvPr id="17" name="Szövegdoboz 16"/>
          <p:cNvSpPr txBox="1"/>
          <p:nvPr/>
        </p:nvSpPr>
        <p:spPr>
          <a:xfrm>
            <a:off x="3772667" y="3598596"/>
            <a:ext cx="143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20/06/2019</a:t>
            </a:r>
            <a:endParaRPr lang="hu-HU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503886"/>
              </p:ext>
            </p:extLst>
          </p:nvPr>
        </p:nvGraphicFramePr>
        <p:xfrm>
          <a:off x="5743433" y="849500"/>
          <a:ext cx="3497542" cy="209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747442"/>
              </p:ext>
            </p:extLst>
          </p:nvPr>
        </p:nvGraphicFramePr>
        <p:xfrm>
          <a:off x="6313778" y="2629485"/>
          <a:ext cx="2373878" cy="1914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966943"/>
              </p:ext>
            </p:extLst>
          </p:nvPr>
        </p:nvGraphicFramePr>
        <p:xfrm>
          <a:off x="6441442" y="4303965"/>
          <a:ext cx="2373878" cy="177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439546"/>
              </p:ext>
            </p:extLst>
          </p:nvPr>
        </p:nvGraphicFramePr>
        <p:xfrm>
          <a:off x="5469467" y="5806111"/>
          <a:ext cx="3651633" cy="103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1717">
                  <a:extLst>
                    <a:ext uri="{9D8B030D-6E8A-4147-A177-3AD203B41FA5}">
                      <a16:colId xmlns:a16="http://schemas.microsoft.com/office/drawing/2014/main" val="4013867437"/>
                    </a:ext>
                  </a:extLst>
                </a:gridCol>
                <a:gridCol w="1123266">
                  <a:extLst>
                    <a:ext uri="{9D8B030D-6E8A-4147-A177-3AD203B41FA5}">
                      <a16:colId xmlns:a16="http://schemas.microsoft.com/office/drawing/2014/main" val="2827156405"/>
                    </a:ext>
                  </a:extLst>
                </a:gridCol>
                <a:gridCol w="856650">
                  <a:extLst>
                    <a:ext uri="{9D8B030D-6E8A-4147-A177-3AD203B41FA5}">
                      <a16:colId xmlns:a16="http://schemas.microsoft.com/office/drawing/2014/main" val="566323268"/>
                    </a:ext>
                  </a:extLst>
                </a:gridCol>
              </a:tblGrid>
              <a:tr h="20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FFFF00"/>
                          </a:solidFill>
                        </a:rPr>
                        <a:t>August,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/>
                        <a:t>headcount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FTE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370540"/>
                  </a:ext>
                </a:extLst>
              </a:tr>
              <a:tr h="20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err="1" smtClean="0"/>
                        <a:t>researchers</a:t>
                      </a:r>
                      <a:endParaRPr lang="hu-H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94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79.3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650008"/>
                  </a:ext>
                </a:extLst>
              </a:tr>
              <a:tr h="246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research engine</a:t>
                      </a:r>
                      <a:r>
                        <a:rPr lang="en-US" sz="1100" dirty="0" err="1" smtClean="0"/>
                        <a:t>ers</a:t>
                      </a:r>
                      <a:endParaRPr lang="hu-H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34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31.9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324832"/>
                  </a:ext>
                </a:extLst>
              </a:tr>
              <a:tr h="20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err="1" smtClean="0"/>
                        <a:t>technicians</a:t>
                      </a:r>
                      <a:endParaRPr lang="hu-H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13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12.1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057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3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Graphic spid="18" grpId="0">
        <p:bldAsOne/>
      </p:bldGraphic>
      <p:bldGraphic spid="19" grpId="0">
        <p:bldAsOne/>
      </p:bldGraphic>
      <p:bldGraphic spid="20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doboz 4"/>
          <p:cNvSpPr txBox="1"/>
          <p:nvPr/>
        </p:nvSpPr>
        <p:spPr>
          <a:xfrm>
            <a:off x="973177" y="113026"/>
            <a:ext cx="8170823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hu-HU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Collaborative commissioning </a:t>
            </a:r>
            <a:endParaRPr lang="en-US" sz="28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users’</a:t>
            </a:r>
            <a:r>
              <a:rPr lang="hu-HU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experiments</a:t>
            </a:r>
            <a:endParaRPr lang="hu-HU" sz="2800" b="1" dirty="0">
              <a:solidFill>
                <a:srgbClr val="E7511E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044968"/>
            <a:ext cx="9143999" cy="5813032"/>
            <a:chOff x="0" y="1044968"/>
            <a:chExt cx="9143999" cy="5813032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2"/>
            <a:srcRect t="9329" r="25753" b="20533"/>
            <a:stretch/>
          </p:blipFill>
          <p:spPr>
            <a:xfrm>
              <a:off x="4251050" y="1044968"/>
              <a:ext cx="4892949" cy="4064639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72896"/>
              <a:ext cx="4925916" cy="5785104"/>
            </a:xfrm>
            <a:prstGeom prst="rect">
              <a:avLst/>
            </a:prstGeom>
          </p:spPr>
        </p:pic>
        <p:sp>
          <p:nvSpPr>
            <p:cNvPr id="3" name="Szövegdoboz 2"/>
            <p:cNvSpPr txBox="1"/>
            <p:nvPr/>
          </p:nvSpPr>
          <p:spPr>
            <a:xfrm>
              <a:off x="4628730" y="5076773"/>
              <a:ext cx="4326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>
                  <a:solidFill>
                    <a:srgbClr val="C00000"/>
                  </a:solidFill>
                </a:rPr>
                <a:t>User </a:t>
              </a:r>
              <a:r>
                <a:rPr lang="hu-HU" b="1" dirty="0" err="1" smtClean="0">
                  <a:solidFill>
                    <a:srgbClr val="C00000"/>
                  </a:solidFill>
                </a:rPr>
                <a:t>access</a:t>
              </a:r>
              <a:r>
                <a:rPr lang="hu-HU" b="1" dirty="0">
                  <a:solidFill>
                    <a:srgbClr val="C00000"/>
                  </a:solidFill>
                </a:rPr>
                <a:t> </a:t>
              </a:r>
              <a:r>
                <a:rPr lang="hu-HU" b="1" dirty="0" err="1" smtClean="0">
                  <a:solidFill>
                    <a:srgbClr val="C00000"/>
                  </a:solidFill>
                </a:rPr>
                <a:t>until</a:t>
              </a:r>
              <a:r>
                <a:rPr lang="hu-HU" b="1" dirty="0" smtClean="0">
                  <a:solidFill>
                    <a:srgbClr val="C00000"/>
                  </a:solidFill>
                </a:rPr>
                <a:t> </a:t>
              </a:r>
              <a:r>
                <a:rPr lang="hu-HU" b="1" dirty="0" err="1" smtClean="0">
                  <a:solidFill>
                    <a:srgbClr val="C00000"/>
                  </a:solidFill>
                </a:rPr>
                <a:t>Sep</a:t>
              </a:r>
              <a:r>
                <a:rPr lang="hu-HU" b="1" dirty="0" smtClean="0">
                  <a:solidFill>
                    <a:srgbClr val="C00000"/>
                  </a:solidFill>
                </a:rPr>
                <a:t> 2019: 180 </a:t>
              </a:r>
              <a:r>
                <a:rPr lang="hu-HU" b="1" dirty="0" err="1" smtClean="0">
                  <a:solidFill>
                    <a:srgbClr val="C00000"/>
                  </a:solidFill>
                </a:rPr>
                <a:t>days</a:t>
              </a:r>
              <a:endParaRPr lang="hu-HU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33408" y="5502917"/>
            <a:ext cx="4944793" cy="1383012"/>
            <a:chOff x="4233408" y="5502917"/>
            <a:chExt cx="4944793" cy="13830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4156" t="75547" r="60927" b="10658"/>
            <a:stretch/>
          </p:blipFill>
          <p:spPr>
            <a:xfrm>
              <a:off x="4233408" y="5787025"/>
              <a:ext cx="4944793" cy="1098904"/>
            </a:xfrm>
            <a:prstGeom prst="rect">
              <a:avLst/>
            </a:prstGeom>
          </p:spPr>
        </p:pic>
        <p:sp>
          <p:nvSpPr>
            <p:cNvPr id="8" name="Szövegdoboz 2"/>
            <p:cNvSpPr txBox="1"/>
            <p:nvPr/>
          </p:nvSpPr>
          <p:spPr>
            <a:xfrm>
              <a:off x="5773497" y="5502917"/>
              <a:ext cx="18646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Up-coming projects</a:t>
              </a:r>
              <a:endParaRPr lang="hu-HU" sz="1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0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2969197" y="210970"/>
            <a:ext cx="626746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30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The superposition principle</a:t>
            </a:r>
          </a:p>
          <a:p>
            <a:pPr algn="r">
              <a:lnSpc>
                <a:spcPts val="2600"/>
              </a:lnSpc>
            </a:pPr>
            <a:r>
              <a:rPr lang="en-US" altLang="el-GR" sz="2600" b="1" dirty="0" err="1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Attosecond</a:t>
            </a:r>
            <a:r>
              <a:rPr lang="en-US" altLang="el-GR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pulses  ultra-broad spectrum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-115886" y="1289050"/>
            <a:ext cx="9259888" cy="4084638"/>
            <a:chOff x="-115888" y="2143116"/>
            <a:chExt cx="9259888" cy="4084638"/>
          </a:xfrm>
        </p:grpSpPr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-115888" y="2628901"/>
              <a:ext cx="3849688" cy="3463926"/>
              <a:chOff x="-73" y="1656"/>
              <a:chExt cx="2425" cy="2182"/>
            </a:xfrm>
          </p:grpSpPr>
          <p:sp>
            <p:nvSpPr>
              <p:cNvPr id="24" name="Line 15"/>
              <p:cNvSpPr>
                <a:spLocks noChangeShapeType="1"/>
              </p:cNvSpPr>
              <p:nvPr/>
            </p:nvSpPr>
            <p:spPr bwMode="auto">
              <a:xfrm>
                <a:off x="319" y="3311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graphicFrame>
            <p:nvGraphicFramePr>
              <p:cNvPr id="25" name="Object 5"/>
              <p:cNvGraphicFramePr>
                <a:graphicFrameLocks noChangeAspect="1"/>
              </p:cNvGraphicFramePr>
              <p:nvPr/>
            </p:nvGraphicFramePr>
            <p:xfrm>
              <a:off x="-73" y="1656"/>
              <a:ext cx="2425" cy="2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462" name="Graph" r:id="rId4" imgW="3849120" imgH="3463200" progId="Origin50.Graph">
                      <p:embed/>
                    </p:oleObj>
                  </mc:Choice>
                  <mc:Fallback>
                    <p:oleObj name="Graph" r:id="rId4" imgW="3849120" imgH="3463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3" y="1656"/>
                            <a:ext cx="2425" cy="21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487" y="3072"/>
                <a:ext cx="432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 flipH="1" flipV="1">
                <a:off x="1583" y="3072"/>
                <a:ext cx="432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Text Box 25"/>
              <p:cNvSpPr txBox="1">
                <a:spLocks noChangeArrowheads="1"/>
              </p:cNvSpPr>
              <p:nvPr/>
            </p:nvSpPr>
            <p:spPr bwMode="auto">
              <a:xfrm>
                <a:off x="768" y="3052"/>
                <a:ext cx="1169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100" b="0">
                    <a:solidFill>
                      <a:srgbClr val="FF3300"/>
                    </a:solidFill>
                    <a:sym typeface="Symbol" panose="05050102010706020507" pitchFamily="18" charset="2"/>
                  </a:rPr>
                  <a:t></a:t>
                </a:r>
                <a:r>
                  <a:rPr lang="en-US" altLang="el-GR" sz="2100" b="0" baseline="-25000">
                    <a:solidFill>
                      <a:srgbClr val="FF3300"/>
                    </a:solidFill>
                    <a:sym typeface="Symbol" panose="05050102010706020507" pitchFamily="18" charset="2"/>
                  </a:rPr>
                  <a:t>1/2</a:t>
                </a:r>
                <a:r>
                  <a:rPr lang="en-US" altLang="el-GR" sz="2100" b="0">
                    <a:solidFill>
                      <a:srgbClr val="FF33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l-GR" sz="2100" b="0">
                    <a:solidFill>
                      <a:srgbClr val="FF3300"/>
                    </a:solidFill>
                  </a:rPr>
                  <a:t>= 80as</a:t>
                </a:r>
                <a:endParaRPr lang="en-GB" altLang="el-GR" sz="2100" b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1" name="Group 62"/>
            <p:cNvGrpSpPr>
              <a:grpSpLocks/>
            </p:cNvGrpSpPr>
            <p:nvPr/>
          </p:nvGrpSpPr>
          <p:grpSpPr bwMode="auto">
            <a:xfrm>
              <a:off x="3429000" y="2143116"/>
              <a:ext cx="5715000" cy="4084638"/>
              <a:chOff x="2256" y="1344"/>
              <a:chExt cx="3600" cy="2573"/>
            </a:xfrm>
          </p:grpSpPr>
          <p:grpSp>
            <p:nvGrpSpPr>
              <p:cNvPr id="15" name="Group 30"/>
              <p:cNvGrpSpPr>
                <a:grpSpLocks/>
              </p:cNvGrpSpPr>
              <p:nvPr/>
            </p:nvGrpSpPr>
            <p:grpSpPr bwMode="auto">
              <a:xfrm>
                <a:off x="2688" y="1344"/>
                <a:ext cx="3168" cy="2573"/>
                <a:chOff x="2592" y="1344"/>
                <a:chExt cx="3168" cy="2573"/>
              </a:xfrm>
            </p:grpSpPr>
            <p:graphicFrame>
              <p:nvGraphicFramePr>
                <p:cNvPr id="17" name="Object 4"/>
                <p:cNvGraphicFramePr>
                  <a:graphicFrameLocks noChangeAspect="1"/>
                </p:cNvGraphicFramePr>
                <p:nvPr/>
              </p:nvGraphicFramePr>
              <p:xfrm>
                <a:off x="2592" y="1344"/>
                <a:ext cx="3168" cy="257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463" name="Graph" r:id="rId6" imgW="4183200" imgH="3396960" progId="Origin50.Graph">
                        <p:embed/>
                      </p:oleObj>
                    </mc:Choice>
                    <mc:Fallback>
                      <p:oleObj name="Graph" r:id="rId6" imgW="4183200" imgH="339696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92" y="1344"/>
                              <a:ext cx="3168" cy="257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8" name="Group 29"/>
                <p:cNvGrpSpPr>
                  <a:grpSpLocks/>
                </p:cNvGrpSpPr>
                <p:nvPr/>
              </p:nvGrpSpPr>
              <p:grpSpPr bwMode="auto">
                <a:xfrm>
                  <a:off x="3168" y="1941"/>
                  <a:ext cx="2352" cy="1392"/>
                  <a:chOff x="3168" y="1941"/>
                  <a:chExt cx="2352" cy="1392"/>
                </a:xfrm>
              </p:grpSpPr>
              <p:sp>
                <p:nvSpPr>
                  <p:cNvPr id="1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3333"/>
                    <a:ext cx="2352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" name="Line 20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2472" y="2637"/>
                    <a:ext cx="1392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2784"/>
                    <a:ext cx="432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2" y="2784"/>
                    <a:ext cx="432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91" y="2802"/>
                    <a:ext cx="1008" cy="4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el-GR" sz="2100" b="0">
                        <a:solidFill>
                          <a:srgbClr val="000099"/>
                        </a:solidFill>
                        <a:sym typeface="Symbol" panose="05050102010706020507" pitchFamily="18" charset="2"/>
                      </a:rPr>
                      <a:t></a:t>
                    </a:r>
                    <a:r>
                      <a:rPr lang="en-US" altLang="el-GR" sz="2100" b="0" baseline="-25000">
                        <a:solidFill>
                          <a:srgbClr val="000099"/>
                        </a:solidFill>
                        <a:sym typeface="Symbol" panose="05050102010706020507" pitchFamily="18" charset="2"/>
                      </a:rPr>
                      <a:t>1/2</a:t>
                    </a:r>
                    <a:r>
                      <a:rPr lang="en-US" altLang="el-GR" sz="2100" b="0">
                        <a:solidFill>
                          <a:srgbClr val="000099"/>
                        </a:solidFill>
                        <a:sym typeface="Symbol" panose="05050102010706020507" pitchFamily="18" charset="2"/>
                      </a:rPr>
                      <a:t>                 </a:t>
                    </a:r>
                    <a:r>
                      <a:rPr lang="en-US" altLang="el-GR" sz="2100" b="0">
                        <a:solidFill>
                          <a:srgbClr val="000099"/>
                        </a:solidFill>
                      </a:rPr>
                      <a:t>10</a:t>
                    </a:r>
                    <a:r>
                      <a:rPr lang="en-US" altLang="el-GR" sz="2100" b="0" baseline="30000">
                        <a:solidFill>
                          <a:srgbClr val="000099"/>
                        </a:solidFill>
                      </a:rPr>
                      <a:t>16 </a:t>
                    </a:r>
                    <a:r>
                      <a:rPr lang="en-US" altLang="el-GR" sz="2100" b="0">
                        <a:solidFill>
                          <a:srgbClr val="000099"/>
                        </a:solidFill>
                      </a:rPr>
                      <a:t>Hz</a:t>
                    </a:r>
                    <a:endParaRPr lang="en-GB" altLang="el-GR" sz="2100" b="0">
                      <a:solidFill>
                        <a:srgbClr val="000099"/>
                      </a:solidFill>
                    </a:endParaRPr>
                  </a:p>
                </p:txBody>
              </p:sp>
            </p:grpSp>
          </p:grpSp>
          <p:sp>
            <p:nvSpPr>
              <p:cNvPr id="16" name="AutoShape 3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528" cy="192"/>
              </a:xfrm>
              <a:prstGeom prst="leftRightArrow">
                <a:avLst>
                  <a:gd name="adj1" fmla="val 50000"/>
                  <a:gd name="adj2" fmla="val 5500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l-GR" altLang="el-GR" b="0"/>
              </a:p>
            </p:txBody>
          </p:sp>
        </p:grp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6248400" y="2227263"/>
              <a:ext cx="1203325" cy="550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1857375" y="5559416"/>
              <a:ext cx="1000125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l-GR" b="0"/>
                <a:t>(10 as)</a:t>
              </a:r>
              <a:endParaRPr lang="el-GR" altLang="el-GR" b="0"/>
            </a:p>
          </p:txBody>
        </p:sp>
        <p:sp>
          <p:nvSpPr>
            <p:cNvPr id="14" name="TextBox 33"/>
            <p:cNvSpPr txBox="1">
              <a:spLocks noChangeArrowheads="1"/>
            </p:cNvSpPr>
            <p:nvPr/>
          </p:nvSpPr>
          <p:spPr bwMode="auto">
            <a:xfrm>
              <a:off x="7000875" y="5572116"/>
              <a:ext cx="1285875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l-GR" b="0"/>
                <a:t>(10</a:t>
              </a:r>
              <a:r>
                <a:rPr lang="en-US" altLang="el-GR" b="0" baseline="30000"/>
                <a:t>17</a:t>
              </a:r>
              <a:r>
                <a:rPr lang="en-US" altLang="el-GR" b="0"/>
                <a:t> Hz)</a:t>
              </a:r>
              <a:endParaRPr lang="el-GR" altLang="el-GR" b="0"/>
            </a:p>
          </p:txBody>
        </p:sp>
      </p:grp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752602" y="1376364"/>
            <a:ext cx="5486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l-GR" sz="3600" b="0" dirty="0">
                <a:solidFill>
                  <a:srgbClr val="002060"/>
                </a:solidFill>
                <a:sym typeface="Symbol" panose="05050102010706020507" pitchFamily="18" charset="2"/>
              </a:rPr>
              <a:t></a:t>
            </a:r>
            <a:r>
              <a:rPr lang="en-US" altLang="el-GR" sz="3600" b="0" dirty="0" err="1">
                <a:solidFill>
                  <a:srgbClr val="002060"/>
                </a:solidFill>
                <a:sym typeface="Symbol" panose="05050102010706020507" pitchFamily="18" charset="2"/>
              </a:rPr>
              <a:t>t</a:t>
            </a:r>
            <a:r>
              <a:rPr lang="en-US" altLang="el-GR" sz="3600" b="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pulse</a:t>
            </a:r>
            <a:r>
              <a:rPr lang="en-US" altLang="el-GR" sz="3600" b="0" dirty="0">
                <a:solidFill>
                  <a:srgbClr val="002060"/>
                </a:solidFill>
                <a:sym typeface="Symbol" panose="05050102010706020507" pitchFamily="18" charset="2"/>
              </a:rPr>
              <a:t>  </a:t>
            </a:r>
            <a:r>
              <a:rPr lang="el-GR" altLang="el-GR" sz="3600" b="0" baseline="30000" dirty="0">
                <a:solidFill>
                  <a:srgbClr val="002060"/>
                </a:solidFill>
                <a:sym typeface="Symbol" panose="05050102010706020507" pitchFamily="18" charset="2"/>
              </a:rPr>
              <a:t>-</a:t>
            </a:r>
            <a:r>
              <a:rPr lang="en-US" altLang="el-GR" sz="3600" b="0" baseline="30000" dirty="0">
                <a:solidFill>
                  <a:srgbClr val="002060"/>
                </a:solidFill>
                <a:sym typeface="Symbol" panose="05050102010706020507" pitchFamily="18" charset="2"/>
              </a:rPr>
              <a:t>1</a:t>
            </a:r>
            <a:r>
              <a:rPr lang="en-US" altLang="el-GR" sz="3200" b="0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altLang="el-GR" sz="2400" b="0" dirty="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2" y="52292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l-GR" sz="2400" b="0" dirty="0" err="1">
                <a:solidFill>
                  <a:srgbClr val="CC0000"/>
                </a:solidFill>
                <a:sym typeface="Symbol" panose="05050102010706020507" pitchFamily="18" charset="2"/>
              </a:rPr>
              <a:t>Attosecond</a:t>
            </a:r>
            <a:r>
              <a:rPr lang="en-US" altLang="el-GR" sz="2400" b="0" dirty="0">
                <a:solidFill>
                  <a:srgbClr val="CC0000"/>
                </a:solidFill>
                <a:sym typeface="Symbol" panose="05050102010706020507" pitchFamily="18" charset="2"/>
              </a:rPr>
              <a:t> pulses have to be VUV,XUV or x-ray pulses!</a:t>
            </a:r>
            <a:endParaRPr lang="el-GR" altLang="el-GR" sz="2400" b="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25632" y="125234"/>
            <a:ext cx="7618368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Open commissioning user call</a:t>
            </a:r>
          </a:p>
          <a:p>
            <a:pPr algn="r">
              <a:lnSpc>
                <a:spcPts val="2600"/>
              </a:lnSpc>
            </a:pP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https://www.eli-alps.hu/en/Users-and-Calls-1/Calls-1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009650"/>
            <a:ext cx="9144000" cy="5648325"/>
            <a:chOff x="0" y="1009650"/>
            <a:chExt cx="9144000" cy="5648325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14475"/>
              <a:ext cx="9144000" cy="5143500"/>
            </a:xfrm>
            <a:prstGeom prst="rect">
              <a:avLst/>
            </a:prstGeom>
          </p:spPr>
        </p:pic>
        <p:cxnSp>
          <p:nvCxnSpPr>
            <p:cNvPr id="5" name="Egyenes összekötő nyíllal 4"/>
            <p:cNvCxnSpPr/>
            <p:nvPr/>
          </p:nvCxnSpPr>
          <p:spPr>
            <a:xfrm flipH="1">
              <a:off x="4381500" y="1009650"/>
              <a:ext cx="685800" cy="146685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zövegdoboz 2"/>
          <p:cNvSpPr txBox="1"/>
          <p:nvPr/>
        </p:nvSpPr>
        <p:spPr>
          <a:xfrm>
            <a:off x="990635" y="2981325"/>
            <a:ext cx="339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</a:rPr>
              <a:t>www.eli-alps.hu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11934" t="52583" r="62846" b="4982"/>
          <a:stretch/>
        </p:blipFill>
        <p:spPr>
          <a:xfrm>
            <a:off x="447675" y="3771899"/>
            <a:ext cx="2314575" cy="21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zövegdoboz 90"/>
          <p:cNvSpPr txBox="1"/>
          <p:nvPr/>
        </p:nvSpPr>
        <p:spPr>
          <a:xfrm>
            <a:off x="2674983" y="226843"/>
            <a:ext cx="644569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Organizational chart </a:t>
            </a:r>
            <a:endParaRPr lang="en-US" sz="2800" b="1" dirty="0" smtClean="0">
              <a:solidFill>
                <a:srgbClr val="E7511E"/>
              </a:solidFill>
              <a:latin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Scientific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&amp;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Research Technology Directorate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s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62" name="Csoportba foglalás 61"/>
          <p:cNvGrpSpPr/>
          <p:nvPr/>
        </p:nvGrpSpPr>
        <p:grpSpPr>
          <a:xfrm>
            <a:off x="172731" y="1198812"/>
            <a:ext cx="8748191" cy="5468343"/>
            <a:chOff x="172731" y="1198812"/>
            <a:chExt cx="8748191" cy="5468343"/>
          </a:xfrm>
        </p:grpSpPr>
        <p:sp>
          <p:nvSpPr>
            <p:cNvPr id="65" name="Rectangle 52"/>
            <p:cNvSpPr/>
            <p:nvPr/>
          </p:nvSpPr>
          <p:spPr>
            <a:xfrm>
              <a:off x="7732922" y="3762004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52"/>
            <p:cNvSpPr/>
            <p:nvPr/>
          </p:nvSpPr>
          <p:spPr>
            <a:xfrm>
              <a:off x="6481288" y="3762004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52"/>
            <p:cNvSpPr/>
            <p:nvPr/>
          </p:nvSpPr>
          <p:spPr>
            <a:xfrm>
              <a:off x="5233089" y="3787155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2"/>
            <p:cNvSpPr/>
            <p:nvPr/>
          </p:nvSpPr>
          <p:spPr>
            <a:xfrm>
              <a:off x="3973320" y="3762004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52"/>
            <p:cNvSpPr/>
            <p:nvPr/>
          </p:nvSpPr>
          <p:spPr>
            <a:xfrm>
              <a:off x="2711872" y="3770520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52"/>
            <p:cNvSpPr/>
            <p:nvPr/>
          </p:nvSpPr>
          <p:spPr>
            <a:xfrm>
              <a:off x="1422150" y="3765412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52"/>
            <p:cNvSpPr/>
            <p:nvPr/>
          </p:nvSpPr>
          <p:spPr>
            <a:xfrm>
              <a:off x="179778" y="3762004"/>
              <a:ext cx="1188000" cy="288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52"/>
            <p:cNvSpPr/>
            <p:nvPr/>
          </p:nvSpPr>
          <p:spPr>
            <a:xfrm>
              <a:off x="172731" y="2403881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69"/>
            <p:cNvSpPr txBox="1"/>
            <p:nvPr/>
          </p:nvSpPr>
          <p:spPr>
            <a:xfrm>
              <a:off x="223204" y="2422041"/>
              <a:ext cx="1080000" cy="37548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Attosecond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Strong Field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US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cience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Sandor Varro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 </a:t>
              </a:r>
              <a:r>
                <a: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AMO and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Quantum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Optics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Theory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Sandor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Varro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Charge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Dynamics 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Bio)materials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Sophie </a:t>
              </a: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Canton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Computational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Materials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Science 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Mousumi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Upadhyay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Kahaly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Sargis Ter-Avetisyan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5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52"/>
            <p:cNvSpPr/>
            <p:nvPr/>
          </p:nvSpPr>
          <p:spPr>
            <a:xfrm>
              <a:off x="1432796" y="2403881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52"/>
            <p:cNvSpPr/>
            <p:nvPr/>
          </p:nvSpPr>
          <p:spPr>
            <a:xfrm>
              <a:off x="7732921" y="2401369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 52"/>
            <p:cNvSpPr/>
            <p:nvPr/>
          </p:nvSpPr>
          <p:spPr>
            <a:xfrm>
              <a:off x="2715687" y="2420427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52"/>
            <p:cNvSpPr/>
            <p:nvPr/>
          </p:nvSpPr>
          <p:spPr>
            <a:xfrm>
              <a:off x="3981523" y="2403881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52"/>
            <p:cNvSpPr/>
            <p:nvPr/>
          </p:nvSpPr>
          <p:spPr>
            <a:xfrm>
              <a:off x="5247359" y="2423720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52"/>
            <p:cNvSpPr/>
            <p:nvPr/>
          </p:nvSpPr>
          <p:spPr>
            <a:xfrm>
              <a:off x="6490140" y="2401369"/>
              <a:ext cx="1188000" cy="1341739"/>
            </a:xfrm>
            <a:prstGeom prst="rect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5" name="Kép 10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9" t="15878" r="8134" b="17861"/>
            <a:stretch/>
          </p:blipFill>
          <p:spPr>
            <a:xfrm>
              <a:off x="1899150" y="2888817"/>
              <a:ext cx="234000" cy="28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6" name="Kép 105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1" t="21538" r="23886" b="27709"/>
            <a:stretch/>
          </p:blipFill>
          <p:spPr>
            <a:xfrm>
              <a:off x="3184159" y="2888817"/>
              <a:ext cx="234000" cy="28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7" name="Kép 106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0" t="17226" r="13797" b="9602"/>
            <a:stretch/>
          </p:blipFill>
          <p:spPr>
            <a:xfrm>
              <a:off x="6967140" y="2904746"/>
              <a:ext cx="234000" cy="28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8" name="Kép 107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6" t="-4128" r="12567" b="-259"/>
            <a:stretch/>
          </p:blipFill>
          <p:spPr>
            <a:xfrm>
              <a:off x="8209921" y="2898643"/>
              <a:ext cx="234000" cy="28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09" name="Group 29"/>
            <p:cNvGrpSpPr/>
            <p:nvPr/>
          </p:nvGrpSpPr>
          <p:grpSpPr>
            <a:xfrm>
              <a:off x="1484845" y="1198812"/>
              <a:ext cx="1807921" cy="435280"/>
              <a:chOff x="18333308" y="1330127"/>
              <a:chExt cx="3101889" cy="746823"/>
            </a:xfrm>
          </p:grpSpPr>
          <p:sp>
            <p:nvSpPr>
              <p:cNvPr id="136" name="Rectangle 30"/>
              <p:cNvSpPr/>
              <p:nvPr/>
            </p:nvSpPr>
            <p:spPr>
              <a:xfrm>
                <a:off x="18333308" y="1330127"/>
                <a:ext cx="3022880" cy="746823"/>
              </a:xfrm>
              <a:prstGeom prst="rect">
                <a:avLst/>
              </a:prstGeom>
              <a:solidFill>
                <a:srgbClr val="FD3F0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TextBox 31"/>
              <p:cNvSpPr txBox="1"/>
              <p:nvPr/>
            </p:nvSpPr>
            <p:spPr>
              <a:xfrm>
                <a:off x="19006689" y="1408267"/>
                <a:ext cx="2428508" cy="60727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Dimitris</a:t>
                </a:r>
                <a:r>
                  <a:rPr kumimoji="0" lang="hu-HU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Charalambidis</a:t>
                </a:r>
                <a:endPara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Chief</a:t>
                </a:r>
                <a:r>
                  <a:rPr kumimoji="0" lang="hu-HU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Scientific</a:t>
                </a:r>
                <a:r>
                  <a:rPr kumimoji="0" lang="hu-HU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Advisor</a:t>
                </a:r>
                <a:endParaRPr kumimoji="0" lang="hu-HU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0" name="Kép 109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5" t="7967" r="31607" b="57832"/>
            <a:stretch/>
          </p:blipFill>
          <p:spPr>
            <a:xfrm>
              <a:off x="1552636" y="1260144"/>
              <a:ext cx="252000" cy="324000"/>
            </a:xfrm>
            <a:prstGeom prst="rect">
              <a:avLst/>
            </a:prstGeom>
          </p:spPr>
        </p:pic>
        <p:grpSp>
          <p:nvGrpSpPr>
            <p:cNvPr id="111" name="Group 29"/>
            <p:cNvGrpSpPr/>
            <p:nvPr/>
          </p:nvGrpSpPr>
          <p:grpSpPr>
            <a:xfrm>
              <a:off x="1123902" y="1781512"/>
              <a:ext cx="1807200" cy="435280"/>
              <a:chOff x="15999273" y="2392317"/>
              <a:chExt cx="3063421" cy="746822"/>
            </a:xfrm>
          </p:grpSpPr>
          <p:sp>
            <p:nvSpPr>
              <p:cNvPr id="134" name="Rectangle 30"/>
              <p:cNvSpPr/>
              <p:nvPr/>
            </p:nvSpPr>
            <p:spPr>
              <a:xfrm>
                <a:off x="15999273" y="2392317"/>
                <a:ext cx="3022881" cy="746822"/>
              </a:xfrm>
              <a:prstGeom prst="rect">
                <a:avLst/>
              </a:prstGeom>
              <a:solidFill>
                <a:srgbClr val="FD3F0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TextBox 31"/>
              <p:cNvSpPr txBox="1"/>
              <p:nvPr/>
            </p:nvSpPr>
            <p:spPr>
              <a:xfrm>
                <a:off x="16634185" y="2479357"/>
                <a:ext cx="2428509" cy="60727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Giuseppe Sansone</a:t>
                </a:r>
                <a:endPara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7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Scientific</a:t>
                </a:r>
                <a:r>
                  <a:rPr kumimoji="0" lang="hu-HU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Advisor</a:t>
                </a:r>
                <a:endParaRPr kumimoji="0" lang="hu-HU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2" name="Kép 111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2" t="9858" r="6208" b="2904"/>
            <a:stretch/>
          </p:blipFill>
          <p:spPr>
            <a:xfrm>
              <a:off x="1246455" y="1835197"/>
              <a:ext cx="252000" cy="324000"/>
            </a:xfrm>
            <a:prstGeom prst="rect">
              <a:avLst/>
            </a:prstGeom>
          </p:spPr>
        </p:pic>
        <p:grpSp>
          <p:nvGrpSpPr>
            <p:cNvPr id="113" name="Group 29"/>
            <p:cNvGrpSpPr/>
            <p:nvPr/>
          </p:nvGrpSpPr>
          <p:grpSpPr>
            <a:xfrm>
              <a:off x="5782642" y="1202902"/>
              <a:ext cx="1807200" cy="435280"/>
              <a:chOff x="16370391" y="1388678"/>
              <a:chExt cx="3113006" cy="746823"/>
            </a:xfrm>
          </p:grpSpPr>
          <p:sp>
            <p:nvSpPr>
              <p:cNvPr id="132" name="Rectangle 30"/>
              <p:cNvSpPr/>
              <p:nvPr/>
            </p:nvSpPr>
            <p:spPr>
              <a:xfrm>
                <a:off x="16370391" y="1388678"/>
                <a:ext cx="3022880" cy="746823"/>
              </a:xfrm>
              <a:prstGeom prst="rect">
                <a:avLst/>
              </a:prstGeom>
              <a:solidFill>
                <a:srgbClr val="FD3F0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TextBox 31"/>
              <p:cNvSpPr txBox="1"/>
              <p:nvPr/>
            </p:nvSpPr>
            <p:spPr>
              <a:xfrm>
                <a:off x="17054889" y="1483841"/>
                <a:ext cx="2428508" cy="60727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Katalin Varju</a:t>
                </a:r>
                <a:endPara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Research </a:t>
                </a:r>
                <a:r>
                  <a:rPr kumimoji="0" lang="hu-HU" sz="7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Technology</a:t>
                </a:r>
                <a:r>
                  <a:rPr kumimoji="0" lang="hu-HU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7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Director</a:t>
                </a:r>
                <a:endParaRPr kumimoji="0" lang="hu-HU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" name="TextBox 69"/>
            <p:cNvSpPr txBox="1"/>
            <p:nvPr/>
          </p:nvSpPr>
          <p:spPr>
            <a:xfrm>
              <a:off x="2739570" y="2427140"/>
              <a:ext cx="1120146" cy="30033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Particle</a:t>
              </a: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fr-FR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Terahertz</a:t>
              </a: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fr-FR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ources</a:t>
              </a: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Christos Kamperidis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Daniel Papp</a:t>
              </a:r>
              <a:endParaRPr kumimoji="0" lang="hu-HU" sz="8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deputy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Electron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Acceleration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Nasr </a:t>
              </a: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Hafz</a:t>
              </a: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Ion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Acceleration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Terahertz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 and Applications 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Jozsef</a:t>
              </a: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Fulop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TextBox 69"/>
            <p:cNvSpPr txBox="1"/>
            <p:nvPr/>
          </p:nvSpPr>
          <p:spPr>
            <a:xfrm>
              <a:off x="7810891" y="2401369"/>
              <a:ext cx="1042291" cy="384720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 Technology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 </a:t>
              </a: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Gergo</a:t>
              </a:r>
              <a:r>
                <a:rPr kumimoji="0" lang="hu-H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Meszaros</a:t>
              </a:r>
              <a:endParaRPr kumimoji="0" lang="hu-HU" sz="9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5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Electrical </a:t>
              </a: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Viktor </a:t>
              </a: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Varkonyi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Mechanical 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</a:t>
              </a: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Zoltan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Vajna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Optical Preparatory Workshop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Gergo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Meszaros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Vacuum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Equipment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Assembly Group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Arpad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Mohacsi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69"/>
            <p:cNvSpPr txBox="1"/>
            <p:nvPr/>
          </p:nvSpPr>
          <p:spPr>
            <a:xfrm>
              <a:off x="6531376" y="2420427"/>
              <a:ext cx="1080000" cy="40087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US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ntegration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Division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Lajos </a:t>
              </a:r>
              <a:r>
                <a:rPr kumimoji="0" lang="hu-HU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Fulop</a:t>
              </a:r>
              <a:endParaRPr kumimoji="0" lang="hu-HU" sz="9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5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Electrical Engineering 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Ferenc </a:t>
              </a:r>
              <a:r>
                <a:rPr kumimoji="0" lang="hu-HU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Horvath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5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5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Infrastructure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Liaison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Andras Makai</a:t>
              </a:r>
              <a:endParaRPr kumimoji="0" lang="hu-HU" sz="85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Mechanical Engineering Group</a:t>
              </a:r>
              <a:endParaRPr kumimoji="0" lang="hu-HU" sz="7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Andras </a:t>
              </a: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Software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 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Lajos Schrettner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TextBox 69"/>
            <p:cNvSpPr txBox="1"/>
            <p:nvPr/>
          </p:nvSpPr>
          <p:spPr>
            <a:xfrm>
              <a:off x="5274924" y="2401369"/>
              <a:ext cx="1079684" cy="39780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Infrastructure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Adam Borzsonyi</a:t>
              </a:r>
              <a:endParaRPr kumimoji="0" lang="hu-HU" sz="9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5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Field Laser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Mikhail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Kalashnikov</a:t>
              </a: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Repetition Rate Laser 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Peter </a:t>
              </a: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Jojart</a:t>
              </a: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Mid-</a:t>
              </a: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Infrared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Balint 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Cycle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Adam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Borzsonyi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TextBox 69"/>
            <p:cNvSpPr txBox="1"/>
            <p:nvPr/>
          </p:nvSpPr>
          <p:spPr>
            <a:xfrm>
              <a:off x="1490151" y="2404021"/>
              <a:ext cx="1080000" cy="39472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Scientific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Peter Dombi</a:t>
              </a:r>
              <a:endParaRPr kumimoji="0" lang="hu-HU" sz="9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Csaba </a:t>
              </a:r>
              <a:r>
                <a:rPr kumimoji="0" lang="hu-HU" sz="8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Janaky</a:t>
              </a:r>
              <a:endParaRPr kumimoji="0" lang="hu-HU" sz="8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deputy</a:t>
              </a:r>
              <a:r>
                <a:rPr kumimoji="0" lang="hu-H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0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Biomedical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Katalin Hideghety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Surface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Dynamics 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Laszlo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Ovari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Ultrafast Dynamics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Reaction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Control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Viktor </a:t>
              </a: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Chikan</a:t>
              </a: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Ultrafast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Nanoscience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Peter Dombi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6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69"/>
            <p:cNvSpPr txBox="1"/>
            <p:nvPr/>
          </p:nvSpPr>
          <p:spPr>
            <a:xfrm>
              <a:off x="4029682" y="2420427"/>
              <a:ext cx="1080000" cy="39703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Attosecond</a:t>
              </a: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Sources </a:t>
              </a:r>
              <a:endParaRPr kumimoji="0" lang="fr-FR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Subhendu</a:t>
              </a:r>
              <a:r>
                <a:rPr kumimoji="0" lang="hu-H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Kahaly</a:t>
              </a:r>
              <a:endParaRPr kumimoji="0" lang="hu-HU" sz="9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acting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</a:t>
              </a:r>
              <a:r>
                <a:rPr kumimoji="0" lang="hu-HU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</a:t>
              </a: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6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 </a:t>
              </a:r>
              <a:r>
                <a:rPr kumimoji="0" lang="hu-HU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Attosource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Miklos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Fule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Surface Plasma </a:t>
              </a:r>
              <a:r>
                <a:rPr kumimoji="0" lang="en-US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Attosource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Subhendu</a:t>
              </a:r>
              <a:r>
                <a:rPr kumimoji="0" lang="hu-H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Kahaly</a:t>
              </a: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SYLOS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Gas </a:t>
              </a:r>
              <a:r>
                <a:rPr kumimoji="0" lang="en-US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Attosource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Group</a:t>
              </a: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Sergei </a:t>
              </a:r>
              <a:r>
                <a:rPr kumimoji="0" lang="hu-HU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Kuehn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r>
                <a:rPr kumimoji="0" lang="en-US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iag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ostics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hu-HU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pplications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</a:t>
              </a:r>
              <a:r>
                <a:rPr kumimoji="0" lang="hu-H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ttosources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Balazs</a:t>
              </a:r>
              <a:r>
                <a:rPr kumimoji="0" lang="hu-H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D3F0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Major</a:t>
              </a:r>
              <a:endParaRPr kumimoji="0" lang="hu-HU" sz="800" b="0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800" b="1" i="0" u="none" strike="noStrike" kern="0" cap="none" spc="0" normalizeH="0" baseline="0" noProof="0" dirty="0">
                <a:ln>
                  <a:noFill/>
                </a:ln>
                <a:solidFill>
                  <a:srgbClr val="FD3F0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" name="Csoportba foglalás 119"/>
            <p:cNvGrpSpPr/>
            <p:nvPr/>
          </p:nvGrpSpPr>
          <p:grpSpPr>
            <a:xfrm>
              <a:off x="3673344" y="1788954"/>
              <a:ext cx="1807200" cy="435280"/>
              <a:chOff x="4559943" y="1704431"/>
              <a:chExt cx="1807200" cy="435280"/>
            </a:xfrm>
          </p:grpSpPr>
          <p:sp>
            <p:nvSpPr>
              <p:cNvPr id="130" name="Rectangle 30"/>
              <p:cNvSpPr/>
              <p:nvPr/>
            </p:nvSpPr>
            <p:spPr>
              <a:xfrm>
                <a:off x="4559943" y="1704431"/>
                <a:ext cx="1783284" cy="435280"/>
              </a:xfrm>
              <a:prstGeom prst="rect">
                <a:avLst/>
              </a:prstGeom>
              <a:solidFill>
                <a:srgbClr val="FD3F0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TextBox 31"/>
              <p:cNvSpPr txBox="1"/>
              <p:nvPr/>
            </p:nvSpPr>
            <p:spPr>
              <a:xfrm>
                <a:off x="4934496" y="1755162"/>
                <a:ext cx="1432647" cy="3539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Rodrigo Lopez-Martens</a:t>
                </a:r>
                <a:endPara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7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Scientific</a:t>
                </a:r>
                <a:r>
                  <a:rPr kumimoji="0" lang="hu-HU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Advisor</a:t>
                </a:r>
                <a:endParaRPr kumimoji="0" lang="hu-HU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1" name="Kép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27" y="2910849"/>
              <a:ext cx="211554" cy="2757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2" name="Kép 1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3" t="25454" r="26910" b="33454"/>
            <a:stretch/>
          </p:blipFill>
          <p:spPr>
            <a:xfrm>
              <a:off x="3773887" y="1820151"/>
              <a:ext cx="274010" cy="3466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3" name="Kép 122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" t="4573" r="7187" b="18592"/>
            <a:stretch/>
          </p:blipFill>
          <p:spPr>
            <a:xfrm>
              <a:off x="5843393" y="1258367"/>
              <a:ext cx="269286" cy="3428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4" name="Kép 1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9" r="-3927"/>
            <a:stretch/>
          </p:blipFill>
          <p:spPr>
            <a:xfrm>
              <a:off x="4434343" y="2891647"/>
              <a:ext cx="282360" cy="3176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25" name="Group 29"/>
            <p:cNvGrpSpPr/>
            <p:nvPr/>
          </p:nvGrpSpPr>
          <p:grpSpPr>
            <a:xfrm>
              <a:off x="6198870" y="1781512"/>
              <a:ext cx="1955370" cy="435280"/>
              <a:chOff x="17247456" y="2080120"/>
              <a:chExt cx="3354872" cy="746822"/>
            </a:xfrm>
          </p:grpSpPr>
          <p:sp>
            <p:nvSpPr>
              <p:cNvPr id="128" name="Rectangle 30"/>
              <p:cNvSpPr/>
              <p:nvPr/>
            </p:nvSpPr>
            <p:spPr>
              <a:xfrm>
                <a:off x="17247456" y="2080120"/>
                <a:ext cx="3022881" cy="746822"/>
              </a:xfrm>
              <a:prstGeom prst="rect">
                <a:avLst/>
              </a:prstGeom>
              <a:solidFill>
                <a:srgbClr val="FD3F0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TextBox 31"/>
              <p:cNvSpPr txBox="1"/>
              <p:nvPr/>
            </p:nvSpPr>
            <p:spPr>
              <a:xfrm>
                <a:off x="18173819" y="2138774"/>
                <a:ext cx="2428509" cy="60727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Karoly</a:t>
                </a: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Osvay</a:t>
                </a:r>
                <a:endPara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7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Scientific</a:t>
                </a:r>
                <a:r>
                  <a:rPr kumimoji="0" lang="hu-HU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7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Advisor</a:t>
                </a:r>
                <a:endParaRPr kumimoji="0" lang="hu-HU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6" name="Kép 1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5" t="12970" r="18723" b="22546"/>
            <a:stretch/>
          </p:blipFill>
          <p:spPr>
            <a:xfrm>
              <a:off x="6350778" y="1820323"/>
              <a:ext cx="256079" cy="3493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7" name="Kép 1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3" t="19030" r="11818" b="20122"/>
            <a:stretch/>
          </p:blipFill>
          <p:spPr>
            <a:xfrm>
              <a:off x="5719805" y="2871961"/>
              <a:ext cx="243108" cy="3220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0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1339697" y="1444944"/>
            <a:ext cx="4419600" cy="1076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THANK</a:t>
            </a:r>
            <a:r>
              <a:rPr lang="en-US" dirty="0"/>
              <a:t> </a:t>
            </a:r>
            <a:r>
              <a:rPr lang="en-US" dirty="0" smtClean="0"/>
              <a:t>YOU 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81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2441847" y="58972"/>
            <a:ext cx="6644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r>
              <a:rPr lang="en-US" sz="30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The diffraction principle </a:t>
            </a:r>
          </a:p>
          <a:p>
            <a:pPr algn="r" eaLnBrk="0" hangingPunct="0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XUV/x-ray bonus: high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spatial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resolution</a:t>
            </a:r>
            <a:endParaRPr lang="hu-HU" sz="2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896348" y="1399672"/>
                <a:ext cx="4423167" cy="118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0.61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r>
                  <a:rPr lang="en-US" sz="4400" dirty="0" smtClean="0">
                    <a:sym typeface="Symbol" panose="05050102010706020507" pitchFamily="18" charset="2"/>
                  </a:rPr>
                  <a:t> </a:t>
                </a:r>
                <a:r>
                  <a:rPr lang="el-GR" sz="4400" dirty="0" smtClean="0">
                    <a:sym typeface="Symbol" panose="05050102010706020507" pitchFamily="18" charset="2"/>
                  </a:rPr>
                  <a:t></a:t>
                </a:r>
                <a:r>
                  <a:rPr lang="en-US" sz="4400" dirty="0" smtClean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l-GR" sz="4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348" y="1399672"/>
                <a:ext cx="4423167" cy="1181157"/>
              </a:xfrm>
              <a:prstGeom prst="rect">
                <a:avLst/>
              </a:prstGeom>
              <a:blipFill rotWithShape="0">
                <a:blip r:embed="rId3"/>
                <a:stretch>
                  <a:fillRect b="-1088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090312" y="2735848"/>
                <a:ext cx="2947415" cy="1035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/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𝑁𝐴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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l-GR" sz="4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12" y="2735848"/>
                <a:ext cx="2947415" cy="10359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6062509"/>
                  </p:ext>
                </p:extLst>
              </p:nvPr>
            </p:nvGraphicFramePr>
            <p:xfrm>
              <a:off x="677963" y="4092930"/>
              <a:ext cx="7641552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729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685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0257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kern="120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oMath>
                            </m:oMathPara>
                          </a14:m>
                          <a:endParaRPr lang="el-GR" sz="2400" b="1" i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el-G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XUV (~100eV)</a:t>
                          </a:r>
                          <a:endParaRPr lang="el-G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~10-20nm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Soft x-rays (~0.5-1</a:t>
                          </a:r>
                          <a:r>
                            <a:rPr lang="en-US" sz="24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eV)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~1-2nm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Hard x-rays (~10</a:t>
                          </a:r>
                          <a:r>
                            <a:rPr lang="en-US" sz="24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eV)</a:t>
                          </a:r>
                          <a:endParaRPr lang="el-GR" sz="24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~1Å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6062509"/>
                  </p:ext>
                </p:extLst>
              </p:nvPr>
            </p:nvGraphicFramePr>
            <p:xfrm>
              <a:off x="677963" y="4092930"/>
              <a:ext cx="7641552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72993"/>
                    <a:gridCol w="3168559"/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36" t="-1333" r="-71390" b="-3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41346" t="-1333" r="-769" b="-332000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XUV (~100eV)</a:t>
                          </a:r>
                          <a:endParaRPr lang="el-G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~10-20nm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Soft x-rays (~0.5-1</a:t>
                          </a:r>
                          <a:r>
                            <a:rPr lang="en-US" sz="24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eV)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~1-2nm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Hard x-rays (~10</a:t>
                          </a:r>
                          <a:r>
                            <a:rPr lang="en-US" sz="24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eV)</a:t>
                          </a:r>
                          <a:endParaRPr lang="el-GR" sz="24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~1Å</a:t>
                          </a:r>
                          <a:endParaRPr lang="el-GR" sz="24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34" name="Group 33"/>
          <p:cNvGrpSpPr/>
          <p:nvPr/>
        </p:nvGrpSpPr>
        <p:grpSpPr>
          <a:xfrm>
            <a:off x="907281" y="1535960"/>
            <a:ext cx="2541683" cy="2089737"/>
            <a:chOff x="186266" y="1322330"/>
            <a:chExt cx="2541683" cy="208973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4" r="38115" b="24410"/>
            <a:stretch/>
          </p:blipFill>
          <p:spPr>
            <a:xfrm>
              <a:off x="186266" y="1466730"/>
              <a:ext cx="2541683" cy="1945337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 flipV="1">
              <a:off x="1261533" y="1656834"/>
              <a:ext cx="373040" cy="26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354666" y="1322330"/>
              <a:ext cx="389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r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2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429000" y="194330"/>
            <a:ext cx="564184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The scientific mission of ELI-ALPS</a:t>
            </a:r>
            <a:endParaRPr lang="en-US" altLang="el-GR" sz="28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Visualizing structural ultrafast dynamics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26" descr="00_molecular-movie-strategies-e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8839" y="1314939"/>
            <a:ext cx="7020953" cy="52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646" y="1060704"/>
            <a:ext cx="9143604" cy="5887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Szövegdoboz 4"/>
          <p:cNvSpPr txBox="1"/>
          <p:nvPr/>
        </p:nvSpPr>
        <p:spPr>
          <a:xfrm>
            <a:off x="3374136" y="240050"/>
            <a:ext cx="5711958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The scientific mission of ELI-ALPS</a:t>
            </a:r>
            <a:endParaRPr lang="en-US" altLang="el-GR" sz="28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Visualizing structural ultrafast dynamics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1254061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531" t="11478" r="9050" b="15423"/>
          <a:stretch/>
        </p:blipFill>
        <p:spPr>
          <a:xfrm>
            <a:off x="1251745" y="1991573"/>
            <a:ext cx="6995160" cy="4266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2206" y="2097891"/>
            <a:ext cx="2135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Calculation by 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Fernando Martin 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&amp; Alicia Palacios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28" y="2886886"/>
            <a:ext cx="289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Phenylalanine</a:t>
            </a:r>
            <a:endParaRPr lang="el-GR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36027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Video from: F. Calegari et al. Science </a:t>
            </a:r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346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336 (2014)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1745" y="1372421"/>
            <a:ext cx="730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5A88E"/>
                </a:solidFill>
              </a:rPr>
              <a:t>Visualizing ultrafast structural dynamics</a:t>
            </a:r>
            <a:endParaRPr lang="en-US" sz="2800" b="1" dirty="0">
              <a:solidFill>
                <a:srgbClr val="F5A88E"/>
              </a:solidFill>
            </a:endParaRPr>
          </a:p>
        </p:txBody>
      </p:sp>
      <p:pic>
        <p:nvPicPr>
          <p:cNvPr id="5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96497"/>
            <a:ext cx="1036320" cy="8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982056" y="3453909"/>
            <a:ext cx="2167436" cy="1950849"/>
            <a:chOff x="5546195" y="2957777"/>
            <a:chExt cx="3597805" cy="2760451"/>
          </a:xfrm>
        </p:grpSpPr>
        <p:grpSp>
          <p:nvGrpSpPr>
            <p:cNvPr id="32" name="Group 31"/>
            <p:cNvGrpSpPr/>
            <p:nvPr/>
          </p:nvGrpSpPr>
          <p:grpSpPr>
            <a:xfrm>
              <a:off x="5546195" y="2957777"/>
              <a:ext cx="3597805" cy="2760451"/>
              <a:chOff x="5597541" y="3400999"/>
              <a:chExt cx="3597805" cy="276045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597541" y="3493483"/>
                <a:ext cx="3101505" cy="2667967"/>
                <a:chOff x="5597541" y="3493483"/>
                <a:chExt cx="3101505" cy="2667967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5597541" y="3857910"/>
                  <a:ext cx="2615263" cy="2238085"/>
                  <a:chOff x="5597541" y="3857910"/>
                  <a:chExt cx="2615263" cy="2238085"/>
                </a:xfrm>
              </p:grpSpPr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597541" y="3857910"/>
                    <a:ext cx="2615263" cy="2238085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46"/>
                  <p:cNvSpPr/>
                  <p:nvPr/>
                </p:nvSpPr>
                <p:spPr>
                  <a:xfrm>
                    <a:off x="7309420" y="3857910"/>
                    <a:ext cx="646956" cy="1471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 dirty="0"/>
                  </a:p>
                </p:txBody>
              </p:sp>
            </p:grpSp>
            <p:cxnSp>
              <p:nvCxnSpPr>
                <p:cNvPr id="38" name="Straight Arrow Connector 37"/>
                <p:cNvCxnSpPr/>
                <p:nvPr/>
              </p:nvCxnSpPr>
              <p:spPr>
                <a:xfrm flipH="1" flipV="1">
                  <a:off x="7812360" y="4509120"/>
                  <a:ext cx="853568" cy="156242"/>
                </a:xfrm>
                <a:prstGeom prst="straightConnector1">
                  <a:avLst/>
                </a:prstGeom>
                <a:ln w="38100">
                  <a:solidFill>
                    <a:srgbClr val="000099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7632898" y="3889284"/>
                  <a:ext cx="696497" cy="4731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 dirty="0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 rot="19714466">
                  <a:off x="7664986" y="3493483"/>
                  <a:ext cx="511740" cy="632089"/>
                </a:xfrm>
                <a:custGeom>
                  <a:avLst/>
                  <a:gdLst>
                    <a:gd name="connsiteX0" fmla="*/ 0 w 875489"/>
                    <a:gd name="connsiteY0" fmla="*/ 593466 h 623777"/>
                    <a:gd name="connsiteX1" fmla="*/ 291829 w 875489"/>
                    <a:gd name="connsiteY1" fmla="*/ 486462 h 623777"/>
                    <a:gd name="connsiteX2" fmla="*/ 457200 w 875489"/>
                    <a:gd name="connsiteY2" fmla="*/ 79 h 623777"/>
                    <a:gd name="connsiteX3" fmla="*/ 593387 w 875489"/>
                    <a:gd name="connsiteY3" fmla="*/ 525372 h 623777"/>
                    <a:gd name="connsiteX4" fmla="*/ 875489 w 875489"/>
                    <a:gd name="connsiteY4" fmla="*/ 622649 h 62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5489" h="623777">
                      <a:moveTo>
                        <a:pt x="0" y="593466"/>
                      </a:moveTo>
                      <a:cubicBezTo>
                        <a:pt x="107814" y="589413"/>
                        <a:pt x="215629" y="585360"/>
                        <a:pt x="291829" y="486462"/>
                      </a:cubicBezTo>
                      <a:cubicBezTo>
                        <a:pt x="368029" y="387564"/>
                        <a:pt x="406940" y="-6406"/>
                        <a:pt x="457200" y="79"/>
                      </a:cubicBezTo>
                      <a:cubicBezTo>
                        <a:pt x="507460" y="6564"/>
                        <a:pt x="523672" y="421610"/>
                        <a:pt x="593387" y="525372"/>
                      </a:cubicBezTo>
                      <a:cubicBezTo>
                        <a:pt x="663102" y="629134"/>
                        <a:pt x="769295" y="625891"/>
                        <a:pt x="875489" y="622649"/>
                      </a:cubicBezTo>
                    </a:path>
                  </a:pathLst>
                </a:custGeom>
                <a:solidFill>
                  <a:srgbClr val="6600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 dirty="0"/>
                </a:p>
              </p:txBody>
            </p: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7793979" y="4005064"/>
                  <a:ext cx="522437" cy="277645"/>
                </a:xfrm>
                <a:prstGeom prst="straightConnector1">
                  <a:avLst/>
                </a:prstGeom>
                <a:ln w="38100">
                  <a:solidFill>
                    <a:srgbClr val="660033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Freeform 41"/>
                <p:cNvSpPr/>
                <p:nvPr/>
              </p:nvSpPr>
              <p:spPr>
                <a:xfrm rot="493679">
                  <a:off x="7959745" y="4071030"/>
                  <a:ext cx="739301" cy="479689"/>
                </a:xfrm>
                <a:custGeom>
                  <a:avLst/>
                  <a:gdLst>
                    <a:gd name="connsiteX0" fmla="*/ 0 w 875489"/>
                    <a:gd name="connsiteY0" fmla="*/ 593466 h 623777"/>
                    <a:gd name="connsiteX1" fmla="*/ 291829 w 875489"/>
                    <a:gd name="connsiteY1" fmla="*/ 486462 h 623777"/>
                    <a:gd name="connsiteX2" fmla="*/ 457200 w 875489"/>
                    <a:gd name="connsiteY2" fmla="*/ 79 h 623777"/>
                    <a:gd name="connsiteX3" fmla="*/ 593387 w 875489"/>
                    <a:gd name="connsiteY3" fmla="*/ 525372 h 623777"/>
                    <a:gd name="connsiteX4" fmla="*/ 875489 w 875489"/>
                    <a:gd name="connsiteY4" fmla="*/ 622649 h 62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5489" h="623777">
                      <a:moveTo>
                        <a:pt x="0" y="593466"/>
                      </a:moveTo>
                      <a:cubicBezTo>
                        <a:pt x="107814" y="589413"/>
                        <a:pt x="215629" y="585360"/>
                        <a:pt x="291829" y="486462"/>
                      </a:cubicBezTo>
                      <a:cubicBezTo>
                        <a:pt x="368029" y="387564"/>
                        <a:pt x="406940" y="-6406"/>
                        <a:pt x="457200" y="79"/>
                      </a:cubicBezTo>
                      <a:cubicBezTo>
                        <a:pt x="507460" y="6564"/>
                        <a:pt x="523672" y="421610"/>
                        <a:pt x="593387" y="525372"/>
                      </a:cubicBezTo>
                      <a:cubicBezTo>
                        <a:pt x="663102" y="629134"/>
                        <a:pt x="769295" y="625891"/>
                        <a:pt x="875489" y="622649"/>
                      </a:cubicBezTo>
                    </a:path>
                  </a:pathLst>
                </a:custGeom>
                <a:solidFill>
                  <a:srgbClr val="0000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 dirty="0"/>
                </a:p>
              </p:txBody>
            </p:sp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093" t="65723" r="10910"/>
                <a:stretch/>
              </p:blipFill>
              <p:spPr>
                <a:xfrm>
                  <a:off x="7400714" y="4144759"/>
                  <a:ext cx="411646" cy="456393"/>
                </a:xfrm>
                <a:prstGeom prst="rect">
                  <a:avLst/>
                </a:prstGeom>
              </p:spPr>
            </p:pic>
            <p:sp>
              <p:nvSpPr>
                <p:cNvPr id="44" name="Rectangle 43"/>
                <p:cNvSpPr/>
                <p:nvPr/>
              </p:nvSpPr>
              <p:spPr>
                <a:xfrm>
                  <a:off x="5741269" y="5928373"/>
                  <a:ext cx="807449" cy="2330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 dirty="0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701118" y="5673989"/>
                  <a:ext cx="807449" cy="2330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 dirty="0"/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 rot="545808">
                <a:off x="7553102" y="4581484"/>
                <a:ext cx="11151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99"/>
                    </a:solidFill>
                  </a:rPr>
                  <a:t>XUV</a:t>
                </a:r>
                <a:endParaRPr lang="el-GR" sz="1600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20324293">
                <a:off x="8080216" y="3400999"/>
                <a:ext cx="11151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660033"/>
                    </a:solidFill>
                  </a:rPr>
                  <a:t>X-ray</a:t>
                </a:r>
                <a:endParaRPr lang="el-GR" sz="1600" dirty="0">
                  <a:solidFill>
                    <a:srgbClr val="660033"/>
                  </a:solidFill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6675929" y="4984694"/>
              <a:ext cx="1020271" cy="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92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3429159" y="211193"/>
            <a:ext cx="56508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b="1" dirty="0" smtClean="0">
                <a:solidFill>
                  <a:srgbClr val="E7511E"/>
                </a:solidFill>
                <a:latin typeface="Calibri" panose="020F0502020204030204" pitchFamily="34" charset="0"/>
              </a:rPr>
              <a:t>Schematics of ELI-ALPS</a:t>
            </a:r>
          </a:p>
          <a:p>
            <a:pPr algn="r">
              <a:lnSpc>
                <a:spcPts val="26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Lasers, Secondary Sources, End-stations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4460" y="1228561"/>
            <a:ext cx="8506500" cy="5514111"/>
            <a:chOff x="334460" y="1228561"/>
            <a:chExt cx="8506500" cy="5514111"/>
          </a:xfrm>
        </p:grpSpPr>
        <p:grpSp>
          <p:nvGrpSpPr>
            <p:cNvPr id="18" name="Group 17"/>
            <p:cNvGrpSpPr/>
            <p:nvPr/>
          </p:nvGrpSpPr>
          <p:grpSpPr>
            <a:xfrm>
              <a:off x="334460" y="1228561"/>
              <a:ext cx="8506500" cy="5514111"/>
              <a:chOff x="334460" y="1263729"/>
              <a:chExt cx="8506500" cy="5514111"/>
            </a:xfrm>
          </p:grpSpPr>
          <p:sp>
            <p:nvSpPr>
              <p:cNvPr id="182" name="Téglalap 236"/>
              <p:cNvSpPr/>
              <p:nvPr/>
            </p:nvSpPr>
            <p:spPr>
              <a:xfrm>
                <a:off x="7382442" y="2373928"/>
                <a:ext cx="1440231" cy="4165388"/>
              </a:xfrm>
              <a:prstGeom prst="rect">
                <a:avLst/>
              </a:prstGeom>
              <a:solidFill>
                <a:srgbClr val="5B9BD5">
                  <a:lumMod val="75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Téglalap 21"/>
              <p:cNvSpPr/>
              <p:nvPr/>
            </p:nvSpPr>
            <p:spPr>
              <a:xfrm>
                <a:off x="334460" y="2199413"/>
                <a:ext cx="3304988" cy="45784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34460" y="1279795"/>
                <a:ext cx="3312871" cy="480921"/>
              </a:xfrm>
              <a:prstGeom prst="rect">
                <a:avLst/>
              </a:prstGeom>
              <a:gradFill rotWithShape="1">
                <a:gsLst>
                  <a:gs pos="100000">
                    <a:srgbClr val="FFC000"/>
                  </a:gs>
                  <a:gs pos="50000">
                    <a:srgbClr val="FF9900"/>
                  </a:gs>
                  <a:gs pos="0">
                    <a:srgbClr val="FF9900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TextBox 31"/>
              <p:cNvSpPr txBox="1"/>
              <p:nvPr/>
            </p:nvSpPr>
            <p:spPr>
              <a:xfrm>
                <a:off x="492204" y="1312254"/>
                <a:ext cx="2879230" cy="41549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Primary</a:t>
                </a:r>
                <a:r>
                  <a:rPr kumimoji="0" lang="hu-H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</a:t>
                </a:r>
                <a:r>
                  <a:rPr kumimoji="0" lang="hu-H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8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hu-HU" sz="85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</a:t>
                </a:r>
                <a:r>
                  <a:rPr kumimoji="0" lang="hu-HU" sz="8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85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beams</a:t>
                </a:r>
                <a:r>
                  <a:rPr kumimoji="0" lang="hu-HU" sz="8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  <p:grpSp>
            <p:nvGrpSpPr>
              <p:cNvPr id="186" name="Csoportba foglalás 5"/>
              <p:cNvGrpSpPr/>
              <p:nvPr/>
            </p:nvGrpSpPr>
            <p:grpSpPr>
              <a:xfrm>
                <a:off x="4789441" y="1279795"/>
                <a:ext cx="2082732" cy="486316"/>
                <a:chOff x="3909457" y="1384590"/>
                <a:chExt cx="2082732" cy="486316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4043972" y="1384590"/>
                  <a:ext cx="1866999" cy="486316"/>
                </a:xfrm>
                <a:prstGeom prst="rect">
                  <a:avLst/>
                </a:prstGeom>
                <a:gradFill rotWithShape="1">
                  <a:gsLst>
                    <a:gs pos="100000">
                      <a:srgbClr val="00B050"/>
                    </a:gs>
                    <a:gs pos="50000">
                      <a:srgbClr val="70AD47">
                        <a:lumMod val="75000"/>
                      </a:srgbClr>
                    </a:gs>
                    <a:gs pos="0">
                      <a:srgbClr val="70AD47">
                        <a:lumMod val="75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TextBox 31"/>
                <p:cNvSpPr txBox="1"/>
                <p:nvPr/>
              </p:nvSpPr>
              <p:spPr>
                <a:xfrm>
                  <a:off x="3909457" y="1417731"/>
                  <a:ext cx="2082732" cy="4154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Secondary sources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8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(atto</a:t>
                  </a:r>
                  <a:r>
                    <a:rPr kumimoji="0" lang="hu-HU" sz="85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second</a:t>
                  </a:r>
                  <a:r>
                    <a:rPr kumimoji="0" lang="hu-HU" sz="8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hu-HU" sz="85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pulses</a:t>
                  </a:r>
                  <a:r>
                    <a:rPr kumimoji="0" lang="fr-FR" sz="8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particles</a:t>
                  </a:r>
                  <a:r>
                    <a:rPr kumimoji="0" lang="hu-HU" sz="8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</a:t>
                  </a:r>
                  <a:r>
                    <a:rPr kumimoji="0" lang="hu-HU" sz="85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THz</a:t>
                  </a:r>
                  <a:r>
                    <a:rPr kumimoji="0" lang="hu-HU" sz="8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MIR)</a:t>
                  </a:r>
                </a:p>
              </p:txBody>
            </p:sp>
          </p:grpSp>
          <p:sp>
            <p:nvSpPr>
              <p:cNvPr id="189" name="Rectangle 75"/>
              <p:cNvSpPr/>
              <p:nvPr/>
            </p:nvSpPr>
            <p:spPr>
              <a:xfrm>
                <a:off x="7400729" y="1263729"/>
                <a:ext cx="1440231" cy="475276"/>
              </a:xfrm>
              <a:prstGeom prst="rect">
                <a:avLst/>
              </a:prstGeom>
              <a:gradFill rotWithShape="1">
                <a:gsLst>
                  <a:gs pos="100000">
                    <a:srgbClr val="5B9BD5">
                      <a:lumMod val="50000"/>
                    </a:srgbClr>
                  </a:gs>
                  <a:gs pos="50000">
                    <a:srgbClr val="5B9BD5">
                      <a:lumMod val="75000"/>
                    </a:srgbClr>
                  </a:gs>
                  <a:gs pos="0">
                    <a:srgbClr val="5B9BD5">
                      <a:lumMod val="5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TextBox 31"/>
              <p:cNvSpPr txBox="1"/>
              <p:nvPr/>
            </p:nvSpPr>
            <p:spPr>
              <a:xfrm>
                <a:off x="7474160" y="1356448"/>
                <a:ext cx="1287652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Experiments</a:t>
                </a:r>
              </a:p>
            </p:txBody>
          </p:sp>
          <p:grpSp>
            <p:nvGrpSpPr>
              <p:cNvPr id="191" name="Csoportba foglalás 10"/>
              <p:cNvGrpSpPr/>
              <p:nvPr/>
            </p:nvGrpSpPr>
            <p:grpSpPr>
              <a:xfrm>
                <a:off x="3746943" y="1377417"/>
                <a:ext cx="1035450" cy="298281"/>
                <a:chOff x="2885771" y="874028"/>
                <a:chExt cx="605312" cy="298281"/>
              </a:xfrm>
              <a:solidFill>
                <a:sysClr val="windowText" lastClr="000000">
                  <a:lumMod val="75000"/>
                  <a:lumOff val="25000"/>
                </a:sysClr>
              </a:solidFill>
            </p:grpSpPr>
            <p:sp>
              <p:nvSpPr>
                <p:cNvPr id="192" name="Jobbra nyíl 7"/>
                <p:cNvSpPr/>
                <p:nvPr/>
              </p:nvSpPr>
              <p:spPr>
                <a:xfrm>
                  <a:off x="2885771" y="874028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Jobbra nyíl 65"/>
                <p:cNvSpPr/>
                <p:nvPr/>
              </p:nvSpPr>
              <p:spPr>
                <a:xfrm>
                  <a:off x="2885771" y="1055203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" name="Csoportba foglalás 36"/>
              <p:cNvGrpSpPr/>
              <p:nvPr/>
            </p:nvGrpSpPr>
            <p:grpSpPr>
              <a:xfrm>
                <a:off x="6872173" y="1298302"/>
                <a:ext cx="428943" cy="422181"/>
                <a:chOff x="5724804" y="821226"/>
                <a:chExt cx="605312" cy="422181"/>
              </a:xfrm>
              <a:solidFill>
                <a:sysClr val="windowText" lastClr="000000">
                  <a:lumMod val="75000"/>
                  <a:lumOff val="25000"/>
                </a:sysClr>
              </a:solidFill>
            </p:grpSpPr>
            <p:sp>
              <p:nvSpPr>
                <p:cNvPr id="195" name="Jobbra nyíl 67"/>
                <p:cNvSpPr/>
                <p:nvPr/>
              </p:nvSpPr>
              <p:spPr>
                <a:xfrm>
                  <a:off x="5724804" y="821226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Jobbra nyíl 70"/>
                <p:cNvSpPr/>
                <p:nvPr/>
              </p:nvSpPr>
              <p:spPr>
                <a:xfrm>
                  <a:off x="5724804" y="973764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Jobbra nyíl 77"/>
                <p:cNvSpPr/>
                <p:nvPr/>
              </p:nvSpPr>
              <p:spPr>
                <a:xfrm>
                  <a:off x="5724804" y="1126301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8" name="Csoportba foglalás 18"/>
              <p:cNvGrpSpPr/>
              <p:nvPr/>
            </p:nvGrpSpPr>
            <p:grpSpPr>
              <a:xfrm>
                <a:off x="4022334" y="2199414"/>
                <a:ext cx="453088" cy="4574682"/>
                <a:chOff x="3907215" y="2151078"/>
                <a:chExt cx="453088" cy="4574682"/>
              </a:xfrm>
            </p:grpSpPr>
            <p:sp>
              <p:nvSpPr>
                <p:cNvPr id="199" name="Rectangle 75"/>
                <p:cNvSpPr/>
                <p:nvPr/>
              </p:nvSpPr>
              <p:spPr>
                <a:xfrm>
                  <a:off x="3907215" y="2151078"/>
                  <a:ext cx="453088" cy="4574682"/>
                </a:xfrm>
                <a:prstGeom prst="rect">
                  <a:avLst/>
                </a:prstGeom>
                <a:solidFill>
                  <a:srgbClr val="700E0E"/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TextBox 69"/>
                <p:cNvSpPr txBox="1"/>
                <p:nvPr/>
              </p:nvSpPr>
              <p:spPr>
                <a:xfrm rot="16200000">
                  <a:off x="2130515" y="4298439"/>
                  <a:ext cx="401082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BEAM DELIVERY</a:t>
                  </a:r>
                </a:p>
              </p:txBody>
            </p:sp>
          </p:grpSp>
          <p:sp>
            <p:nvSpPr>
              <p:cNvPr id="202" name="Rectangle 75"/>
              <p:cNvSpPr/>
              <p:nvPr/>
            </p:nvSpPr>
            <p:spPr>
              <a:xfrm>
                <a:off x="406741" y="2344784"/>
                <a:ext cx="3116813" cy="70583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4" name="Csoportba foglalás 8"/>
              <p:cNvGrpSpPr/>
              <p:nvPr/>
            </p:nvGrpSpPr>
            <p:grpSpPr>
              <a:xfrm>
                <a:off x="409672" y="5061654"/>
                <a:ext cx="3116814" cy="705830"/>
                <a:chOff x="173318" y="3262387"/>
                <a:chExt cx="3116814" cy="705830"/>
              </a:xfrm>
            </p:grpSpPr>
            <p:sp>
              <p:nvSpPr>
                <p:cNvPr id="205" name="Rectangle 75"/>
                <p:cNvSpPr/>
                <p:nvPr/>
              </p:nvSpPr>
              <p:spPr>
                <a:xfrm>
                  <a:off x="173318" y="3262387"/>
                  <a:ext cx="3116814" cy="70583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TextBox 69"/>
                <p:cNvSpPr txBox="1"/>
                <p:nvPr/>
              </p:nvSpPr>
              <p:spPr>
                <a:xfrm>
                  <a:off x="173318" y="3303482"/>
                  <a:ext cx="3019170" cy="6309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Single </a:t>
                  </a:r>
                  <a:r>
                    <a:rPr kumimoji="0" lang="hu-HU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</a:t>
                  </a: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ycle (SYLOS) laser:</a:t>
                  </a:r>
                  <a:endParaRPr kumimoji="0" lang="hu-HU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By 20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19-20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kHz, &gt;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mJ, &lt; 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fs, VIS-NIR, CEP</a:t>
                  </a:r>
                  <a:endParaRPr kumimoji="0" lang="en-US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201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kHz, &gt;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mJ, &lt; 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 </a:t>
                  </a:r>
                  <a:r>
                    <a:rPr kumimoji="0" lang="fr-FR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fs, VIS-NIR, CEP</a:t>
                  </a:r>
                  <a:endParaRPr kumimoji="0" lang="hu-HU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Csoportba foglalás 9"/>
              <p:cNvGrpSpPr/>
              <p:nvPr/>
            </p:nvGrpSpPr>
            <p:grpSpPr>
              <a:xfrm>
                <a:off x="412153" y="5972417"/>
                <a:ext cx="3116815" cy="705830"/>
                <a:chOff x="173317" y="4156192"/>
                <a:chExt cx="3116815" cy="705830"/>
              </a:xfrm>
            </p:grpSpPr>
            <p:sp>
              <p:nvSpPr>
                <p:cNvPr id="208" name="Rectangle 75"/>
                <p:cNvSpPr/>
                <p:nvPr/>
              </p:nvSpPr>
              <p:spPr>
                <a:xfrm>
                  <a:off x="173317" y="4156192"/>
                  <a:ext cx="3116815" cy="70583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TextBox 69"/>
                <p:cNvSpPr txBox="1"/>
                <p:nvPr/>
              </p:nvSpPr>
              <p:spPr>
                <a:xfrm>
                  <a:off x="173317" y="4197288"/>
                  <a:ext cx="2735420" cy="6309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High </a:t>
                  </a:r>
                  <a:r>
                    <a:rPr kumimoji="0" lang="hu-HU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</a:t>
                  </a: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ield (HF) laser:</a:t>
                  </a:r>
                  <a:endParaRPr kumimoji="0" lang="hu-HU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By 202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4-25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10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Hz, &gt;2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PW, &lt;10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fs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By 201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10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Hz, &gt;2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PW, &lt;17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fs</a:t>
                  </a:r>
                  <a:endParaRPr kumimoji="0" lang="hu-HU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" name="Csoportba foglalás 11"/>
              <p:cNvGrpSpPr/>
              <p:nvPr/>
            </p:nvGrpSpPr>
            <p:grpSpPr>
              <a:xfrm>
                <a:off x="406740" y="3251515"/>
                <a:ext cx="3123110" cy="705830"/>
                <a:chOff x="173315" y="5036082"/>
                <a:chExt cx="3123110" cy="705830"/>
              </a:xfrm>
            </p:grpSpPr>
            <p:sp>
              <p:nvSpPr>
                <p:cNvPr id="211" name="Rectangle 75"/>
                <p:cNvSpPr/>
                <p:nvPr/>
              </p:nvSpPr>
              <p:spPr>
                <a:xfrm>
                  <a:off x="173315" y="5036082"/>
                  <a:ext cx="3116817" cy="70583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TextBox 69"/>
                <p:cNvSpPr txBox="1"/>
                <p:nvPr/>
              </p:nvSpPr>
              <p:spPr>
                <a:xfrm>
                  <a:off x="173315" y="5073526"/>
                  <a:ext cx="3123110" cy="6309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Mid-</a:t>
                  </a:r>
                  <a:r>
                    <a:rPr kumimoji="0" lang="hu-HU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</a:t>
                  </a: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nfrared (MIR) laser:</a:t>
                  </a:r>
                  <a:endParaRPr kumimoji="0" lang="hu-HU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By 202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4-25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10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kHz, &gt; 10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mJ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&lt; 2 cycles, 4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m-8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201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100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kHz, &gt; 150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J, &lt; 4 cycles, 2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m-3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</a:t>
                  </a:r>
                  <a:endParaRPr kumimoji="0" lang="hu-HU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" name="Csoportba foglalás 31"/>
              <p:cNvGrpSpPr/>
              <p:nvPr/>
            </p:nvGrpSpPr>
            <p:grpSpPr>
              <a:xfrm>
                <a:off x="6872174" y="3193204"/>
                <a:ext cx="406860" cy="2936655"/>
                <a:chOff x="6820688" y="3160316"/>
                <a:chExt cx="247273" cy="2936655"/>
              </a:xfrm>
            </p:grpSpPr>
            <p:sp>
              <p:nvSpPr>
                <p:cNvPr id="214" name="Jobbra nyíl 177"/>
                <p:cNvSpPr/>
                <p:nvPr/>
              </p:nvSpPr>
              <p:spPr>
                <a:xfrm>
                  <a:off x="6824234" y="3160316"/>
                  <a:ext cx="243727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Jobbra nyíl 191"/>
                <p:cNvSpPr/>
                <p:nvPr/>
              </p:nvSpPr>
              <p:spPr>
                <a:xfrm>
                  <a:off x="6824234" y="4737978"/>
                  <a:ext cx="243727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Jobbra nyíl 204"/>
                <p:cNvSpPr/>
                <p:nvPr/>
              </p:nvSpPr>
              <p:spPr>
                <a:xfrm>
                  <a:off x="6820688" y="5898770"/>
                  <a:ext cx="243727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Csoportba foglalás 30"/>
              <p:cNvGrpSpPr/>
              <p:nvPr/>
            </p:nvGrpSpPr>
            <p:grpSpPr>
              <a:xfrm>
                <a:off x="4552540" y="3063627"/>
                <a:ext cx="240814" cy="3306994"/>
                <a:chOff x="4347752" y="2794226"/>
                <a:chExt cx="316230" cy="3306994"/>
              </a:xfrm>
            </p:grpSpPr>
            <p:sp>
              <p:nvSpPr>
                <p:cNvPr id="218" name="Jobbra nyíl 222"/>
                <p:cNvSpPr/>
                <p:nvPr/>
              </p:nvSpPr>
              <p:spPr>
                <a:xfrm>
                  <a:off x="4350835" y="5903019"/>
                  <a:ext cx="311092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Jobbra nyíl 223"/>
                <p:cNvSpPr/>
                <p:nvPr/>
              </p:nvSpPr>
              <p:spPr>
                <a:xfrm>
                  <a:off x="4352890" y="5554361"/>
                  <a:ext cx="311092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Jobbra nyíl 226"/>
                <p:cNvSpPr/>
                <p:nvPr/>
              </p:nvSpPr>
              <p:spPr>
                <a:xfrm>
                  <a:off x="4348780" y="4746831"/>
                  <a:ext cx="311092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Jobbra nyíl 227"/>
                <p:cNvSpPr/>
                <p:nvPr/>
              </p:nvSpPr>
              <p:spPr>
                <a:xfrm>
                  <a:off x="4350835" y="4398173"/>
                  <a:ext cx="311092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Jobbra nyíl 229"/>
                <p:cNvSpPr/>
                <p:nvPr/>
              </p:nvSpPr>
              <p:spPr>
                <a:xfrm>
                  <a:off x="4347752" y="3142884"/>
                  <a:ext cx="311092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Jobbra nyíl 230"/>
                <p:cNvSpPr/>
                <p:nvPr/>
              </p:nvSpPr>
              <p:spPr>
                <a:xfrm>
                  <a:off x="4349807" y="2794226"/>
                  <a:ext cx="311092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4" name="Csoportba foglalás 12"/>
              <p:cNvGrpSpPr/>
              <p:nvPr/>
            </p:nvGrpSpPr>
            <p:grpSpPr>
              <a:xfrm>
                <a:off x="405858" y="4161240"/>
                <a:ext cx="3123110" cy="705830"/>
                <a:chOff x="167024" y="5922152"/>
                <a:chExt cx="3123110" cy="705830"/>
              </a:xfrm>
            </p:grpSpPr>
            <p:sp>
              <p:nvSpPr>
                <p:cNvPr id="225" name="Rectangle 75"/>
                <p:cNvSpPr/>
                <p:nvPr/>
              </p:nvSpPr>
              <p:spPr>
                <a:xfrm>
                  <a:off x="167024" y="5922152"/>
                  <a:ext cx="3123109" cy="70583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TextBox 69"/>
                <p:cNvSpPr txBox="1"/>
                <p:nvPr/>
              </p:nvSpPr>
              <p:spPr>
                <a:xfrm>
                  <a:off x="167024" y="5959596"/>
                  <a:ext cx="3123110" cy="6309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4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Terahertz</a:t>
                  </a:r>
                  <a:r>
                    <a:rPr kumimoji="0" lang="hu-HU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hu-HU" sz="14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pump</a:t>
                  </a:r>
                  <a:r>
                    <a:rPr kumimoji="0" lang="hu-HU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hu-HU" sz="14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laser</a:t>
                  </a: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endParaRPr kumimoji="0" lang="hu-HU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By 202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0-21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Hz, &gt; 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J, 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&lt; 0.5 </a:t>
                  </a:r>
                  <a:r>
                    <a:rPr kumimoji="0" lang="hu-HU" sz="105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ps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1.5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m-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By 201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50 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Hz, &gt; 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500 m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J, 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&lt; 0.5 </a:t>
                  </a:r>
                  <a:r>
                    <a:rPr kumimoji="0" lang="hu-HU" sz="105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ps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1.0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  <a:r>
                    <a:rPr kumimoji="0" lang="hu-H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05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µ</a:t>
                  </a: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</a:t>
                  </a:r>
                  <a:endParaRPr kumimoji="0" lang="hu-HU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7" name="Csoportba foglalás 28"/>
              <p:cNvGrpSpPr/>
              <p:nvPr/>
            </p:nvGrpSpPr>
            <p:grpSpPr>
              <a:xfrm>
                <a:off x="3743254" y="2598599"/>
                <a:ext cx="204211" cy="3823905"/>
                <a:chOff x="3504418" y="2550263"/>
                <a:chExt cx="364218" cy="3823905"/>
              </a:xfrm>
            </p:grpSpPr>
            <p:sp>
              <p:nvSpPr>
                <p:cNvPr id="228" name="Jobbra nyíl 108"/>
                <p:cNvSpPr/>
                <p:nvPr/>
              </p:nvSpPr>
              <p:spPr>
                <a:xfrm>
                  <a:off x="3506017" y="2550263"/>
                  <a:ext cx="354994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Jobbra nyíl 109"/>
                <p:cNvSpPr/>
                <p:nvPr/>
              </p:nvSpPr>
              <p:spPr>
                <a:xfrm>
                  <a:off x="3504418" y="3456689"/>
                  <a:ext cx="354994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Jobbra nyíl 110"/>
                <p:cNvSpPr/>
                <p:nvPr/>
              </p:nvSpPr>
              <p:spPr>
                <a:xfrm>
                  <a:off x="3513642" y="4363115"/>
                  <a:ext cx="354994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Jobbra nyíl 111"/>
                <p:cNvSpPr/>
                <p:nvPr/>
              </p:nvSpPr>
              <p:spPr>
                <a:xfrm>
                  <a:off x="3509829" y="5269541"/>
                  <a:ext cx="354994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Jobbra nyíl 231"/>
                <p:cNvSpPr/>
                <p:nvPr/>
              </p:nvSpPr>
              <p:spPr>
                <a:xfrm>
                  <a:off x="3507350" y="6175967"/>
                  <a:ext cx="354994" cy="198201"/>
                </a:xfrm>
                <a:prstGeom prst="rightArrow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3" name="Téglalap 304"/>
              <p:cNvSpPr/>
              <p:nvPr/>
            </p:nvSpPr>
            <p:spPr>
              <a:xfrm>
                <a:off x="4923957" y="2199413"/>
                <a:ext cx="1424004" cy="4574683"/>
              </a:xfrm>
              <a:prstGeom prst="rect">
                <a:avLst/>
              </a:prstGeom>
              <a:gradFill>
                <a:gsLst>
                  <a:gs pos="0">
                    <a:sysClr val="window" lastClr="FFFFFF">
                      <a:lumMod val="65000"/>
                    </a:sysClr>
                  </a:gs>
                  <a:gs pos="100000">
                    <a:sysClr val="window" lastClr="FFFFFF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Téglalap 305"/>
              <p:cNvSpPr/>
              <p:nvPr/>
            </p:nvSpPr>
            <p:spPr>
              <a:xfrm>
                <a:off x="5319730" y="2325969"/>
                <a:ext cx="1521468" cy="214352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Téglalap 306"/>
              <p:cNvSpPr/>
              <p:nvPr/>
            </p:nvSpPr>
            <p:spPr>
              <a:xfrm>
                <a:off x="5378756" y="2382313"/>
                <a:ext cx="1412201" cy="2011052"/>
              </a:xfrm>
              <a:prstGeom prst="rect">
                <a:avLst/>
              </a:prstGeom>
              <a:solidFill>
                <a:srgbClr val="70AD4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TextBox 69"/>
              <p:cNvSpPr txBox="1"/>
              <p:nvPr/>
            </p:nvSpPr>
            <p:spPr>
              <a:xfrm rot="16200000">
                <a:off x="4194549" y="3146781"/>
                <a:ext cx="1889704" cy="3488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</a:t>
                </a:r>
                <a:r>
                  <a:rPr kumimoji="0" lang="hu-HU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shielding</a:t>
                </a:r>
                <a:endParaRPr kumimoji="0" lang="hu-H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Rectangle 26"/>
              <p:cNvSpPr/>
              <p:nvPr/>
            </p:nvSpPr>
            <p:spPr>
              <a:xfrm>
                <a:off x="5441154" y="2779371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Rectangle 26"/>
              <p:cNvSpPr/>
              <p:nvPr/>
            </p:nvSpPr>
            <p:spPr>
              <a:xfrm>
                <a:off x="5441154" y="3055527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Rectangle 26"/>
              <p:cNvSpPr/>
              <p:nvPr/>
            </p:nvSpPr>
            <p:spPr>
              <a:xfrm>
                <a:off x="5441154" y="3331683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Rectangle 26"/>
              <p:cNvSpPr/>
              <p:nvPr/>
            </p:nvSpPr>
            <p:spPr>
              <a:xfrm>
                <a:off x="5441154" y="3607839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Rectangle 26"/>
              <p:cNvSpPr/>
              <p:nvPr/>
            </p:nvSpPr>
            <p:spPr>
              <a:xfrm>
                <a:off x="5441154" y="3883993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TextBox 31"/>
              <p:cNvSpPr txBox="1"/>
              <p:nvPr/>
            </p:nvSpPr>
            <p:spPr>
              <a:xfrm>
                <a:off x="5409815" y="3584833"/>
                <a:ext cx="926391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MIR</a:t>
                </a:r>
              </a:p>
            </p:txBody>
          </p:sp>
          <p:sp>
            <p:nvSpPr>
              <p:cNvPr id="243" name="Rectangle 26"/>
              <p:cNvSpPr/>
              <p:nvPr/>
            </p:nvSpPr>
            <p:spPr>
              <a:xfrm>
                <a:off x="5441154" y="2503215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TextBox 31"/>
              <p:cNvSpPr txBox="1"/>
              <p:nvPr/>
            </p:nvSpPr>
            <p:spPr>
              <a:xfrm>
                <a:off x="5409815" y="3857886"/>
                <a:ext cx="1353116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THz1: </a:t>
                </a:r>
                <a:r>
                  <a:rPr kumimoji="0" lang="hu-HU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spectroscopy</a:t>
                </a:r>
                <a:endParaRPr kumimoji="0" lang="hu-H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Téglalap 320"/>
              <p:cNvSpPr/>
              <p:nvPr/>
            </p:nvSpPr>
            <p:spPr>
              <a:xfrm>
                <a:off x="5319730" y="4559890"/>
                <a:ext cx="1521468" cy="75004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Téglalap 321"/>
              <p:cNvSpPr/>
              <p:nvPr/>
            </p:nvSpPr>
            <p:spPr>
              <a:xfrm>
                <a:off x="5383820" y="4608114"/>
                <a:ext cx="1407137" cy="637004"/>
              </a:xfrm>
              <a:prstGeom prst="rect">
                <a:avLst/>
              </a:prstGeom>
              <a:solidFill>
                <a:srgbClr val="70AD4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TextBox 69"/>
              <p:cNvSpPr txBox="1"/>
              <p:nvPr/>
            </p:nvSpPr>
            <p:spPr>
              <a:xfrm rot="16200000">
                <a:off x="4762336" y="4783764"/>
                <a:ext cx="754130" cy="3488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Medium</a:t>
                </a:r>
                <a:endParaRPr kumimoji="0" lang="hu-H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shielding</a:t>
                </a:r>
                <a:endParaRPr kumimoji="0" lang="hu-H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Rectangle 26"/>
              <p:cNvSpPr/>
              <p:nvPr/>
            </p:nvSpPr>
            <p:spPr>
              <a:xfrm>
                <a:off x="5441154" y="4684732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Rectangle 26"/>
              <p:cNvSpPr/>
              <p:nvPr/>
            </p:nvSpPr>
            <p:spPr>
              <a:xfrm>
                <a:off x="5441154" y="4960888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TextBox 31"/>
              <p:cNvSpPr txBox="1"/>
              <p:nvPr/>
            </p:nvSpPr>
            <p:spPr>
              <a:xfrm>
                <a:off x="5431319" y="4942882"/>
                <a:ext cx="1297487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Particle1: e</a:t>
                </a:r>
                <a:r>
                  <a:rPr kumimoji="0" lang="hu-HU" sz="10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SYLOS</a:t>
                </a:r>
              </a:p>
            </p:txBody>
          </p:sp>
          <p:sp>
            <p:nvSpPr>
              <p:cNvPr id="251" name="TextBox 31"/>
              <p:cNvSpPr txBox="1"/>
              <p:nvPr/>
            </p:nvSpPr>
            <p:spPr>
              <a:xfrm>
                <a:off x="5426580" y="4657680"/>
                <a:ext cx="1317154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Atto5: SHHG SYLOS</a:t>
                </a:r>
              </a:p>
            </p:txBody>
          </p:sp>
          <p:sp>
            <p:nvSpPr>
              <p:cNvPr id="252" name="Téglalap 327"/>
              <p:cNvSpPr/>
              <p:nvPr/>
            </p:nvSpPr>
            <p:spPr>
              <a:xfrm>
                <a:off x="5319730" y="5522508"/>
                <a:ext cx="1521468" cy="107908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Téglalap 328"/>
              <p:cNvSpPr/>
              <p:nvPr/>
            </p:nvSpPr>
            <p:spPr>
              <a:xfrm>
                <a:off x="5386607" y="5568836"/>
                <a:ext cx="1404350" cy="970479"/>
              </a:xfrm>
              <a:prstGeom prst="rect">
                <a:avLst/>
              </a:prstGeom>
              <a:solidFill>
                <a:srgbClr val="70AD4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TextBox 69"/>
              <p:cNvSpPr txBox="1"/>
              <p:nvPr/>
            </p:nvSpPr>
            <p:spPr>
              <a:xfrm rot="16200000">
                <a:off x="4654162" y="5879669"/>
                <a:ext cx="970479" cy="3488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</a:t>
                </a:r>
                <a:endParaRPr kumimoji="0" lang="hu-H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shielding</a:t>
                </a:r>
                <a:endParaRPr kumimoji="0" lang="hu-H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Rectangle 26"/>
              <p:cNvSpPr/>
              <p:nvPr/>
            </p:nvSpPr>
            <p:spPr>
              <a:xfrm>
                <a:off x="5441154" y="5680336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Rectangle 26"/>
              <p:cNvSpPr/>
              <p:nvPr/>
            </p:nvSpPr>
            <p:spPr>
              <a:xfrm>
                <a:off x="5441154" y="5956492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Rectangle 26"/>
              <p:cNvSpPr/>
              <p:nvPr/>
            </p:nvSpPr>
            <p:spPr>
              <a:xfrm>
                <a:off x="5441154" y="6232646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TextBox 31"/>
              <p:cNvSpPr txBox="1"/>
              <p:nvPr/>
            </p:nvSpPr>
            <p:spPr>
              <a:xfrm>
                <a:off x="5426580" y="5929796"/>
                <a:ext cx="1336351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Particle2: ion HF</a:t>
                </a:r>
              </a:p>
            </p:txBody>
          </p:sp>
          <p:sp>
            <p:nvSpPr>
              <p:cNvPr id="259" name="TextBox 31"/>
              <p:cNvSpPr txBox="1"/>
              <p:nvPr/>
            </p:nvSpPr>
            <p:spPr>
              <a:xfrm>
                <a:off x="5421841" y="5652033"/>
                <a:ext cx="1306965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Atto6: SHHG HF</a:t>
                </a:r>
              </a:p>
            </p:txBody>
          </p:sp>
          <p:sp>
            <p:nvSpPr>
              <p:cNvPr id="260" name="TextBox 31"/>
              <p:cNvSpPr txBox="1"/>
              <p:nvPr/>
            </p:nvSpPr>
            <p:spPr>
              <a:xfrm>
                <a:off x="5424628" y="6202694"/>
                <a:ext cx="1319106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Particle3: e</a:t>
                </a:r>
                <a:r>
                  <a:rPr kumimoji="0" lang="hu-HU" sz="10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HF</a:t>
                </a:r>
              </a:p>
            </p:txBody>
          </p:sp>
          <p:grpSp>
            <p:nvGrpSpPr>
              <p:cNvPr id="261" name="Csoportba foglalás 46"/>
              <p:cNvGrpSpPr/>
              <p:nvPr/>
            </p:nvGrpSpPr>
            <p:grpSpPr>
              <a:xfrm>
                <a:off x="7474160" y="2516736"/>
                <a:ext cx="1287652" cy="3909376"/>
                <a:chOff x="7474160" y="2250036"/>
                <a:chExt cx="1287652" cy="3909376"/>
              </a:xfrm>
            </p:grpSpPr>
            <p:sp>
              <p:nvSpPr>
                <p:cNvPr id="262" name="Rectangle 26"/>
                <p:cNvSpPr/>
                <p:nvPr/>
              </p:nvSpPr>
              <p:spPr>
                <a:xfrm>
                  <a:off x="7474160" y="2250036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Rectangle 26"/>
                <p:cNvSpPr/>
                <p:nvPr/>
              </p:nvSpPr>
              <p:spPr>
                <a:xfrm>
                  <a:off x="7474160" y="2744685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Rectangle 26"/>
                <p:cNvSpPr/>
                <p:nvPr/>
              </p:nvSpPr>
              <p:spPr>
                <a:xfrm>
                  <a:off x="7474160" y="3239334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Rectangle 26"/>
                <p:cNvSpPr/>
                <p:nvPr/>
              </p:nvSpPr>
              <p:spPr>
                <a:xfrm>
                  <a:off x="7474160" y="3733983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26"/>
                <p:cNvSpPr/>
                <p:nvPr/>
              </p:nvSpPr>
              <p:spPr>
                <a:xfrm>
                  <a:off x="7474160" y="4228632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Rectangle 26"/>
                <p:cNvSpPr/>
                <p:nvPr/>
              </p:nvSpPr>
              <p:spPr>
                <a:xfrm>
                  <a:off x="7474160" y="4723281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Rectangle 26"/>
                <p:cNvSpPr/>
                <p:nvPr/>
              </p:nvSpPr>
              <p:spPr>
                <a:xfrm>
                  <a:off x="7474160" y="5217930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ectangle 26"/>
                <p:cNvSpPr/>
                <p:nvPr/>
              </p:nvSpPr>
              <p:spPr>
                <a:xfrm>
                  <a:off x="7474160" y="5712576"/>
                  <a:ext cx="1287652" cy="44683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0" name="TextBox 31"/>
              <p:cNvSpPr txBox="1"/>
              <p:nvPr/>
            </p:nvSpPr>
            <p:spPr>
              <a:xfrm>
                <a:off x="7441604" y="3056895"/>
                <a:ext cx="1311219" cy="3488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Condensed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matter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TextBox 31"/>
              <p:cNvSpPr txBox="1"/>
              <p:nvPr/>
            </p:nvSpPr>
            <p:spPr>
              <a:xfrm>
                <a:off x="7441953" y="4098527"/>
                <a:ext cx="1272491" cy="2205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THz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spectroscopy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TextBox 31"/>
              <p:cNvSpPr txBox="1"/>
              <p:nvPr/>
            </p:nvSpPr>
            <p:spPr>
              <a:xfrm>
                <a:off x="7453979" y="5104289"/>
                <a:ext cx="1299193" cy="2205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develpoment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TextBox 31"/>
              <p:cNvSpPr txBox="1"/>
              <p:nvPr/>
            </p:nvSpPr>
            <p:spPr>
              <a:xfrm>
                <a:off x="7453979" y="5597761"/>
                <a:ext cx="1350766" cy="2205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Plasma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TextBox 31"/>
              <p:cNvSpPr txBox="1"/>
              <p:nvPr/>
            </p:nvSpPr>
            <p:spPr>
              <a:xfrm>
                <a:off x="7452027" y="6084224"/>
                <a:ext cx="1301145" cy="2205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Radiobiology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TextBox 31"/>
              <p:cNvSpPr txBox="1"/>
              <p:nvPr/>
            </p:nvSpPr>
            <p:spPr>
              <a:xfrm>
                <a:off x="7444669" y="3557341"/>
                <a:ext cx="1311219" cy="3488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Nanophysics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materials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science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TextBox 31"/>
              <p:cNvSpPr txBox="1"/>
              <p:nvPr/>
            </p:nvSpPr>
            <p:spPr>
              <a:xfrm>
                <a:off x="7441604" y="4542209"/>
                <a:ext cx="1311219" cy="3488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resolution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imaging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Rectangle 26"/>
              <p:cNvSpPr/>
              <p:nvPr/>
            </p:nvSpPr>
            <p:spPr>
              <a:xfrm>
                <a:off x="5442841" y="4154295"/>
                <a:ext cx="1287652" cy="19603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TextBox 31"/>
              <p:cNvSpPr txBox="1"/>
              <p:nvPr/>
            </p:nvSpPr>
            <p:spPr>
              <a:xfrm>
                <a:off x="5409815" y="4115575"/>
                <a:ext cx="1333919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THz2: </a:t>
                </a:r>
                <a:r>
                  <a:rPr kumimoji="0" lang="hu-HU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</a:t>
                </a: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</a:t>
                </a:r>
                <a:endParaRPr kumimoji="0" lang="hu-H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TextBox 31"/>
              <p:cNvSpPr txBox="1"/>
              <p:nvPr/>
            </p:nvSpPr>
            <p:spPr>
              <a:xfrm>
                <a:off x="5409815" y="3310161"/>
                <a:ext cx="1317154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Atto4: GHHG SYLOS</a:t>
                </a:r>
              </a:p>
            </p:txBody>
          </p:sp>
          <p:sp>
            <p:nvSpPr>
              <p:cNvPr id="281" name="TextBox 31"/>
              <p:cNvSpPr txBox="1"/>
              <p:nvPr/>
            </p:nvSpPr>
            <p:spPr>
              <a:xfrm>
                <a:off x="5409815" y="3033576"/>
                <a:ext cx="1302226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Atto3: GHHG SYLOS</a:t>
                </a:r>
              </a:p>
            </p:txBody>
          </p:sp>
          <p:sp>
            <p:nvSpPr>
              <p:cNvPr id="282" name="TextBox 31"/>
              <p:cNvSpPr txBox="1"/>
              <p:nvPr/>
            </p:nvSpPr>
            <p:spPr>
              <a:xfrm>
                <a:off x="5409815" y="2756990"/>
                <a:ext cx="1253877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Atto2: GHHG HR</a:t>
                </a:r>
              </a:p>
            </p:txBody>
          </p:sp>
          <p:sp>
            <p:nvSpPr>
              <p:cNvPr id="283" name="TextBox 31"/>
              <p:cNvSpPr txBox="1"/>
              <p:nvPr/>
            </p:nvSpPr>
            <p:spPr>
              <a:xfrm>
                <a:off x="5409815" y="2480405"/>
                <a:ext cx="1261164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Atto1: GHHG HR</a:t>
                </a:r>
              </a:p>
            </p:txBody>
          </p:sp>
          <p:grpSp>
            <p:nvGrpSpPr>
              <p:cNvPr id="284" name="Csoportba foglalás 105"/>
              <p:cNvGrpSpPr/>
              <p:nvPr/>
            </p:nvGrpSpPr>
            <p:grpSpPr>
              <a:xfrm>
                <a:off x="1931819" y="1763328"/>
                <a:ext cx="6230204" cy="239059"/>
                <a:chOff x="1583761" y="404393"/>
                <a:chExt cx="6230204" cy="239059"/>
              </a:xfrm>
              <a:solidFill>
                <a:sysClr val="windowText" lastClr="000000">
                  <a:lumMod val="75000"/>
                  <a:lumOff val="25000"/>
                </a:sysClr>
              </a:solidFill>
            </p:grpSpPr>
            <p:sp>
              <p:nvSpPr>
                <p:cNvPr id="285" name="Kanyar felfelé 114"/>
                <p:cNvSpPr/>
                <p:nvPr/>
              </p:nvSpPr>
              <p:spPr>
                <a:xfrm>
                  <a:off x="4757543" y="404393"/>
                  <a:ext cx="3056422" cy="239059"/>
                </a:xfrm>
                <a:prstGeom prst="bentUp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L alak 115"/>
                <p:cNvSpPr/>
                <p:nvPr/>
              </p:nvSpPr>
              <p:spPr>
                <a:xfrm>
                  <a:off x="1583761" y="523924"/>
                  <a:ext cx="3173781" cy="118652"/>
                </a:xfrm>
                <a:prstGeom prst="corner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8" name="TextBox 31"/>
              <p:cNvSpPr txBox="1"/>
              <p:nvPr/>
            </p:nvSpPr>
            <p:spPr>
              <a:xfrm>
                <a:off x="7473752" y="2525353"/>
                <a:ext cx="1311219" cy="477054"/>
              </a:xfrm>
              <a:prstGeom prst="rect">
                <a:avLst/>
              </a:prstGeom>
              <a:solidFill>
                <a:schemeClr val="bg1">
                  <a:alpha val="25098"/>
                </a:scheme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Attosecond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studies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atomic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molecular</a:t>
                </a:r>
                <a:r>
                  <a:rPr kumimoji="0" lang="hu-HU" sz="1000" b="1" i="0" u="none" strike="noStrike" kern="10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hu-HU" sz="1000" b="1" i="0" u="none" strike="noStrike" kern="1000" cap="none" spc="0" normalizeH="0" baseline="0" noProof="0" dirty="0" err="1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  <a:endParaRPr kumimoji="0" lang="hu-HU" sz="1000" b="1" i="0" u="none" strike="noStrike" kern="10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8" name="TextBox 69"/>
            <p:cNvSpPr txBox="1"/>
            <p:nvPr/>
          </p:nvSpPr>
          <p:spPr>
            <a:xfrm>
              <a:off x="406740" y="2338759"/>
              <a:ext cx="2922767" cy="6309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</a:t>
              </a:r>
              <a:r>
                <a:rPr kumimoji="0" lang="hu-H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  <a:r>
                <a:rPr kumimoji="0" lang="en-US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epetition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hu-H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ate (HR) laser:</a:t>
              </a:r>
              <a:endParaRPr kumimoji="0" lang="hu-H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By 20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19-20</a:t>
              </a: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kHz, &gt; 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mJ, &lt; 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fs, VIS-NIR, CEP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201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100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kHz, &gt; 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mJ, &lt; 6</a:t>
              </a:r>
              <a:r>
                <a:rPr kumimoji="0" lang="hu-H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,2 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fs, VIS-NIR, CEP</a:t>
              </a:r>
              <a:endParaRPr kumimoji="0" lang="hu-H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8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4" id="{BFAD0103-AFB0-4615-8694-26DE636E5F4C}" vid="{7EE85F33-D742-4A09-B2B9-C3D65D84BE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Vörös–narancs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eli_ppt_template_150518_hun</Template>
  <TotalTime>5289</TotalTime>
  <Words>3116</Words>
  <Application>Microsoft Office PowerPoint</Application>
  <PresentationFormat>Předvádění na obrazovce (4:3)</PresentationFormat>
  <Paragraphs>923</Paragraphs>
  <Slides>52</Slides>
  <Notes>15</Notes>
  <HiddenSlides>0</HiddenSlides>
  <MMClips>2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52</vt:i4>
      </vt:variant>
    </vt:vector>
  </HeadingPairs>
  <TitlesOfParts>
    <vt:vector size="71" baseType="lpstr">
      <vt:lpstr>MS Gothic</vt:lpstr>
      <vt:lpstr>MS PGothic</vt:lpstr>
      <vt:lpstr>Arial</vt:lpstr>
      <vt:lpstr>Arial Rounded MT Bold</vt:lpstr>
      <vt:lpstr>Calibri</vt:lpstr>
      <vt:lpstr>Cambria Math</vt:lpstr>
      <vt:lpstr>ETH Light</vt:lpstr>
      <vt:lpstr>Myriad Pro</vt:lpstr>
      <vt:lpstr>Symbol</vt:lpstr>
      <vt:lpstr>Tahoma</vt:lpstr>
      <vt:lpstr>Times New Roman</vt:lpstr>
      <vt:lpstr>Verdana</vt:lpstr>
      <vt:lpstr>Wingdings</vt:lpstr>
      <vt:lpstr>Office-téma</vt:lpstr>
      <vt:lpstr>Graph</vt:lpstr>
      <vt:lpstr>Equazione</vt:lpstr>
      <vt:lpstr>Equation</vt:lpstr>
      <vt:lpstr>PDF</vt:lpstr>
      <vt:lpstr>Photo Editor Photo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Jacob Péter</dc:creator>
  <cp:lastModifiedBy>Vích Michael</cp:lastModifiedBy>
  <cp:revision>625</cp:revision>
  <cp:lastPrinted>2016-05-13T07:00:24Z</cp:lastPrinted>
  <dcterms:created xsi:type="dcterms:W3CDTF">2016-02-29T11:57:40Z</dcterms:created>
  <dcterms:modified xsi:type="dcterms:W3CDTF">2019-08-25T11:10:21Z</dcterms:modified>
</cp:coreProperties>
</file>