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309" r:id="rId3"/>
    <p:sldId id="300" r:id="rId4"/>
    <p:sldId id="299" r:id="rId5"/>
    <p:sldId id="301" r:id="rId6"/>
    <p:sldId id="297" r:id="rId7"/>
    <p:sldId id="298" r:id="rId8"/>
    <p:sldId id="272" r:id="rId9"/>
    <p:sldId id="273" r:id="rId10"/>
    <p:sldId id="277" r:id="rId11"/>
    <p:sldId id="276" r:id="rId12"/>
    <p:sldId id="279" r:id="rId13"/>
    <p:sldId id="280" r:id="rId14"/>
    <p:sldId id="281" r:id="rId15"/>
    <p:sldId id="282" r:id="rId16"/>
    <p:sldId id="302" r:id="rId17"/>
    <p:sldId id="306" r:id="rId18"/>
    <p:sldId id="285" r:id="rId19"/>
    <p:sldId id="286" r:id="rId20"/>
    <p:sldId id="261" r:id="rId21"/>
    <p:sldId id="303" r:id="rId22"/>
    <p:sldId id="287" r:id="rId23"/>
    <p:sldId id="310" r:id="rId24"/>
    <p:sldId id="311" r:id="rId25"/>
    <p:sldId id="289" r:id="rId26"/>
    <p:sldId id="291" r:id="rId27"/>
    <p:sldId id="292" r:id="rId28"/>
    <p:sldId id="305" r:id="rId29"/>
    <p:sldId id="312" r:id="rId30"/>
    <p:sldId id="31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8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CF5D-B352-8D48-9E77-1DCB1F996EF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522-723B-7F4A-A8C7-460D4BBD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2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CF5D-B352-8D48-9E77-1DCB1F996EF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522-723B-7F4A-A8C7-460D4BBD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0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CF5D-B352-8D48-9E77-1DCB1F996EF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522-723B-7F4A-A8C7-460D4BBD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6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CF5D-B352-8D48-9E77-1DCB1F996EF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522-723B-7F4A-A8C7-460D4BBD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7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CF5D-B352-8D48-9E77-1DCB1F996EF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522-723B-7F4A-A8C7-460D4BBD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3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CF5D-B352-8D48-9E77-1DCB1F996EF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522-723B-7F4A-A8C7-460D4BBD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8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CF5D-B352-8D48-9E77-1DCB1F996EF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522-723B-7F4A-A8C7-460D4BBD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CF5D-B352-8D48-9E77-1DCB1F996EF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522-723B-7F4A-A8C7-460D4BBD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CF5D-B352-8D48-9E77-1DCB1F996EF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522-723B-7F4A-A8C7-460D4BBD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CF5D-B352-8D48-9E77-1DCB1F996EF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522-723B-7F4A-A8C7-460D4BBD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5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8CF5D-B352-8D48-9E77-1DCB1F996EF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522-723B-7F4A-A8C7-460D4BBD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0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CF5D-B352-8D48-9E77-1DCB1F996EF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B5522-723B-7F4A-A8C7-460D4BBDE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8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1.png"/><Relationship Id="rId5" Type="http://schemas.openxmlformats.org/officeDocument/2006/relationships/image" Target="../media/image47.png"/><Relationship Id="rId10" Type="http://schemas.openxmlformats.org/officeDocument/2006/relationships/image" Target="../media/image41.png"/><Relationship Id="rId4" Type="http://schemas.openxmlformats.org/officeDocument/2006/relationships/image" Target="../media/image46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"/>
            <a:ext cx="91440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Atomic Diagnostic for </a:t>
            </a:r>
          </a:p>
          <a:p>
            <a:pPr algn="ctr"/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Ultrahigh Intense Laser Pulses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86223"/>
            <a:ext cx="84780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Marcelo Ciappina</a:t>
            </a:r>
            <a:endParaRPr lang="en-US" sz="3600" dirty="0" smtClean="0"/>
          </a:p>
          <a:p>
            <a:endParaRPr lang="en-US" sz="1200" dirty="0" smtClean="0"/>
          </a:p>
          <a:p>
            <a:r>
              <a:rPr lang="en-US" sz="2800" dirty="0" smtClean="0"/>
              <a:t>ELI-</a:t>
            </a:r>
            <a:r>
              <a:rPr lang="en-US" sz="2800" dirty="0" err="1" smtClean="0"/>
              <a:t>Beamlines</a:t>
            </a:r>
            <a:r>
              <a:rPr lang="en-US" sz="2800" dirty="0" smtClean="0"/>
              <a:t>, Institute of Physics</a:t>
            </a:r>
          </a:p>
          <a:p>
            <a:r>
              <a:rPr lang="en-US" sz="2800" dirty="0" smtClean="0"/>
              <a:t>Czech Academy of Sciences</a:t>
            </a:r>
          </a:p>
          <a:p>
            <a:r>
              <a:rPr lang="en-US" sz="2800" dirty="0" smtClean="0"/>
              <a:t>Prague, Czech Republic</a:t>
            </a:r>
          </a:p>
          <a:p>
            <a:endParaRPr lang="en-US" sz="2800" dirty="0" smtClean="0"/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3072867" y="6289675"/>
            <a:ext cx="29602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Arial" charset="0"/>
                <a:cs typeface="Calibri"/>
              </a:rPr>
              <a:t>ELISS’ 19, 30/09/2019</a:t>
            </a:r>
            <a:endParaRPr lang="ru-RU" sz="2400" b="1" dirty="0"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Arial" charset="0"/>
              <a:cs typeface="Calibri"/>
            </a:endParaRPr>
          </a:p>
        </p:txBody>
      </p:sp>
      <p:pic>
        <p:nvPicPr>
          <p:cNvPr id="3" name="Picture 2" descr="FZU-C-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30" y="3461278"/>
            <a:ext cx="2501204" cy="2694564"/>
          </a:xfrm>
          <a:prstGeom prst="rect">
            <a:avLst/>
          </a:prstGeom>
        </p:spPr>
      </p:pic>
      <p:pic>
        <p:nvPicPr>
          <p:cNvPr id="6" name="Picture 5" descr="eli-beamlin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811" y="1264302"/>
            <a:ext cx="3842534" cy="175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8" y="1376660"/>
            <a:ext cx="1841500" cy="1092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5475" y="728828"/>
            <a:ext cx="8873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 err="1"/>
              <a:t>a</a:t>
            </a:r>
            <a:r>
              <a:rPr lang="en-US" sz="2800" dirty="0" err="1" smtClean="0"/>
              <a:t>diabaticity</a:t>
            </a:r>
            <a:r>
              <a:rPr lang="en-US" sz="2800" dirty="0" smtClean="0"/>
              <a:t>: no e-e correlation effects on ionization</a:t>
            </a:r>
          </a:p>
          <a:p>
            <a:pPr marL="914400" lvl="1" indent="-457200">
              <a:buFont typeface="Wingdings" charset="2"/>
              <a:buChar char="Ø"/>
            </a:pPr>
            <a:endParaRPr lang="en-US" sz="1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8" y="2518345"/>
            <a:ext cx="2603500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814" y="2468860"/>
            <a:ext cx="3670300" cy="67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84" y="3667062"/>
            <a:ext cx="4406900" cy="7493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9458" y="2468860"/>
            <a:ext cx="6642656" cy="79851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05383" y="3676530"/>
            <a:ext cx="4501910" cy="662634"/>
          </a:xfrm>
          <a:prstGeom prst="roundRect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110958" y="3299453"/>
            <a:ext cx="330200" cy="3096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nt Arrow 6"/>
          <p:cNvSpPr/>
          <p:nvPr/>
        </p:nvSpPr>
        <p:spPr>
          <a:xfrm rot="10800000" flipH="1">
            <a:off x="2287683" y="5820626"/>
            <a:ext cx="2853718" cy="791785"/>
          </a:xfrm>
          <a:prstGeom prst="bentArrow">
            <a:avLst>
              <a:gd name="adj1" fmla="val 18753"/>
              <a:gd name="adj2" fmla="val 1875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414" y="1611936"/>
            <a:ext cx="4089400" cy="6096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05383" y="4632111"/>
            <a:ext cx="2422574" cy="1100051"/>
          </a:xfrm>
          <a:prstGeom prst="roundRect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4361" y="1611936"/>
            <a:ext cx="2108200" cy="60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Single-electron or correlated?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30128" y="5712944"/>
            <a:ext cx="3726686" cy="1067389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284" y="4828663"/>
            <a:ext cx="2182016" cy="727339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718827" y="4656532"/>
            <a:ext cx="2422574" cy="1100051"/>
          </a:xfrm>
          <a:prstGeom prst="roundRect">
            <a:avLst/>
          </a:prstGeom>
          <a:noFill/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5262" y="4858066"/>
            <a:ext cx="2326078" cy="710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49461" y="5862579"/>
            <a:ext cx="3011400" cy="710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3371" y="3534583"/>
            <a:ext cx="2347735" cy="17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Relativistic or nonrelativistic?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75" y="728828"/>
            <a:ext cx="88738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en-US" dirty="0" err="1"/>
              <a:t>a</a:t>
            </a:r>
            <a:r>
              <a:rPr lang="en-US" dirty="0" err="1" smtClean="0"/>
              <a:t>diabaticity</a:t>
            </a:r>
            <a:r>
              <a:rPr lang="en-US" dirty="0" smtClean="0"/>
              <a:t>: no e-e correlation effects on ionization</a:t>
            </a:r>
            <a:endParaRPr lang="ru-RU" dirty="0" smtClean="0"/>
          </a:p>
          <a:p>
            <a:pPr lvl="1"/>
            <a:endParaRPr lang="ru-RU" sz="1000" dirty="0"/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/>
              <a:t>t</a:t>
            </a:r>
            <a:r>
              <a:rPr lang="en-US" sz="2800" dirty="0" smtClean="0"/>
              <a:t>unneling remains nonrelativistic up to 10</a:t>
            </a:r>
            <a:r>
              <a:rPr lang="en-US" sz="2800" baseline="30000" dirty="0" smtClean="0"/>
              <a:t>26</a:t>
            </a:r>
            <a:r>
              <a:rPr lang="en-US" sz="2800" dirty="0" smtClean="0"/>
              <a:t>W/cm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!</a:t>
            </a:r>
          </a:p>
          <a:p>
            <a:pPr marL="914400" lvl="1" indent="-457200">
              <a:buFont typeface="Wingdings" charset="2"/>
              <a:buChar char="Ø"/>
            </a:pPr>
            <a:endParaRPr lang="en-US" sz="1000" dirty="0" smtClean="0"/>
          </a:p>
        </p:txBody>
      </p:sp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17170"/>
            <a:ext cx="26130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766" y="2913560"/>
            <a:ext cx="2870200" cy="62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766" y="3810593"/>
            <a:ext cx="1117600" cy="78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766" y="4871414"/>
            <a:ext cx="4419600" cy="698500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 rot="16200000">
            <a:off x="2564858" y="3272321"/>
            <a:ext cx="1319540" cy="2292697"/>
          </a:xfrm>
          <a:prstGeom prst="bentArrow">
            <a:avLst>
              <a:gd name="adj1" fmla="val 8749"/>
              <a:gd name="adj2" fmla="val 1250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0976" y="2804238"/>
            <a:ext cx="4618390" cy="281516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324" y="5619399"/>
            <a:ext cx="3162300" cy="990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4880" y="5848149"/>
            <a:ext cx="41529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equential nonrelativistic static-field ionization  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62" y="987073"/>
            <a:ext cx="218440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5" y="1747940"/>
            <a:ext cx="4089400" cy="1130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175" y="5862267"/>
            <a:ext cx="8761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A.M. </a:t>
            </a:r>
            <a:r>
              <a:rPr lang="en-US" dirty="0" err="1" smtClean="0"/>
              <a:t>Perelomov</a:t>
            </a:r>
            <a:r>
              <a:rPr lang="en-US" dirty="0" smtClean="0"/>
              <a:t>, V.S. Popov, M.V. </a:t>
            </a:r>
            <a:r>
              <a:rPr lang="en-US" dirty="0" err="1" smtClean="0"/>
              <a:t>Terentyev</a:t>
            </a:r>
            <a:r>
              <a:rPr lang="en-US" dirty="0" smtClean="0"/>
              <a:t>, </a:t>
            </a:r>
            <a:r>
              <a:rPr lang="en-US" dirty="0" err="1" smtClean="0"/>
              <a:t>Sov</a:t>
            </a:r>
            <a:r>
              <a:rPr lang="en-US" dirty="0" smtClean="0"/>
              <a:t>. Phys. JETP </a:t>
            </a:r>
            <a:r>
              <a:rPr lang="en-US" b="1" dirty="0" smtClean="0"/>
              <a:t>23</a:t>
            </a:r>
            <a:r>
              <a:rPr lang="en-US" dirty="0" smtClean="0"/>
              <a:t>, 924 (1966)</a:t>
            </a:r>
          </a:p>
          <a:p>
            <a:r>
              <a:rPr lang="en-US" dirty="0" smtClean="0"/>
              <a:t>B.M. </a:t>
            </a:r>
            <a:r>
              <a:rPr lang="en-US" dirty="0" err="1" smtClean="0"/>
              <a:t>Karnakov</a:t>
            </a:r>
            <a:r>
              <a:rPr lang="en-US" dirty="0" smtClean="0"/>
              <a:t>, V.D. Mur, V.S. Popov, </a:t>
            </a:r>
            <a:r>
              <a:rPr lang="sk-SK" dirty="0"/>
              <a:t>JETP Lett. </a:t>
            </a:r>
            <a:r>
              <a:rPr lang="sk-SK" b="1" dirty="0"/>
              <a:t>66</a:t>
            </a:r>
            <a:r>
              <a:rPr lang="sk-SK" dirty="0"/>
              <a:t>, 229 (1997)</a:t>
            </a:r>
            <a:r>
              <a:rPr lang="en-US" dirty="0" smtClean="0"/>
              <a:t>– relativistic version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342" y="1784450"/>
            <a:ext cx="1531620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972965"/>
            <a:ext cx="8064500" cy="113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804" y="4513435"/>
            <a:ext cx="362712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0472" y="4496930"/>
            <a:ext cx="3068320" cy="77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equential nonrelativistic static-field ionization  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216" y="856010"/>
            <a:ext cx="508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9526" y="857776"/>
            <a:ext cx="57239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+10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70890" y="2263796"/>
            <a:ext cx="3146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60422" y="3735796"/>
            <a:ext cx="5231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-</a:t>
            </a:r>
            <a:r>
              <a:rPr lang="en-US" sz="2000" dirty="0" smtClean="0"/>
              <a:t>10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4376" y="5191301"/>
            <a:ext cx="5231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-20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2" y="2846259"/>
            <a:ext cx="166370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672" y="6007030"/>
            <a:ext cx="2082800" cy="571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30162" y="5492156"/>
            <a:ext cx="3146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380598" y="5508651"/>
            <a:ext cx="63939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0.04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225746" y="5512596"/>
            <a:ext cx="63939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0.06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044312" y="5661051"/>
            <a:ext cx="18466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26864" y="5512596"/>
            <a:ext cx="63939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0.02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70894" y="5500046"/>
            <a:ext cx="63939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0.08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912088" y="5500046"/>
            <a:ext cx="63939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0.10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5294654" y="2379261"/>
            <a:ext cx="153806" cy="1775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99726" y="2399701"/>
            <a:ext cx="153806" cy="17753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174836" y="2403646"/>
            <a:ext cx="153806" cy="177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047" y="1125926"/>
            <a:ext cx="1968500" cy="495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997" y="1630971"/>
            <a:ext cx="2730500" cy="50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997" y="2641600"/>
            <a:ext cx="2603500" cy="5207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5074" y="3199379"/>
            <a:ext cx="2705100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9898" y="4267866"/>
            <a:ext cx="2654300" cy="495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2086" y="4867526"/>
            <a:ext cx="27051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Intensity-dependent ionization offset  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47" y="912348"/>
            <a:ext cx="6527800" cy="10414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47" y="5693644"/>
            <a:ext cx="2667000" cy="5715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745631"/>
            <a:ext cx="4297680" cy="39166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47" y="2332272"/>
            <a:ext cx="5600700" cy="9271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29" y="4486311"/>
            <a:ext cx="2247900" cy="8128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847" y="3431196"/>
            <a:ext cx="26162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Intensity-dependent ionization offset  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548" y="1283984"/>
            <a:ext cx="4318000" cy="431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15190" y="5397235"/>
            <a:ext cx="4879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19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109820" y="5417675"/>
            <a:ext cx="4924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20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987956" y="5405125"/>
            <a:ext cx="4879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21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7899080" y="5392575"/>
            <a:ext cx="4924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22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8678252" y="5380025"/>
            <a:ext cx="4879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23</a:t>
            </a:r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263" y="5825779"/>
            <a:ext cx="1358900" cy="482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23" y="3031127"/>
            <a:ext cx="1625600" cy="482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47" y="4317310"/>
            <a:ext cx="4216400" cy="939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71734" y="4741380"/>
            <a:ext cx="3568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2   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975688" y="4168000"/>
            <a:ext cx="3568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4   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979642" y="3594620"/>
            <a:ext cx="3568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6   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83596" y="3021240"/>
            <a:ext cx="3568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8   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888586" y="2447860"/>
            <a:ext cx="4478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10   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892540" y="1824995"/>
            <a:ext cx="4478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12   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912988" y="1284605"/>
            <a:ext cx="4478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14  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6936" y="3175000"/>
            <a:ext cx="10922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3356" y="2057531"/>
            <a:ext cx="12446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186" y="5747275"/>
            <a:ext cx="5308600" cy="96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668" y="3852912"/>
            <a:ext cx="233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Nonrelativistic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21116" y="5258932"/>
            <a:ext cx="4667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With relativistic corrections</a:t>
            </a:r>
            <a:endParaRPr lang="en-US" sz="2800" b="1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01" y="928843"/>
            <a:ext cx="4895850" cy="7810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908" y="1820940"/>
            <a:ext cx="4200525" cy="695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6968" y="3178795"/>
            <a:ext cx="406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20" y="1037455"/>
            <a:ext cx="508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88626" y="3068093"/>
            <a:ext cx="236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Ionization potential,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0994" y="5664390"/>
            <a:ext cx="574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28612" y="5684830"/>
            <a:ext cx="574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8182" y="5705270"/>
            <a:ext cx="574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0740" y="5725710"/>
            <a:ext cx="574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23816" y="5729655"/>
            <a:ext cx="574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0344" y="6123613"/>
            <a:ext cx="176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Intensity, W/cm</a:t>
            </a:r>
            <a:r>
              <a:rPr lang="en-US" baseline="30000" dirty="0" smtClean="0"/>
              <a:t>2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81281" y="5113496"/>
            <a:ext cx="44587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23266" y="478754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</a:t>
            </a:r>
            <a:r>
              <a:rPr lang="en-US" baseline="30000" dirty="0" smtClean="0"/>
              <a:t>17+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376649" y="5587191"/>
            <a:ext cx="445875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27220" y="553376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</a:t>
            </a:r>
            <a:r>
              <a:rPr lang="en-US" baseline="30000" dirty="0"/>
              <a:t>9</a:t>
            </a:r>
            <a:r>
              <a:rPr lang="en-US" baseline="30000" dirty="0" smtClean="0"/>
              <a:t>+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364109" y="3083896"/>
            <a:ext cx="4475928" cy="1182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78647" y="274360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</a:t>
            </a:r>
            <a:r>
              <a:rPr lang="en-US" baseline="30000" dirty="0" smtClean="0"/>
              <a:t>3</a:t>
            </a:r>
            <a:r>
              <a:rPr lang="en-US" baseline="30000" dirty="0"/>
              <a:t>5</a:t>
            </a:r>
            <a:r>
              <a:rPr lang="en-US" baseline="30000" dirty="0" smtClean="0"/>
              <a:t>+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384557" y="5331161"/>
            <a:ext cx="529931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06392" y="527378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</a:t>
            </a:r>
            <a:r>
              <a:rPr lang="en-US" baseline="30000" dirty="0" smtClean="0"/>
              <a:t>28+</a:t>
            </a:r>
            <a:endParaRPr 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/>
        </p:nvCxnSpPr>
        <p:spPr>
          <a:xfrm>
            <a:off x="3364109" y="3176424"/>
            <a:ext cx="5371064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24831" y="317642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</a:t>
            </a:r>
            <a:r>
              <a:rPr lang="en-US" baseline="30000" dirty="0" smtClean="0"/>
              <a:t>3</a:t>
            </a:r>
            <a:r>
              <a:rPr lang="en-US" baseline="30000" dirty="0"/>
              <a:t>4</a:t>
            </a:r>
            <a:r>
              <a:rPr lang="en-US" baseline="30000" dirty="0" smtClean="0"/>
              <a:t>+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364109" y="5170156"/>
            <a:ext cx="531976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10346" y="481587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</a:t>
            </a:r>
            <a:r>
              <a:rPr lang="en-US" baseline="30000" dirty="0" smtClean="0"/>
              <a:t>33+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384557" y="4639086"/>
            <a:ext cx="445875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27220" y="4544061"/>
            <a:ext cx="65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Xe</a:t>
            </a:r>
            <a:r>
              <a:rPr lang="en-US" baseline="30000" dirty="0" smtClean="0"/>
              <a:t>46+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388511" y="4511071"/>
            <a:ext cx="5295361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89898" y="4152126"/>
            <a:ext cx="65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Xe</a:t>
            </a:r>
            <a:r>
              <a:rPr lang="en-US" baseline="30000" dirty="0" smtClean="0"/>
              <a:t>48+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405005" y="4329626"/>
            <a:ext cx="445875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51622" y="3958131"/>
            <a:ext cx="65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Xe</a:t>
            </a:r>
            <a:r>
              <a:rPr lang="en-US" baseline="30000" dirty="0" smtClean="0"/>
              <a:t>51+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Intensity-dependent ionization offset  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22" y="4982248"/>
            <a:ext cx="1120140" cy="426720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82476" y="4981529"/>
            <a:ext cx="1553823" cy="42744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-16495" y="5863661"/>
            <a:ext cx="3324859" cy="97071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1" y="5995914"/>
            <a:ext cx="31623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820" y="1037455"/>
            <a:ext cx="508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88626" y="3068093"/>
            <a:ext cx="236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Ionization potential,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00994" y="5664390"/>
            <a:ext cx="574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28612" y="5684830"/>
            <a:ext cx="574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88182" y="5705270"/>
            <a:ext cx="574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80740" y="5725710"/>
            <a:ext cx="574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23816" y="5729655"/>
            <a:ext cx="5746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24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0344" y="6123613"/>
            <a:ext cx="176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Intensity, W/cm</a:t>
            </a:r>
            <a:r>
              <a:rPr lang="en-US" baseline="30000" dirty="0" smtClean="0"/>
              <a:t>2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381281" y="5113496"/>
            <a:ext cx="44587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23266" y="478754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</a:t>
            </a:r>
            <a:r>
              <a:rPr lang="en-US" baseline="30000" dirty="0" smtClean="0"/>
              <a:t>17+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376649" y="5587191"/>
            <a:ext cx="4458756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27220" y="553376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</a:t>
            </a:r>
            <a:r>
              <a:rPr lang="en-US" baseline="30000" dirty="0"/>
              <a:t>9</a:t>
            </a:r>
            <a:r>
              <a:rPr lang="en-US" baseline="30000" dirty="0" smtClean="0"/>
              <a:t>+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364109" y="3083896"/>
            <a:ext cx="4475928" cy="1182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78647" y="2743609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</a:t>
            </a:r>
            <a:r>
              <a:rPr lang="en-US" baseline="30000" dirty="0" smtClean="0"/>
              <a:t>3</a:t>
            </a:r>
            <a:r>
              <a:rPr lang="en-US" baseline="30000" dirty="0"/>
              <a:t>5</a:t>
            </a:r>
            <a:r>
              <a:rPr lang="en-US" baseline="30000" dirty="0" smtClean="0"/>
              <a:t>+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384557" y="5331161"/>
            <a:ext cx="5299315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06392" y="527378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</a:t>
            </a:r>
            <a:r>
              <a:rPr lang="en-US" baseline="30000" dirty="0" smtClean="0"/>
              <a:t>28+</a:t>
            </a:r>
            <a:endParaRPr lang="en-US" dirty="0"/>
          </a:p>
        </p:txBody>
      </p:sp>
      <p:cxnSp>
        <p:nvCxnSpPr>
          <p:cNvPr id="20" name="Straight Connector 19"/>
          <p:cNvCxnSpPr>
            <a:endCxn id="21" idx="0"/>
          </p:cNvCxnSpPr>
          <p:nvPr/>
        </p:nvCxnSpPr>
        <p:spPr>
          <a:xfrm>
            <a:off x="3364109" y="3176424"/>
            <a:ext cx="5371064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24831" y="317642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</a:t>
            </a:r>
            <a:r>
              <a:rPr lang="en-US" baseline="30000" dirty="0" smtClean="0"/>
              <a:t>3</a:t>
            </a:r>
            <a:r>
              <a:rPr lang="en-US" baseline="30000" dirty="0"/>
              <a:t>4</a:t>
            </a:r>
            <a:r>
              <a:rPr lang="en-US" baseline="30000" dirty="0" smtClean="0"/>
              <a:t>+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364109" y="5170156"/>
            <a:ext cx="531976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10346" y="481587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Kr</a:t>
            </a:r>
            <a:r>
              <a:rPr lang="en-US" baseline="30000" dirty="0" smtClean="0"/>
              <a:t>33+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384557" y="4639086"/>
            <a:ext cx="445875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27220" y="4544061"/>
            <a:ext cx="65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Xe</a:t>
            </a:r>
            <a:r>
              <a:rPr lang="en-US" baseline="30000" dirty="0" smtClean="0"/>
              <a:t>46+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388511" y="4511071"/>
            <a:ext cx="5295361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489898" y="4152126"/>
            <a:ext cx="65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Xe</a:t>
            </a:r>
            <a:r>
              <a:rPr lang="en-US" baseline="30000" dirty="0" smtClean="0"/>
              <a:t>48+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405005" y="4329626"/>
            <a:ext cx="4458756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51622" y="3958131"/>
            <a:ext cx="65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Xe</a:t>
            </a:r>
            <a:r>
              <a:rPr lang="en-US" baseline="30000" dirty="0" smtClean="0"/>
              <a:t>51+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3401051" y="1207411"/>
            <a:ext cx="4434354" cy="118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99095" y="817639"/>
            <a:ext cx="65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</a:t>
            </a:r>
            <a:r>
              <a:rPr lang="en-US" baseline="30000" dirty="0" smtClean="0"/>
              <a:t>46+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405005" y="2135076"/>
            <a:ext cx="4434354" cy="118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03049" y="1745304"/>
            <a:ext cx="73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</a:t>
            </a:r>
            <a:r>
              <a:rPr lang="en-US" baseline="30000" dirty="0" smtClean="0"/>
              <a:t>41+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405005" y="4028056"/>
            <a:ext cx="5278867" cy="322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412291" y="3658724"/>
            <a:ext cx="66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</a:t>
            </a:r>
            <a:r>
              <a:rPr lang="en-US" baseline="30000" dirty="0" smtClean="0"/>
              <a:t>28+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425453" y="3574086"/>
            <a:ext cx="4434354" cy="118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23497" y="31843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</a:t>
            </a:r>
            <a:r>
              <a:rPr lang="en-US" baseline="30000" dirty="0" smtClean="0"/>
              <a:t>32+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408959" y="2666861"/>
            <a:ext cx="4434354" cy="118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07003" y="227708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30000" dirty="0" smtClean="0"/>
              <a:t>38+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408959" y="1611181"/>
            <a:ext cx="4434354" cy="1182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707003" y="1221409"/>
            <a:ext cx="66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</a:t>
            </a:r>
            <a:r>
              <a:rPr lang="en-US" baseline="30000" dirty="0" smtClean="0"/>
              <a:t>44+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Intensity-dependent ionization offset  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22" y="4982248"/>
            <a:ext cx="1120140" cy="426720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82476" y="4981529"/>
            <a:ext cx="1553823" cy="427440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-16495" y="5863661"/>
            <a:ext cx="3324859" cy="970711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1" y="5995914"/>
            <a:ext cx="31623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Experimental realization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2979" y="692821"/>
            <a:ext cx="9176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Ionization of low-pressure neutral gases with subsequent 	TOF detection of different charge states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8449" y="5410547"/>
            <a:ext cx="880830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Ionization of many-electron atoms at intensities above 10</a:t>
            </a:r>
            <a:r>
              <a:rPr lang="en-US" sz="2400" baseline="30000" dirty="0" smtClean="0"/>
              <a:t>19</a:t>
            </a:r>
            <a:r>
              <a:rPr lang="en-US" sz="2400" dirty="0" smtClean="0"/>
              <a:t>W/cm</a:t>
            </a:r>
            <a:r>
              <a:rPr lang="en-US" sz="2400" baseline="30000" dirty="0" smtClean="0"/>
              <a:t>2</a:t>
            </a:r>
          </a:p>
          <a:p>
            <a:r>
              <a:rPr lang="en-US" sz="2400" dirty="0" smtClean="0"/>
              <a:t>E.A. </a:t>
            </a:r>
            <a:r>
              <a:rPr lang="en-US" sz="2400" dirty="0" err="1" smtClean="0"/>
              <a:t>Chowdhury</a:t>
            </a:r>
            <a:r>
              <a:rPr lang="en-US" sz="2400" dirty="0" smtClean="0"/>
              <a:t> et al., </a:t>
            </a:r>
            <a:r>
              <a:rPr lang="sk-SK" sz="2400" dirty="0"/>
              <a:t>Phys. Rev. A </a:t>
            </a:r>
            <a:r>
              <a:rPr lang="sk-SK" sz="2400" b="1" dirty="0"/>
              <a:t>63</a:t>
            </a:r>
            <a:r>
              <a:rPr lang="sk-SK" sz="2400" dirty="0"/>
              <a:t>, </a:t>
            </a:r>
            <a:r>
              <a:rPr lang="sk-SK" sz="2400" dirty="0" smtClean="0"/>
              <a:t>042712</a:t>
            </a:r>
            <a:r>
              <a:rPr lang="sk-SK" sz="2400" b="1" dirty="0" smtClean="0"/>
              <a:t> </a:t>
            </a:r>
            <a:r>
              <a:rPr lang="sk-SK" sz="2400" dirty="0" smtClean="0"/>
              <a:t>(</a:t>
            </a:r>
            <a:r>
              <a:rPr lang="en-US" sz="2400" dirty="0" smtClean="0"/>
              <a:t>2001)</a:t>
            </a:r>
          </a:p>
          <a:p>
            <a:r>
              <a:rPr lang="en-US" sz="2400" dirty="0" smtClean="0"/>
              <a:t>K. </a:t>
            </a:r>
            <a:r>
              <a:rPr lang="en-US" sz="2400" dirty="0" err="1" smtClean="0"/>
              <a:t>Yamakawa</a:t>
            </a:r>
            <a:r>
              <a:rPr lang="en-US" sz="2400" dirty="0" smtClean="0"/>
              <a:t> et al., </a:t>
            </a:r>
            <a:r>
              <a:rPr lang="sk-SK" sz="2400" dirty="0"/>
              <a:t>Phys. Rev. A </a:t>
            </a:r>
            <a:r>
              <a:rPr lang="sk-SK" sz="2400" b="1" dirty="0"/>
              <a:t>68</a:t>
            </a:r>
            <a:r>
              <a:rPr lang="sk-SK" sz="2400" dirty="0"/>
              <a:t>, </a:t>
            </a:r>
            <a:r>
              <a:rPr lang="sk-SK" sz="2400" dirty="0" smtClean="0"/>
              <a:t>065403 (</a:t>
            </a:r>
            <a:r>
              <a:rPr lang="en-US" sz="2400" dirty="0" smtClean="0"/>
              <a:t>2003)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69" y="1841495"/>
            <a:ext cx="7390130" cy="34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979" y="692821"/>
            <a:ext cx="9176980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/>
              <a:t>Ionization of low-pressure neutral gases with subsequent 	TOF detection of different charge states</a:t>
            </a:r>
          </a:p>
          <a:p>
            <a:pPr marL="1257300" lvl="2" indent="-342900">
              <a:buFont typeface="Wingdings" charset="2"/>
              <a:buChar char="Ø"/>
            </a:pPr>
            <a:endParaRPr lang="en-US" sz="2800" dirty="0"/>
          </a:p>
          <a:p>
            <a:pPr marL="1371600" lvl="2" indent="-457200">
              <a:buFont typeface="Wingdings" charset="2"/>
              <a:buChar char="²"/>
            </a:pPr>
            <a:r>
              <a:rPr lang="en-US" sz="2800" dirty="0" smtClean="0"/>
              <a:t>background pressure 10</a:t>
            </a:r>
            <a:r>
              <a:rPr lang="en-US" sz="2800" baseline="30000" dirty="0" smtClean="0"/>
              <a:t>-4</a:t>
            </a:r>
            <a:r>
              <a:rPr lang="en-US" sz="2800" dirty="0" smtClean="0"/>
              <a:t> – 10</a:t>
            </a:r>
            <a:r>
              <a:rPr lang="en-US" sz="2800" baseline="30000" dirty="0" smtClean="0"/>
              <a:t>-7 </a:t>
            </a:r>
            <a:r>
              <a:rPr lang="en-US" sz="2800" dirty="0" err="1" smtClean="0"/>
              <a:t>Torr</a:t>
            </a:r>
            <a:r>
              <a:rPr lang="en-US" sz="2800" dirty="0" smtClean="0"/>
              <a:t>: no plasma or other collective effects: </a:t>
            </a:r>
            <a:r>
              <a:rPr lang="en-US" sz="2800" b="1" dirty="0" smtClean="0">
                <a:solidFill>
                  <a:srgbClr val="FF0000"/>
                </a:solidFill>
              </a:rPr>
              <a:t>might be not enough atoms in the case of a very tight focusing</a:t>
            </a:r>
            <a:r>
              <a:rPr lang="en-US" sz="2800" dirty="0" smtClean="0"/>
              <a:t>;</a:t>
            </a:r>
          </a:p>
          <a:p>
            <a:pPr marL="1257300" lvl="2" indent="-342900">
              <a:buFont typeface="Wingdings" charset="2"/>
              <a:buChar char="²"/>
            </a:pPr>
            <a:endParaRPr lang="en-US" sz="1000" dirty="0" smtClean="0"/>
          </a:p>
          <a:p>
            <a:pPr marL="1371600" lvl="2" indent="-457200">
              <a:buFont typeface="Wingdings" charset="2"/>
              <a:buChar char="²"/>
            </a:pPr>
            <a:r>
              <a:rPr lang="en-US" sz="2800" dirty="0"/>
              <a:t>a</a:t>
            </a:r>
            <a:r>
              <a:rPr lang="en-US" sz="2800" dirty="0" smtClean="0"/>
              <a:t> target consisting of neutral atoms: </a:t>
            </a:r>
            <a:r>
              <a:rPr lang="en-US" sz="2800" b="1" dirty="0" smtClean="0">
                <a:solidFill>
                  <a:srgbClr val="FF0000"/>
                </a:solidFill>
              </a:rPr>
              <a:t>chains of rate equations have to be solved –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can be demanding!</a:t>
            </a:r>
          </a:p>
          <a:p>
            <a:pPr marL="1257300" lvl="2" indent="-342900">
              <a:buFont typeface="Wingdings" charset="2"/>
              <a:buChar char="²"/>
            </a:pPr>
            <a:endParaRPr lang="en-US" sz="1000" b="1" dirty="0" smtClean="0"/>
          </a:p>
          <a:p>
            <a:pPr marL="1371600" lvl="2" indent="-457200">
              <a:buFont typeface="Wingdings" charset="2"/>
              <a:buChar char="²"/>
            </a:pPr>
            <a:r>
              <a:rPr lang="en-US" sz="2800" dirty="0"/>
              <a:t>f</a:t>
            </a:r>
            <a:r>
              <a:rPr lang="en-US" sz="2800" dirty="0" smtClean="0"/>
              <a:t>ocal averaging: </a:t>
            </a:r>
            <a:r>
              <a:rPr lang="en-US" sz="2800" b="1" dirty="0" smtClean="0">
                <a:solidFill>
                  <a:srgbClr val="FF0000"/>
                </a:solidFill>
              </a:rPr>
              <a:t>a broad distribution in charge states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Experimental realization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96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62768"/>
            <a:ext cx="902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²"/>
            </a:pPr>
            <a:r>
              <a:rPr lang="en-US" sz="2800" b="1" dirty="0" smtClean="0"/>
              <a:t>Moderate intensities&lt;10</a:t>
            </a:r>
            <a:r>
              <a:rPr lang="en-US" sz="2800" b="1" baseline="30000" dirty="0" smtClean="0"/>
              <a:t>15</a:t>
            </a:r>
            <a:r>
              <a:rPr lang="en-US" sz="2800" b="1" dirty="0" smtClean="0"/>
              <a:t> W/cm</a:t>
            </a:r>
            <a:r>
              <a:rPr lang="en-US" sz="2800" b="1" baseline="30000" dirty="0" smtClean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"/>
            <a:ext cx="91440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Introduction</a:t>
            </a:r>
          </a:p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Intensity regimes for optical and infrared </a:t>
            </a:r>
            <a:r>
              <a:rPr lang="en-US" sz="3600" b="1" dirty="0" err="1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wvln</a:t>
            </a:r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44805"/>
            <a:ext cx="902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²"/>
            </a:pPr>
            <a:r>
              <a:rPr lang="en-US" sz="2800" b="1" dirty="0" smtClean="0"/>
              <a:t>Intermediate intensities~10</a:t>
            </a:r>
            <a:r>
              <a:rPr lang="en-US" sz="2800" b="1" baseline="30000" dirty="0" smtClean="0"/>
              <a:t>15</a:t>
            </a:r>
            <a:r>
              <a:rPr lang="en-US" sz="2800" b="1" dirty="0" smtClean="0"/>
              <a:t>~10</a:t>
            </a:r>
            <a:r>
              <a:rPr lang="en-US" sz="2800" b="1" baseline="30000" dirty="0" smtClean="0"/>
              <a:t>17</a:t>
            </a:r>
            <a:r>
              <a:rPr lang="en-US" sz="2800" b="1" dirty="0" smtClean="0"/>
              <a:t> </a:t>
            </a:r>
            <a:r>
              <a:rPr lang="en-US" sz="2800" b="1" dirty="0"/>
              <a:t>W/cm</a:t>
            </a:r>
            <a:r>
              <a:rPr lang="en-US" sz="2800" b="1" baseline="30000" dirty="0"/>
              <a:t>2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4295601"/>
            <a:ext cx="902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²"/>
            </a:pPr>
            <a:r>
              <a:rPr lang="en-US" sz="2800" b="1" dirty="0" smtClean="0"/>
              <a:t>High and </a:t>
            </a:r>
            <a:r>
              <a:rPr lang="en-US" sz="2800" b="1" dirty="0"/>
              <a:t>ultrahigh intensities </a:t>
            </a:r>
            <a:r>
              <a:rPr lang="en-US" sz="2800" b="1" dirty="0" smtClean="0"/>
              <a:t>&gt;10</a:t>
            </a:r>
            <a:r>
              <a:rPr lang="en-US" sz="2800" b="1" baseline="30000" dirty="0" smtClean="0"/>
              <a:t>18</a:t>
            </a:r>
            <a:r>
              <a:rPr lang="en-US" sz="2800" b="1" dirty="0" smtClean="0"/>
              <a:t> </a:t>
            </a:r>
            <a:r>
              <a:rPr lang="en-US" sz="2800" b="1" dirty="0"/>
              <a:t>W/cm</a:t>
            </a:r>
            <a:r>
              <a:rPr lang="en-US" sz="2800" b="1" baseline="30000" dirty="0"/>
              <a:t>2</a:t>
            </a:r>
            <a:r>
              <a:rPr lang="en-US" sz="2800" b="1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070" y="1992749"/>
            <a:ext cx="818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“easy”: single ionization yield, photoelectron spectra, high-</a:t>
            </a:r>
            <a:r>
              <a:rPr lang="en-US" sz="2000" smtClean="0"/>
              <a:t>order harmonic generation </a:t>
            </a:r>
            <a:r>
              <a:rPr lang="en-US" sz="2000" dirty="0" smtClean="0"/>
              <a:t>(HHG)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64070" y="3303303"/>
            <a:ext cx="8426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“problematic”: competition between sequential and non-sequential ionization (</a:t>
            </a:r>
            <a:r>
              <a:rPr lang="en-US" sz="2000" dirty="0" err="1" smtClean="0"/>
              <a:t>recollision</a:t>
            </a:r>
            <a:r>
              <a:rPr lang="en-US" sz="2000" dirty="0" smtClean="0"/>
              <a:t> driven), “knee” in the ionization yield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069" y="4954963"/>
            <a:ext cx="8279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rgbClr val="FF0000"/>
                  </a:solidFill>
                </a:ln>
              </a:rPr>
              <a:t> “easy?”: multiple sequential ionization, magnetic field prevents </a:t>
            </a:r>
            <a:r>
              <a:rPr lang="en-US" sz="2000" dirty="0" err="1" smtClean="0">
                <a:ln>
                  <a:solidFill>
                    <a:srgbClr val="FF0000"/>
                  </a:solidFill>
                </a:ln>
              </a:rPr>
              <a:t>recollision</a:t>
            </a:r>
            <a:r>
              <a:rPr lang="en-US" sz="2000" dirty="0" smtClean="0">
                <a:ln>
                  <a:solidFill>
                    <a:srgbClr val="FF0000"/>
                  </a:solidFill>
                </a:ln>
              </a:rPr>
              <a:t>, relativistic effects?</a:t>
            </a:r>
            <a:endParaRPr lang="en-US" sz="20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070" y="5661938"/>
            <a:ext cx="8279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n>
                  <a:solidFill>
                    <a:srgbClr val="FF0000"/>
                  </a:solidFill>
                </a:ln>
              </a:rPr>
              <a:t>New: relativistic </a:t>
            </a:r>
            <a:r>
              <a:rPr lang="en-US" sz="2000" dirty="0" smtClean="0">
                <a:ln>
                  <a:solidFill>
                    <a:srgbClr val="FF0000"/>
                  </a:solidFill>
                </a:ln>
              </a:rPr>
              <a:t>Thomson scattering?</a:t>
            </a:r>
            <a:endParaRPr lang="en-US" sz="20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981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Ionization cascades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8" y="692790"/>
            <a:ext cx="8073390" cy="6121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6434" y="742312"/>
            <a:ext cx="8258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</a:t>
            </a:r>
          </a:p>
          <a:p>
            <a:endParaRPr lang="en-US" sz="2400" b="1" dirty="0"/>
          </a:p>
          <a:p>
            <a:r>
              <a:rPr lang="en-US" sz="2400" b="1" dirty="0" smtClean="0"/>
              <a:t>Ar</a:t>
            </a:r>
            <a:r>
              <a:rPr lang="en-US" sz="2400" b="1" baseline="30000" dirty="0" smtClean="0"/>
              <a:t>8+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Kr</a:t>
            </a:r>
            <a:r>
              <a:rPr lang="en-US" sz="2400" b="1" baseline="30000" dirty="0" smtClean="0"/>
              <a:t>26+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Xe</a:t>
            </a:r>
            <a:r>
              <a:rPr lang="en-US" sz="2400" b="1" baseline="30000" dirty="0" smtClean="0"/>
              <a:t>44+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58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Reduced ionization cascades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0635"/>
            <a:ext cx="9144000" cy="44331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6434" y="742312"/>
            <a:ext cx="8258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</a:t>
            </a:r>
            <a:r>
              <a:rPr lang="en-US" sz="2400" b="1" baseline="30000" dirty="0" smtClean="0"/>
              <a:t>4+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Ar</a:t>
            </a:r>
            <a:r>
              <a:rPr lang="en-US" sz="2400" b="1" baseline="30000" dirty="0" smtClean="0"/>
              <a:t>12+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Kr</a:t>
            </a:r>
            <a:r>
              <a:rPr lang="en-US" sz="2400" b="1" baseline="30000" dirty="0" smtClean="0"/>
              <a:t>30+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Xe</a:t>
            </a:r>
            <a:r>
              <a:rPr lang="en-US" sz="2400" b="1" baseline="30000" dirty="0" smtClean="0"/>
              <a:t>48+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36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Ionization cascades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618"/>
            <a:ext cx="6515100" cy="63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67437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4" y="2838675"/>
            <a:ext cx="8293100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0" y="3602555"/>
            <a:ext cx="66294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6" y="4305265"/>
            <a:ext cx="6591300" cy="110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8" y="5561665"/>
            <a:ext cx="6464300" cy="57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457" y="6169324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33168" y="841282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Kr</a:t>
            </a:r>
            <a:r>
              <a:rPr lang="en-US" sz="2400" b="1" baseline="30000" dirty="0" smtClean="0"/>
              <a:t>30+</a:t>
            </a:r>
            <a:endParaRPr lang="en-US" sz="2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155157" y="6417321"/>
            <a:ext cx="498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M. F. Ciappina et al, Phys. Rev. </a:t>
            </a:r>
            <a:r>
              <a:rPr lang="x-none" b="1" dirty="0" smtClean="0"/>
              <a:t>94</a:t>
            </a:r>
            <a:r>
              <a:rPr lang="x-none" dirty="0" smtClean="0"/>
              <a:t>, 043405 (2019)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047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Initial-condition-independent cascades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77" y="844193"/>
            <a:ext cx="7878072" cy="5318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5157" y="6404869"/>
            <a:ext cx="498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M. F. Ciappina et al, Phys. Rev. </a:t>
            </a:r>
            <a:r>
              <a:rPr lang="x-none" b="1" dirty="0" smtClean="0"/>
              <a:t>94</a:t>
            </a:r>
            <a:r>
              <a:rPr lang="x-none" dirty="0" smtClean="0"/>
              <a:t>, 043405 (2019)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12918" y="6077036"/>
            <a:ext cx="238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I=10</a:t>
            </a:r>
            <a:r>
              <a:rPr lang="en-US" sz="2400" baseline="30000" dirty="0" smtClean="0"/>
              <a:t>22</a:t>
            </a:r>
            <a:r>
              <a:rPr lang="en-US" sz="2400" dirty="0" smtClean="0"/>
              <a:t> W/cm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61386" y="841282"/>
            <a:ext cx="95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Argon</a:t>
            </a:r>
          </a:p>
        </p:txBody>
      </p:sp>
    </p:spTree>
    <p:extLst>
      <p:ext uri="{BB962C8B-B14F-4D97-AF65-F5344CB8AC3E}">
        <p14:creationId xmlns:p14="http://schemas.microsoft.com/office/powerpoint/2010/main" val="22418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Initial-condition-independent cascades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386" y="841282"/>
            <a:ext cx="95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Argon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58" y="5441690"/>
            <a:ext cx="2247900" cy="1079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37368" y="6009888"/>
            <a:ext cx="2752376" cy="4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</a:t>
            </a:r>
            <a:r>
              <a:rPr lang="en-US" sz="2400" b="1" baseline="30000" dirty="0" smtClean="0"/>
              <a:t>16+</a:t>
            </a:r>
            <a:r>
              <a:rPr lang="en-US" sz="2400" b="1" dirty="0" smtClean="0"/>
              <a:t>  –––  0.27*10</a:t>
            </a:r>
            <a:r>
              <a:rPr lang="en-US" sz="2400" b="1" baseline="30000" dirty="0" smtClean="0"/>
              <a:t>20</a:t>
            </a:r>
            <a:endParaRPr lang="en-US" sz="2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909206" y="5985466"/>
            <a:ext cx="2596384" cy="46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</a:t>
            </a:r>
            <a:r>
              <a:rPr lang="en-US" sz="2400" b="1" baseline="30000" dirty="0" smtClean="0"/>
              <a:t>18+</a:t>
            </a:r>
            <a:r>
              <a:rPr lang="en-US" sz="2400" b="1" dirty="0" smtClean="0"/>
              <a:t>  –––  3.0*10</a:t>
            </a:r>
            <a:r>
              <a:rPr lang="en-US" sz="2400" b="1" baseline="30000" dirty="0" smtClean="0"/>
              <a:t>21</a:t>
            </a:r>
            <a:endParaRPr lang="en-US" sz="2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155157" y="6404869"/>
            <a:ext cx="498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dirty="0" smtClean="0"/>
              <a:t>M. F. Ciappina et al, Phys. Rev. </a:t>
            </a:r>
            <a:r>
              <a:rPr lang="x-none" b="1" dirty="0" smtClean="0"/>
              <a:t>94</a:t>
            </a:r>
            <a:r>
              <a:rPr lang="x-none" dirty="0" smtClean="0"/>
              <a:t>, 043405 (2019)</a:t>
            </a:r>
            <a:endParaRPr lang="en-US" b="1" dirty="0"/>
          </a:p>
        </p:txBody>
      </p:sp>
      <p:pic>
        <p:nvPicPr>
          <p:cNvPr id="2" name="Picture 1" descr="Figure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02" y="183165"/>
            <a:ext cx="4298647" cy="61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Focal averaging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30" y="723600"/>
            <a:ext cx="4886960" cy="485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2606" y="2484390"/>
            <a:ext cx="635000" cy="128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255" y="5516430"/>
            <a:ext cx="14859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431" y="5778020"/>
            <a:ext cx="45339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511" y="2139425"/>
            <a:ext cx="1384300" cy="85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186" y="3092150"/>
            <a:ext cx="812800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6487" y="3876920"/>
            <a:ext cx="1498600" cy="762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564712" y="1979473"/>
            <a:ext cx="1710375" cy="2903206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255518" y="5745030"/>
            <a:ext cx="4696295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257470" y="4882679"/>
            <a:ext cx="343516" cy="8623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Conclusions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979" y="577356"/>
            <a:ext cx="91769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endParaRPr lang="en-US" sz="1000" dirty="0" smtClean="0"/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Advantages:</a:t>
            </a:r>
          </a:p>
          <a:p>
            <a:pPr marL="457200" indent="-457200">
              <a:buFont typeface="Wingdings" charset="2"/>
              <a:buChar char="v"/>
            </a:pPr>
            <a:endParaRPr lang="en-US" sz="1000" dirty="0" smtClean="0"/>
          </a:p>
          <a:p>
            <a:pPr marL="1371600" lvl="2" indent="-457200">
              <a:buFont typeface="Wingdings" charset="2"/>
              <a:buChar char="Ø"/>
            </a:pPr>
            <a:r>
              <a:rPr lang="en-US" sz="2800" dirty="0" smtClean="0"/>
              <a:t>Numerically cheapest and experimentally most straightforward method</a:t>
            </a:r>
          </a:p>
          <a:p>
            <a:pPr marL="1371600" lvl="2" indent="-457200">
              <a:buFont typeface="Wingdings" charset="2"/>
              <a:buChar char="Ø"/>
            </a:pPr>
            <a:endParaRPr lang="en-US" sz="1000" dirty="0" smtClean="0"/>
          </a:p>
          <a:p>
            <a:pPr marL="1371600" lvl="2" indent="-457200">
              <a:buFont typeface="Wingdings" charset="2"/>
              <a:buChar char="Ø"/>
            </a:pPr>
            <a:r>
              <a:rPr lang="en-US" sz="2800" dirty="0" smtClean="0"/>
              <a:t>Relatively high accuracy for that intervals of intensity which are densely covered by ionic states</a:t>
            </a:r>
          </a:p>
          <a:p>
            <a:pPr marL="1371600" lvl="2" indent="-457200">
              <a:buFont typeface="Wingdings" charset="2"/>
              <a:buChar char="Ø"/>
            </a:pPr>
            <a:endParaRPr lang="en-US" sz="1000" dirty="0" smtClean="0"/>
          </a:p>
          <a:p>
            <a:pPr marL="1371600" lvl="2" indent="-457200">
              <a:buFont typeface="Wingdings" charset="2"/>
              <a:buChar char="Ø"/>
            </a:pPr>
            <a:r>
              <a:rPr lang="en-US" sz="2800" dirty="0" smtClean="0"/>
              <a:t>No intensity limitations are imposed</a:t>
            </a:r>
          </a:p>
          <a:p>
            <a:pPr marL="1371600" lvl="2" indent="-457200">
              <a:buFont typeface="Wingdings" charset="2"/>
              <a:buChar char="Ø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724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Conclusions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979" y="577356"/>
            <a:ext cx="917698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endParaRPr lang="en-US" sz="1000" dirty="0" smtClean="0"/>
          </a:p>
          <a:p>
            <a:pPr marL="457200" indent="-457200">
              <a:buFont typeface="Wingdings" charset="2"/>
              <a:buChar char="v"/>
            </a:pPr>
            <a:r>
              <a:rPr lang="en-US" sz="1600" dirty="0" smtClean="0"/>
              <a:t>Advantages:</a:t>
            </a:r>
          </a:p>
          <a:p>
            <a:pPr marL="457200" indent="-457200">
              <a:buFont typeface="Wingdings" charset="2"/>
              <a:buChar char="v"/>
            </a:pPr>
            <a:endParaRPr lang="en-US" sz="1600" dirty="0" smtClean="0"/>
          </a:p>
          <a:p>
            <a:pPr marL="1371600" lvl="2" indent="-457200">
              <a:buFont typeface="Wingdings" charset="2"/>
              <a:buChar char="Ø"/>
            </a:pPr>
            <a:r>
              <a:rPr lang="en-US" sz="1600" dirty="0"/>
              <a:t>N</a:t>
            </a:r>
            <a:r>
              <a:rPr lang="en-US" sz="1600" dirty="0" smtClean="0"/>
              <a:t>umerically </a:t>
            </a:r>
            <a:r>
              <a:rPr lang="en-US" sz="1600" dirty="0"/>
              <a:t>cheapest and experimentally most straightforward method</a:t>
            </a:r>
          </a:p>
          <a:p>
            <a:pPr marL="1371600" lvl="2" indent="-457200">
              <a:buFont typeface="Wingdings" charset="2"/>
              <a:buChar char="Ø"/>
            </a:pPr>
            <a:endParaRPr lang="en-US" sz="800" dirty="0"/>
          </a:p>
          <a:p>
            <a:pPr marL="1371600" lvl="2" indent="-457200">
              <a:buFont typeface="Wingdings" charset="2"/>
              <a:buChar char="Ø"/>
            </a:pPr>
            <a:r>
              <a:rPr lang="en-US" sz="1600" dirty="0"/>
              <a:t>Relatively high accuracy for that intervals of intensity which are densely covered by ionic states</a:t>
            </a:r>
          </a:p>
          <a:p>
            <a:pPr marL="1371600" lvl="2" indent="-457200">
              <a:buFont typeface="Wingdings" charset="2"/>
              <a:buChar char="Ø"/>
            </a:pPr>
            <a:endParaRPr lang="en-US" sz="800" dirty="0"/>
          </a:p>
          <a:p>
            <a:pPr marL="1371600" lvl="2" indent="-457200">
              <a:buFont typeface="Wingdings" charset="2"/>
              <a:buChar char="Ø"/>
            </a:pPr>
            <a:r>
              <a:rPr lang="en-US" sz="1600" dirty="0"/>
              <a:t>No intensity limitations are imposed</a:t>
            </a:r>
          </a:p>
          <a:p>
            <a:pPr marL="1371600" lvl="2" indent="-457200">
              <a:buFont typeface="Wingdings" charset="2"/>
              <a:buChar char="Ø"/>
            </a:pPr>
            <a:endParaRPr lang="en-US" sz="1000" dirty="0"/>
          </a:p>
          <a:p>
            <a:pPr marL="457200" indent="-457200">
              <a:buFont typeface="Wingdings" charset="2"/>
              <a:buChar char="v"/>
            </a:pPr>
            <a:r>
              <a:rPr lang="en-US" sz="2800" dirty="0" smtClean="0"/>
              <a:t>Difficulties:</a:t>
            </a:r>
          </a:p>
          <a:p>
            <a:pPr marL="457200" indent="-457200">
              <a:buFont typeface="Wingdings" charset="2"/>
              <a:buChar char="v"/>
            </a:pPr>
            <a:endParaRPr lang="en-US" sz="1000" dirty="0" smtClean="0"/>
          </a:p>
          <a:p>
            <a:pPr marL="1371600" lvl="2" indent="-457200">
              <a:buFont typeface="Wingdings" charset="2"/>
              <a:buChar char="Ø"/>
            </a:pPr>
            <a:r>
              <a:rPr lang="en-US" sz="2800" dirty="0" smtClean="0"/>
              <a:t>Gaps in intensities which cannot be covered by noble gases</a:t>
            </a:r>
          </a:p>
          <a:p>
            <a:pPr marL="1371600" lvl="2" indent="-457200">
              <a:buFont typeface="Wingdings" charset="2"/>
              <a:buChar char="Ø"/>
            </a:pPr>
            <a:endParaRPr lang="en-US" sz="1000" dirty="0" smtClean="0"/>
          </a:p>
          <a:p>
            <a:pPr marL="1371600" lvl="2" indent="-457200">
              <a:buFont typeface="Wingdings" charset="2"/>
              <a:buChar char="Ø"/>
            </a:pPr>
            <a:r>
              <a:rPr lang="en-US" sz="2800" dirty="0" smtClean="0"/>
              <a:t>For a large focal volume the signal will be oversaturated by low charge states</a:t>
            </a:r>
          </a:p>
        </p:txBody>
      </p:sp>
    </p:spTree>
    <p:extLst>
      <p:ext uri="{BB962C8B-B14F-4D97-AF65-F5344CB8AC3E}">
        <p14:creationId xmlns:p14="http://schemas.microsoft.com/office/powerpoint/2010/main" val="30473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Conclusions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979" y="577356"/>
            <a:ext cx="91769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endParaRPr lang="en-US" sz="1000" dirty="0" smtClean="0"/>
          </a:p>
          <a:p>
            <a:pPr marL="457200" indent="-457200">
              <a:buFont typeface="Wingdings" charset="2"/>
              <a:buChar char="v"/>
            </a:pPr>
            <a:r>
              <a:rPr lang="en-US" sz="1600" dirty="0" smtClean="0"/>
              <a:t>Advantages:</a:t>
            </a:r>
          </a:p>
          <a:p>
            <a:pPr marL="457200" indent="-457200">
              <a:buFont typeface="Wingdings" charset="2"/>
              <a:buChar char="v"/>
            </a:pPr>
            <a:endParaRPr lang="en-US" sz="1600" dirty="0" smtClean="0"/>
          </a:p>
          <a:p>
            <a:pPr marL="1371600" lvl="2" indent="-457200">
              <a:buFont typeface="Wingdings" charset="2"/>
              <a:buChar char="Ø"/>
            </a:pPr>
            <a:r>
              <a:rPr lang="en-US" sz="1600" dirty="0"/>
              <a:t>Looks as the numerically cheapest and experimentally most straightforward method</a:t>
            </a:r>
          </a:p>
          <a:p>
            <a:pPr marL="1371600" lvl="2" indent="-457200">
              <a:buFont typeface="Wingdings" charset="2"/>
              <a:buChar char="Ø"/>
            </a:pPr>
            <a:endParaRPr lang="en-US" sz="800" dirty="0"/>
          </a:p>
          <a:p>
            <a:pPr marL="1371600" lvl="2" indent="-457200">
              <a:buFont typeface="Wingdings" charset="2"/>
              <a:buChar char="Ø"/>
            </a:pPr>
            <a:r>
              <a:rPr lang="en-US" sz="1600" dirty="0"/>
              <a:t>Relatively high accuracy for that intervals of intensity which are densely covered by ionic states</a:t>
            </a:r>
          </a:p>
          <a:p>
            <a:pPr marL="1371600" lvl="2" indent="-457200">
              <a:buFont typeface="Wingdings" charset="2"/>
              <a:buChar char="Ø"/>
            </a:pPr>
            <a:endParaRPr lang="en-US" sz="800" dirty="0"/>
          </a:p>
          <a:p>
            <a:pPr marL="1371600" lvl="2" indent="-457200">
              <a:buFont typeface="Wingdings" charset="2"/>
              <a:buChar char="Ø"/>
            </a:pPr>
            <a:r>
              <a:rPr lang="en-US" sz="1600" dirty="0"/>
              <a:t>No intensity limitations are imposed</a:t>
            </a:r>
          </a:p>
          <a:p>
            <a:pPr marL="1371600" lvl="2" indent="-457200">
              <a:buFont typeface="Wingdings" charset="2"/>
              <a:buChar char="Ø"/>
            </a:pPr>
            <a:endParaRPr lang="en-US" sz="1000" dirty="0"/>
          </a:p>
          <a:p>
            <a:pPr marL="457200" indent="-457200">
              <a:buFont typeface="Wingdings" charset="2"/>
              <a:buChar char="v"/>
            </a:pPr>
            <a:r>
              <a:rPr lang="en-US" sz="1600" dirty="0" smtClean="0"/>
              <a:t>Difficulties:</a:t>
            </a:r>
          </a:p>
          <a:p>
            <a:pPr marL="457200" indent="-457200">
              <a:buFont typeface="Wingdings" charset="2"/>
              <a:buChar char="v"/>
            </a:pPr>
            <a:endParaRPr lang="en-US" sz="1600" dirty="0" smtClean="0"/>
          </a:p>
          <a:p>
            <a:pPr marL="1371600" lvl="2" indent="-457200">
              <a:buFont typeface="Wingdings" charset="2"/>
              <a:buChar char="Ø"/>
            </a:pPr>
            <a:r>
              <a:rPr lang="en-US" sz="1600" dirty="0" smtClean="0"/>
              <a:t>Gaps in intensities which cannot be covered by noble gases</a:t>
            </a:r>
          </a:p>
          <a:p>
            <a:pPr marL="1371600" lvl="2" indent="-457200">
              <a:buFont typeface="Wingdings" charset="2"/>
              <a:buChar char="Ø"/>
            </a:pPr>
            <a:endParaRPr lang="en-US" sz="1600" dirty="0" smtClean="0"/>
          </a:p>
          <a:p>
            <a:pPr marL="1371600" lvl="2" indent="-457200">
              <a:buFont typeface="Wingdings" charset="2"/>
              <a:buChar char="Ø"/>
            </a:pPr>
            <a:r>
              <a:rPr lang="en-US" sz="1600" dirty="0" smtClean="0"/>
              <a:t>For a large focal volume the signal will be oversaturated by low charge states</a:t>
            </a:r>
          </a:p>
          <a:p>
            <a:pPr marL="1371600" lvl="2" indent="-457200">
              <a:buFont typeface="Wingdings" charset="2"/>
              <a:buChar char="Ø"/>
            </a:pPr>
            <a:endParaRPr lang="en-US" sz="1600" dirty="0"/>
          </a:p>
          <a:p>
            <a:pPr marL="457200" indent="-457200">
              <a:buFont typeface="Wingdings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</a:rPr>
              <a:t>Do we have ultra-high intensities to measure?</a:t>
            </a:r>
            <a:endParaRPr lang="en-US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charset="2"/>
              <a:buChar char="Ø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6817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Acknowledgments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81866"/>
            <a:ext cx="89679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b="1" dirty="0" smtClean="0"/>
              <a:t>ELI-</a:t>
            </a:r>
            <a:r>
              <a:rPr lang="en-US" sz="2800" b="1" dirty="0" err="1" smtClean="0"/>
              <a:t>Beamlines</a:t>
            </a:r>
            <a:r>
              <a:rPr lang="en-US" sz="2800" b="1" dirty="0" smtClean="0"/>
              <a:t> (ADONIS Grant)</a:t>
            </a:r>
          </a:p>
          <a:p>
            <a:pPr marL="1371600" lvl="2" indent="-457200">
              <a:lnSpc>
                <a:spcPct val="150000"/>
              </a:lnSpc>
              <a:buFont typeface="Wingdings" charset="2"/>
              <a:buChar char="Ø"/>
            </a:pPr>
            <a:endParaRPr lang="en-US" sz="1000" b="1" dirty="0" smtClean="0"/>
          </a:p>
          <a:p>
            <a:pPr marL="1371600" lvl="2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b="1" dirty="0" smtClean="0"/>
              <a:t>Dr. Sergey </a:t>
            </a:r>
            <a:r>
              <a:rPr lang="en-US" sz="2800" b="1" dirty="0" err="1" smtClean="0"/>
              <a:t>Popruzhenko</a:t>
            </a:r>
            <a:endParaRPr lang="en-US" sz="2800" b="1" dirty="0" smtClean="0"/>
          </a:p>
          <a:p>
            <a:pPr marL="1371600" lvl="2" indent="-457200">
              <a:lnSpc>
                <a:spcPct val="150000"/>
              </a:lnSpc>
              <a:buFont typeface="Wingdings" charset="2"/>
              <a:buChar char="Ø"/>
            </a:pPr>
            <a:endParaRPr lang="en-US" sz="1000" b="1" dirty="0" smtClean="0"/>
          </a:p>
          <a:p>
            <a:pPr marL="1371600" lvl="2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b="1" dirty="0" smtClean="0"/>
              <a:t>Dr. Stefan Weber, Dr. Georg </a:t>
            </a:r>
            <a:r>
              <a:rPr lang="en-US" sz="2800" b="1" dirty="0" err="1" smtClean="0"/>
              <a:t>Korn</a:t>
            </a:r>
            <a:endParaRPr lang="en-US" sz="2800" b="1" dirty="0" smtClean="0"/>
          </a:p>
          <a:p>
            <a:pPr marL="1371600" lvl="2" indent="-457200">
              <a:lnSpc>
                <a:spcPct val="150000"/>
              </a:lnSpc>
              <a:buFont typeface="Wingdings" charset="2"/>
              <a:buChar char="Ø"/>
            </a:pPr>
            <a:r>
              <a:rPr lang="en-US" sz="2800" b="1" dirty="0" smtClean="0"/>
              <a:t>Prof. Sergei </a:t>
            </a:r>
            <a:r>
              <a:rPr lang="en-US" sz="2800" b="1" dirty="0" err="1" smtClean="0"/>
              <a:t>Bulanov</a:t>
            </a:r>
            <a:endParaRPr lang="en-US" sz="2800" b="1" dirty="0" smtClean="0"/>
          </a:p>
          <a:p>
            <a:pPr lvl="2"/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107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"/>
            <a:ext cx="91440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Motivation: </a:t>
            </a:r>
          </a:p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Ultrahigh intensities to be reached soon 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01845"/>
              </p:ext>
            </p:extLst>
          </p:nvPr>
        </p:nvGraphicFramePr>
        <p:xfrm>
          <a:off x="131953" y="1544814"/>
          <a:ext cx="890689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1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35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1PW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3PW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10PW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 </a:t>
                      </a:r>
                      <a:r>
                        <a:rPr lang="en-US" sz="2400" dirty="0" err="1" smtClean="0"/>
                        <a:t>μm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19</a:t>
                      </a:r>
                      <a:r>
                        <a:rPr lang="en-US" sz="2400" baseline="0" dirty="0" smtClean="0"/>
                        <a:t>W/cm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r>
                        <a:rPr lang="en-US" sz="24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19</a:t>
                      </a:r>
                      <a:r>
                        <a:rPr lang="en-US" sz="2400" baseline="0" dirty="0" smtClean="0"/>
                        <a:t>W/cm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20</a:t>
                      </a:r>
                      <a:r>
                        <a:rPr lang="en-US" sz="2400" baseline="0" dirty="0" smtClean="0"/>
                        <a:t>W/cm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 </a:t>
                      </a:r>
                      <a:r>
                        <a:rPr lang="en-US" sz="2400" dirty="0" err="1" smtClean="0"/>
                        <a:t>μm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21</a:t>
                      </a:r>
                      <a:r>
                        <a:rPr lang="en-US" sz="2400" baseline="0" dirty="0" smtClean="0"/>
                        <a:t>W/cm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3</a:t>
                      </a:r>
                      <a:r>
                        <a:rPr lang="en-US" sz="24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21</a:t>
                      </a:r>
                      <a:r>
                        <a:rPr lang="en-US" sz="2400" baseline="0" dirty="0" smtClean="0"/>
                        <a:t>W/cm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22</a:t>
                      </a:r>
                      <a:r>
                        <a:rPr lang="en-US" sz="2400" baseline="0" dirty="0" smtClean="0"/>
                        <a:t>W/cm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1.3 </a:t>
                      </a:r>
                      <a:r>
                        <a:rPr lang="en-US" sz="2400" dirty="0" err="1" smtClean="0"/>
                        <a:t>μm</a:t>
                      </a:r>
                      <a:endParaRPr lang="en-US" sz="2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7</a:t>
                      </a:r>
                      <a:r>
                        <a:rPr lang="en-US" sz="24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22</a:t>
                      </a:r>
                      <a:r>
                        <a:rPr lang="en-US" sz="2400" baseline="0" dirty="0" smtClean="0"/>
                        <a:t>W/cm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2</a:t>
                      </a:r>
                      <a:r>
                        <a:rPr lang="en-US" sz="24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23</a:t>
                      </a:r>
                      <a:r>
                        <a:rPr lang="en-US" sz="2400" baseline="0" dirty="0" smtClean="0"/>
                        <a:t>W/cm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  <a:ea typeface="+mn-ea"/>
                          <a:cs typeface="+mn-cs"/>
                          <a:sym typeface="Wingdings"/>
                        </a:rPr>
                        <a:t>7</a:t>
                      </a:r>
                      <a:r>
                        <a:rPr lang="en-US" sz="24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</a:t>
                      </a:r>
                      <a:r>
                        <a:rPr lang="en-US" sz="2400" dirty="0" smtClean="0"/>
                        <a:t>10</a:t>
                      </a:r>
                      <a:r>
                        <a:rPr lang="en-US" sz="2400" baseline="30000" dirty="0" smtClean="0"/>
                        <a:t>23</a:t>
                      </a:r>
                      <a:r>
                        <a:rPr lang="en-US" sz="2400" baseline="0" dirty="0" smtClean="0"/>
                        <a:t>W/cm</a:t>
                      </a:r>
                      <a:r>
                        <a:rPr lang="en-US" sz="2400" baseline="30000" dirty="0" smtClean="0"/>
                        <a:t>2</a:t>
                      </a:r>
                      <a:endParaRPr lang="en-US" sz="24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52" y="3618004"/>
            <a:ext cx="1790700" cy="952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903079"/>
            <a:ext cx="39624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0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5185" y="3017926"/>
            <a:ext cx="56501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very much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8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"/>
            <a:ext cx="91440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Motivation</a:t>
            </a:r>
          </a:p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Will we be able proving this? 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304" y="1959585"/>
            <a:ext cx="3398520" cy="3550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86" y="6139128"/>
            <a:ext cx="560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V. </a:t>
            </a:r>
            <a:r>
              <a:rPr lang="en-US" sz="2400" dirty="0" err="1" smtClean="0"/>
              <a:t>Yanovsky</a:t>
            </a:r>
            <a:r>
              <a:rPr lang="en-US" sz="2400" dirty="0" smtClean="0"/>
              <a:t> et al., Opt. </a:t>
            </a:r>
            <a:r>
              <a:rPr lang="en-US" sz="2400" dirty="0"/>
              <a:t>E</a:t>
            </a:r>
            <a:r>
              <a:rPr lang="en-US" sz="2400" dirty="0" smtClean="0"/>
              <a:t>xp.</a:t>
            </a:r>
            <a:r>
              <a:rPr lang="en-US" sz="2400" b="1" dirty="0" smtClean="0"/>
              <a:t>16</a:t>
            </a:r>
            <a:r>
              <a:rPr lang="en-US" sz="2400" dirty="0" smtClean="0"/>
              <a:t>, 2109 (2008)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36" y="2912249"/>
            <a:ext cx="3048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"/>
            <a:ext cx="91440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Motivation</a:t>
            </a:r>
          </a:p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Will we be able confirm these intensity values? 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88" y="1534076"/>
            <a:ext cx="91110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strong-field processes can be used for a</a:t>
            </a:r>
          </a:p>
          <a:p>
            <a:endParaRPr lang="en-US" sz="1000" dirty="0" smtClean="0"/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straightforward </a:t>
            </a:r>
          </a:p>
          <a:p>
            <a:pPr marL="628650" lvl="1" indent="-171450">
              <a:buFont typeface="Arial"/>
              <a:buChar char="•"/>
            </a:pPr>
            <a:endParaRPr lang="en-US" sz="1000" dirty="0" smtClean="0"/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quantitatively precise and</a:t>
            </a:r>
          </a:p>
          <a:p>
            <a:pPr marL="628650" lvl="1" indent="-171450">
              <a:buFont typeface="Arial"/>
              <a:buChar char="•"/>
            </a:pPr>
            <a:endParaRPr lang="en-US" sz="1000" dirty="0" smtClean="0"/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unambiguous </a:t>
            </a:r>
          </a:p>
          <a:p>
            <a:endParaRPr lang="en-US" sz="1000" dirty="0" smtClean="0"/>
          </a:p>
          <a:p>
            <a:r>
              <a:rPr lang="en-US" sz="3200" dirty="0" smtClean="0"/>
              <a:t>measurement of ultrahigh intensities in a laser focus?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70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"/>
            <a:ext cx="91440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How can we affirm that a certain value of intensity has been achieved?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88" y="1303146"/>
            <a:ext cx="9022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strong-field processes can be used as simple, straightforward and unambiguous measures of ultrahigh intensities in a laser focus?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2918" y="3286491"/>
            <a:ext cx="90223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²"/>
            </a:pPr>
            <a:r>
              <a:rPr lang="en-US" sz="2800" b="1" dirty="0" smtClean="0"/>
              <a:t>Acceleration of ions and electrons in laser-plasma interactions</a:t>
            </a:r>
          </a:p>
          <a:p>
            <a:pPr marL="914400" lvl="1" indent="-457200">
              <a:buFont typeface="Wingdings" charset="2"/>
              <a:buChar char="²"/>
            </a:pPr>
            <a:endParaRPr lang="en-US" sz="1000" b="1" dirty="0"/>
          </a:p>
          <a:p>
            <a:pPr marL="914400" lvl="1" indent="-457200">
              <a:buFont typeface="Wingdings" charset="2"/>
              <a:buChar char="²"/>
            </a:pPr>
            <a:r>
              <a:rPr lang="en-US" sz="2800" b="1" dirty="0" smtClean="0"/>
              <a:t>Manifestations of radiation reaction effects</a:t>
            </a:r>
          </a:p>
          <a:p>
            <a:pPr marL="914400" lvl="1" indent="-457200">
              <a:buFont typeface="Wingdings" charset="2"/>
              <a:buChar char="²"/>
            </a:pPr>
            <a:endParaRPr lang="en-US" sz="1000" b="1" dirty="0"/>
          </a:p>
          <a:p>
            <a:pPr marL="914400" lvl="1" indent="-457200">
              <a:buFont typeface="Wingdings" charset="2"/>
              <a:buChar char="²"/>
            </a:pPr>
            <a:r>
              <a:rPr lang="en-US" sz="2800" b="1" dirty="0" smtClean="0"/>
              <a:t>Radiation of probing particles in a laser focus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052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88" y="1303146"/>
            <a:ext cx="9022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strong-field processes can be used as simple, straightforward and unambiguous measures of ultrahigh intensities in a laser focus?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2918" y="3286491"/>
            <a:ext cx="902235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charset="2"/>
              <a:buChar char="²"/>
            </a:pPr>
            <a:r>
              <a:rPr lang="en-US" sz="2800" b="1" dirty="0" smtClean="0"/>
              <a:t>Acceleration of ions and electrons in laser-plasma interactions</a:t>
            </a:r>
          </a:p>
          <a:p>
            <a:pPr marL="914400" lvl="1" indent="-457200">
              <a:buFont typeface="Wingdings" charset="2"/>
              <a:buChar char="²"/>
            </a:pPr>
            <a:endParaRPr lang="en-US" sz="1000" b="1" dirty="0"/>
          </a:p>
          <a:p>
            <a:pPr marL="914400" lvl="1" indent="-457200">
              <a:buFont typeface="Wingdings" charset="2"/>
              <a:buChar char="²"/>
            </a:pPr>
            <a:r>
              <a:rPr lang="en-US" sz="2800" b="1" dirty="0" smtClean="0"/>
              <a:t>Manifestations of radiation reaction effects</a:t>
            </a:r>
          </a:p>
          <a:p>
            <a:pPr marL="914400" lvl="1" indent="-457200">
              <a:buFont typeface="Wingdings" charset="2"/>
              <a:buChar char="²"/>
            </a:pPr>
            <a:endParaRPr lang="en-US" sz="1000" b="1" dirty="0"/>
          </a:p>
          <a:p>
            <a:pPr marL="914400" lvl="1" indent="-457200">
              <a:buFont typeface="Wingdings" charset="2"/>
              <a:buChar char="²"/>
            </a:pPr>
            <a:r>
              <a:rPr lang="en-US" sz="2800" b="1" dirty="0" smtClean="0"/>
              <a:t>Radiation of probing particles in a laser focus</a:t>
            </a:r>
          </a:p>
          <a:p>
            <a:pPr marL="914400" lvl="1" indent="-457200">
              <a:buFont typeface="Wingdings" charset="2"/>
              <a:buChar char="²"/>
            </a:pPr>
            <a:endParaRPr lang="en-US" sz="1000" b="1" dirty="0" smtClean="0"/>
          </a:p>
          <a:p>
            <a:pPr marL="914400" lvl="1" indent="-457200">
              <a:buFont typeface="Wingdings" charset="2"/>
              <a:buChar char="²"/>
            </a:pPr>
            <a:r>
              <a:rPr lang="en-US" sz="2800" b="1" dirty="0">
                <a:solidFill>
                  <a:srgbClr val="FF0000"/>
                </a:solidFill>
              </a:rPr>
              <a:t>Multiple ionization of </a:t>
            </a:r>
            <a:r>
              <a:rPr lang="en-US" sz="2800" b="1" dirty="0" smtClean="0">
                <a:solidFill>
                  <a:srgbClr val="FF0000"/>
                </a:solidFill>
              </a:rPr>
              <a:t>atoms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"/>
            <a:ext cx="914400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How can we affirm that a certain value of intensity has been achieved?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65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Strong-field ionization as a probe of intensity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75" y="725837"/>
            <a:ext cx="8478033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ionization?</a:t>
            </a:r>
          </a:p>
          <a:p>
            <a:endParaRPr lang="en-US" sz="10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 smtClean="0"/>
              <a:t>local in time and space</a:t>
            </a:r>
          </a:p>
          <a:p>
            <a:pPr marL="914400" lvl="1" indent="-457200">
              <a:buFont typeface="Wingdings" charset="2"/>
              <a:buChar char="Ø"/>
            </a:pPr>
            <a:endParaRPr lang="en-US" sz="10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 smtClean="0"/>
              <a:t>sensitive mostly to the electromagnetic field amplitude and much less to the pulse duration and not at all to its total energy</a:t>
            </a:r>
          </a:p>
          <a:p>
            <a:pPr marL="914400" lvl="1" indent="-457200">
              <a:buFont typeface="Wingdings" charset="2"/>
              <a:buChar char="Ø"/>
            </a:pPr>
            <a:endParaRPr lang="en-US" sz="10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 smtClean="0"/>
              <a:t>highly nonlinear: a small change in intensity results in a considerable variation of the ion or photoelectron signal</a:t>
            </a:r>
          </a:p>
        </p:txBody>
      </p:sp>
    </p:spTree>
    <p:extLst>
      <p:ext uri="{BB962C8B-B14F-4D97-AF65-F5344CB8AC3E}">
        <p14:creationId xmlns:p14="http://schemas.microsoft.com/office/powerpoint/2010/main" val="18348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"/>
            <a:ext cx="91440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101600">
                    <a:srgbClr val="FF6600">
                      <a:alpha val="75000"/>
                    </a:srgbClr>
                  </a:glow>
                  <a:outerShdw blurRad="53975" dist="190500" dir="2700000" algn="tl" rotWithShape="0">
                    <a:srgbClr val="000000">
                      <a:alpha val="43000"/>
                    </a:srgbClr>
                  </a:outerShdw>
                </a:effectLst>
              </a:rPr>
              <a:t>Strong-field ionization as a probe of intensity</a:t>
            </a:r>
            <a:endParaRPr lang="en-US" sz="3600" b="1" dirty="0">
              <a:effectLst>
                <a:glow rad="101600">
                  <a:srgbClr val="FF6600">
                    <a:alpha val="75000"/>
                  </a:srgbClr>
                </a:glow>
                <a:outerShdw blurRad="53975" dist="1905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475" y="725837"/>
            <a:ext cx="8478033" cy="615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ionization?</a:t>
            </a:r>
          </a:p>
          <a:p>
            <a:endParaRPr lang="en-US" sz="1000" dirty="0" smtClean="0"/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/>
              <a:t>local in time and space</a:t>
            </a:r>
          </a:p>
          <a:p>
            <a:pPr marL="914400" lvl="1" indent="-457200">
              <a:buFont typeface="Wingdings" charset="2"/>
              <a:buChar char="Ø"/>
            </a:pPr>
            <a:endParaRPr lang="en-US" sz="1000" dirty="0"/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/>
              <a:t>sensitive mostly to the electromagnetic field amplitude and much less to the pulse duration and not at all to its </a:t>
            </a:r>
            <a:r>
              <a:rPr lang="en-US" sz="2800" dirty="0" smtClean="0"/>
              <a:t>total energy</a:t>
            </a:r>
            <a:endParaRPr lang="en-US" sz="2800" dirty="0"/>
          </a:p>
          <a:p>
            <a:pPr marL="914400" lvl="1" indent="-457200">
              <a:buFont typeface="Wingdings" charset="2"/>
              <a:buChar char="Ø"/>
            </a:pPr>
            <a:endParaRPr lang="en-US" sz="1000" dirty="0"/>
          </a:p>
          <a:p>
            <a:pPr marL="914400" lvl="1" indent="-457200">
              <a:buFont typeface="Wingdings" charset="2"/>
              <a:buChar char="Ø"/>
            </a:pPr>
            <a:r>
              <a:rPr lang="en-US" sz="2800" dirty="0"/>
              <a:t>highly nonlinear: a small change in intensity results in a considerable variation of the ion or photoelectron signal</a:t>
            </a:r>
          </a:p>
          <a:p>
            <a:pPr marL="914400" lvl="1" indent="-457200">
              <a:buFont typeface="Wingdings" charset="2"/>
              <a:buChar char="Ø"/>
            </a:pPr>
            <a:endParaRPr lang="en-US" sz="1400" dirty="0"/>
          </a:p>
          <a:p>
            <a:r>
              <a:rPr lang="en-US" sz="2800" dirty="0" smtClean="0"/>
              <a:t>Further advantages: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/>
              <a:t>the theory requires almost no model assumptions or approximations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dirty="0" smtClean="0"/>
              <a:t>“easy to implement” in experiment</a:t>
            </a:r>
          </a:p>
        </p:txBody>
      </p:sp>
    </p:spTree>
    <p:extLst>
      <p:ext uri="{BB962C8B-B14F-4D97-AF65-F5344CB8AC3E}">
        <p14:creationId xmlns:p14="http://schemas.microsoft.com/office/powerpoint/2010/main" val="26086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990</Words>
  <Application>Microsoft Office PowerPoint</Application>
  <PresentationFormat>Předvádění na obrazovce (4:3)</PresentationFormat>
  <Paragraphs>255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Wingdings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</dc:creator>
  <cp:lastModifiedBy>Vích Michael</cp:lastModifiedBy>
  <cp:revision>186</cp:revision>
  <dcterms:created xsi:type="dcterms:W3CDTF">2018-03-21T23:18:29Z</dcterms:created>
  <dcterms:modified xsi:type="dcterms:W3CDTF">2019-08-23T06:58:44Z</dcterms:modified>
</cp:coreProperties>
</file>