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30" r:id="rId2"/>
    <p:sldId id="523" r:id="rId3"/>
    <p:sldId id="522" r:id="rId4"/>
    <p:sldId id="524" r:id="rId5"/>
    <p:sldId id="513" r:id="rId6"/>
    <p:sldId id="525" r:id="rId7"/>
    <p:sldId id="483" r:id="rId8"/>
    <p:sldId id="393" r:id="rId9"/>
    <p:sldId id="402" r:id="rId10"/>
    <p:sldId id="403" r:id="rId11"/>
    <p:sldId id="469" r:id="rId12"/>
    <p:sldId id="521" r:id="rId13"/>
    <p:sldId id="451" r:id="rId14"/>
    <p:sldId id="428" r:id="rId15"/>
    <p:sldId id="460" r:id="rId16"/>
    <p:sldId id="470" r:id="rId17"/>
    <p:sldId id="471" r:id="rId18"/>
    <p:sldId id="465" r:id="rId19"/>
    <p:sldId id="478" r:id="rId20"/>
    <p:sldId id="510" r:id="rId21"/>
    <p:sldId id="489" r:id="rId22"/>
    <p:sldId id="512" r:id="rId23"/>
    <p:sldId id="490" r:id="rId24"/>
    <p:sldId id="514" r:id="rId25"/>
    <p:sldId id="515" r:id="rId26"/>
    <p:sldId id="516" r:id="rId27"/>
    <p:sldId id="517" r:id="rId28"/>
    <p:sldId id="519" r:id="rId29"/>
    <p:sldId id="526" r:id="rId30"/>
    <p:sldId id="527" r:id="rId31"/>
    <p:sldId id="528" r:id="rId32"/>
    <p:sldId id="529" r:id="rId33"/>
    <p:sldId id="520" r:id="rId34"/>
    <p:sldId id="487" r:id="rId35"/>
    <p:sldId id="475" r:id="rId36"/>
    <p:sldId id="369" r:id="rId3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8E8E8"/>
    <a:srgbClr val="DDDDDD"/>
    <a:srgbClr val="DEA900"/>
    <a:srgbClr val="FFFFFF"/>
    <a:srgbClr val="FF3FD6"/>
    <a:srgbClr val="5A8B25"/>
    <a:srgbClr val="6CA62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8817" autoAdjust="0"/>
  </p:normalViewPr>
  <p:slideViewPr>
    <p:cSldViewPr>
      <p:cViewPr varScale="1">
        <p:scale>
          <a:sx n="73" d="100"/>
          <a:sy n="73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B8B1CE-D5AC-43A2-A232-345BE3BEBC74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38DDA0-10A1-4E12-8253-DDD92BB9CD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6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AE3DED-9115-4C84-8443-8F5355B2BDE9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10072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890D8D-EC5D-4658-8715-46BEE8F491D7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828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890D8D-EC5D-4658-8715-46BEE8F491D7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828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41B9-DC9B-4898-BF1A-526C643B6B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05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41B9-DC9B-4898-BF1A-526C643B6B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8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BD5EC-65FD-4678-9E94-57D43B10878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5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AE3DED-9115-4C84-8443-8F5355B2BDE9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414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41B9-DC9B-4898-BF1A-526C643B6B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AE3DED-9115-4C84-8443-8F5355B2BDE9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dirty="0" smtClean="0"/>
              <a:t>	</a:t>
            </a:r>
            <a:r>
              <a:rPr lang="hu-HU" dirty="0" err="1" smtClean="0"/>
              <a:t>needless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say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addition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7930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AE3DED-9115-4C84-8443-8F5355B2BDE9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930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AE3DED-9115-4C84-8443-8F5355B2BDE9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617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890D8D-EC5D-4658-8715-46BEE8F491D7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828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AE3DED-9115-4C84-8443-8F5355B2BDE9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930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…</a:t>
            </a:r>
            <a:r>
              <a:rPr lang="hu-HU" dirty="0" err="1" smtClean="0"/>
              <a:t>Well-known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atomic</a:t>
            </a:r>
            <a:r>
              <a:rPr lang="hu-HU" dirty="0" smtClean="0"/>
              <a:t> </a:t>
            </a:r>
            <a:r>
              <a:rPr lang="hu-HU" dirty="0" err="1" smtClean="0"/>
              <a:t>physics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ATI, </a:t>
            </a:r>
            <a:r>
              <a:rPr lang="hu-HU" dirty="0" err="1" smtClean="0"/>
              <a:t>however</a:t>
            </a:r>
            <a:r>
              <a:rPr lang="hu-HU" dirty="0" smtClean="0"/>
              <a:t>,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counterpart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photoemission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solids</a:t>
            </a:r>
            <a:r>
              <a:rPr lang="hu-HU" baseline="0" dirty="0" smtClean="0"/>
              <a:t> has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exploited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so</a:t>
            </a:r>
            <a:r>
              <a:rPr lang="hu-HU" baseline="0" dirty="0" smtClean="0"/>
              <a:t> far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any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practical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application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8DDA0-10A1-4E12-8253-DDD92BB9CD02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90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9648-C8B0-47BF-8A47-74811A7F81ED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2946-86E1-422C-9341-3E133B31C8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6667-3BEA-43EC-9108-576F99009538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6EB0-3768-41AB-9F63-54A70BD9FB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A5BD-BF26-4DFC-A135-A485A45B7554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E785-41F5-4C83-BE28-F7520D2E5D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4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4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D3B5-7B73-4515-9049-AB2497B28426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6C18-9DDA-4776-A0FA-CC8DBACF48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88F1-D421-4659-8AE0-63C76CCE5966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CEC8-BB35-4A62-8D54-FED4062916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E8E9-5AA5-494B-AEC5-2FFDC954DD2F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FB0A-C390-419C-89CE-801A4EAAF1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6B44-FEE2-477A-B762-9F0CF4527A61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268-37A6-48D0-A892-B29533DEBC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7FCB-F644-41F5-A9D3-72F46C97E1CD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9790-4D33-4BBB-8BE7-BEBE146091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7B779-A56A-4487-B4D1-DF631BA8EE2B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AA6E-B670-49C5-9E9B-409E4335A3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C2F9-5685-4054-954B-09033E63D260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2F20-2577-4F42-A53B-BE84F1B240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1895-87F2-4194-9363-577C86EFE8FF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24D1-E9AB-4A28-BDAC-3FDFCB170D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CBAE1A-8265-4611-9898-D4E58A9580D5}" type="datetimeFigureOut">
              <a:rPr lang="hu-HU"/>
              <a:pPr>
                <a:defRPr/>
              </a:pPr>
              <a:t>2019. 08. 25.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350BE0-2CAF-47D3-B1EF-FB78670581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0" y="3242445"/>
            <a:ext cx="9144000" cy="60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hu-HU" sz="4000" dirty="0" err="1" smtClean="0">
                <a:solidFill>
                  <a:srgbClr val="E7511E"/>
                </a:solidFill>
                <a:latin typeface="Calibri" panose="020F0502020204030204" pitchFamily="34" charset="0"/>
              </a:rPr>
              <a:t>Ultrafast</a:t>
            </a:r>
            <a:r>
              <a:rPr lang="hu-HU" sz="4000" dirty="0" smtClean="0">
                <a:solidFill>
                  <a:srgbClr val="E7511E"/>
                </a:solidFill>
                <a:latin typeface="Calibri" panose="020F0502020204030204" pitchFamily="34" charset="0"/>
              </a:rPr>
              <a:t> </a:t>
            </a:r>
            <a:r>
              <a:rPr lang="hu-HU" sz="4000" dirty="0" err="1" smtClean="0">
                <a:solidFill>
                  <a:srgbClr val="E7511E"/>
                </a:solidFill>
                <a:latin typeface="Calibri" panose="020F0502020204030204" pitchFamily="34" charset="0"/>
              </a:rPr>
              <a:t>nanoscience</a:t>
            </a:r>
            <a:r>
              <a:rPr lang="hu-HU" sz="4000" dirty="0" smtClean="0">
                <a:solidFill>
                  <a:srgbClr val="E7511E"/>
                </a:solidFill>
                <a:latin typeface="Calibri" panose="020F0502020204030204" pitchFamily="34" charset="0"/>
              </a:rPr>
              <a:t> @ELI-ALPS</a:t>
            </a:r>
            <a:endParaRPr lang="en-US" sz="4000" dirty="0">
              <a:solidFill>
                <a:srgbClr val="E7511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4293096"/>
            <a:ext cx="853244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Péter DOMBI</a:t>
            </a:r>
          </a:p>
          <a:p>
            <a:pPr>
              <a:lnSpc>
                <a:spcPts val="3900"/>
              </a:lnSpc>
            </a:pPr>
            <a:r>
              <a:rPr lang="hu-HU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h</a:t>
            </a:r>
            <a:r>
              <a:rPr lang="hu-HU" sz="3200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ead</a:t>
            </a: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u-HU" sz="3200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Scientific</a:t>
            </a: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u-HU" sz="3200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Applications</a:t>
            </a: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u-HU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hu-HU" sz="3200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ivision</a:t>
            </a:r>
            <a:endParaRPr lang="hu-HU" sz="3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endParaRPr lang="hu-HU" sz="3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44" y="6095191"/>
            <a:ext cx="380696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469"/>
            <a:ext cx="5012833" cy="341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83358"/>
            <a:ext cx="4896544" cy="507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-24384"/>
            <a:ext cx="9144000" cy="5760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3000" dirty="0" err="1" smtClean="0">
                <a:solidFill>
                  <a:schemeClr val="bg1"/>
                </a:solidFill>
                <a:latin typeface="Calibri" pitchFamily="34" charset="0"/>
              </a:rPr>
              <a:t>plasmon</a:t>
            </a:r>
            <a:r>
              <a:rPr lang="hu-HU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000" dirty="0" err="1" smtClean="0">
                <a:solidFill>
                  <a:schemeClr val="bg1"/>
                </a:solidFill>
                <a:latin typeface="Calibri" pitchFamily="34" charset="0"/>
              </a:rPr>
              <a:t>resonance</a:t>
            </a:r>
            <a:r>
              <a:rPr lang="hu-HU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000" dirty="0" err="1" smtClean="0">
                <a:solidFill>
                  <a:schemeClr val="bg1"/>
                </a:solidFill>
                <a:latin typeface="Calibri" pitchFamily="34" charset="0"/>
              </a:rPr>
              <a:t>strongly</a:t>
            </a:r>
            <a:r>
              <a:rPr lang="hu-HU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000" dirty="0" err="1" smtClean="0">
                <a:solidFill>
                  <a:schemeClr val="bg1"/>
                </a:solidFill>
                <a:latin typeface="Calibri" pitchFamily="34" charset="0"/>
              </a:rPr>
              <a:t>influences</a:t>
            </a:r>
            <a:r>
              <a:rPr lang="hu-HU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000" dirty="0" err="1" smtClean="0">
                <a:solidFill>
                  <a:schemeClr val="bg1"/>
                </a:solidFill>
                <a:latin typeface="Calibri" pitchFamily="34" charset="0"/>
              </a:rPr>
              <a:t>electron</a:t>
            </a:r>
            <a:r>
              <a:rPr lang="hu-HU" sz="3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000" dirty="0" err="1" smtClean="0">
                <a:solidFill>
                  <a:schemeClr val="bg1"/>
                </a:solidFill>
                <a:latin typeface="Calibri" pitchFamily="34" charset="0"/>
              </a:rPr>
              <a:t>spectra</a:t>
            </a:r>
            <a:endParaRPr lang="en-GB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Szövegdoboz 8"/>
          <p:cNvSpPr txBox="1">
            <a:spLocks noChangeArrowheads="1"/>
          </p:cNvSpPr>
          <p:nvPr/>
        </p:nvSpPr>
        <p:spPr bwMode="auto">
          <a:xfrm>
            <a:off x="1331640" y="5661248"/>
            <a:ext cx="2073003" cy="46166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 err="1" smtClean="0">
                <a:latin typeface="Calibri" pitchFamily="34" charset="0"/>
              </a:rPr>
              <a:t>laser</a:t>
            </a:r>
            <a:r>
              <a:rPr lang="hu-HU" sz="2400" b="1" dirty="0" smtClean="0">
                <a:latin typeface="Calibri" pitchFamily="34" charset="0"/>
              </a:rPr>
              <a:t> </a:t>
            </a:r>
            <a:r>
              <a:rPr lang="hu-HU" sz="2400" b="1" dirty="0" err="1" smtClean="0">
                <a:latin typeface="Calibri" pitchFamily="34" charset="0"/>
              </a:rPr>
              <a:t>spectrum</a:t>
            </a:r>
            <a:endParaRPr lang="hu-HU" sz="2400" b="1" dirty="0">
              <a:latin typeface="Calibri" pitchFamily="34" charset="0"/>
            </a:endParaRPr>
          </a:p>
        </p:txBody>
      </p:sp>
      <p:cxnSp>
        <p:nvCxnSpPr>
          <p:cNvPr id="9" name="Egyenes összekötő nyíllal 8"/>
          <p:cNvCxnSpPr>
            <a:stCxn id="5125" idx="0"/>
          </p:cNvCxnSpPr>
          <p:nvPr/>
        </p:nvCxnSpPr>
        <p:spPr>
          <a:xfrm flipH="1" flipV="1">
            <a:off x="2052368" y="5229448"/>
            <a:ext cx="315774" cy="4318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5076056" y="4365104"/>
            <a:ext cx="2860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Calibri" pitchFamily="34" charset="0"/>
              </a:rPr>
              <a:t>Dombi et </a:t>
            </a:r>
            <a:r>
              <a:rPr lang="hu-HU" sz="2000" b="1" dirty="0" err="1" smtClean="0">
                <a:latin typeface="Calibri" pitchFamily="34" charset="0"/>
              </a:rPr>
              <a:t>al</a:t>
            </a:r>
            <a:r>
              <a:rPr lang="hu-HU" sz="2000" b="1" dirty="0" smtClean="0">
                <a:latin typeface="Calibri" pitchFamily="34" charset="0"/>
              </a:rPr>
              <a:t>., </a:t>
            </a:r>
          </a:p>
          <a:p>
            <a:r>
              <a:rPr lang="hu-HU" sz="2000" b="1" dirty="0" err="1" smtClean="0">
                <a:latin typeface="Calibri" pitchFamily="34" charset="0"/>
              </a:rPr>
              <a:t>Nano</a:t>
            </a:r>
            <a:r>
              <a:rPr lang="hu-HU" sz="2000" b="1" dirty="0" smtClean="0">
                <a:latin typeface="Calibri" pitchFamily="34" charset="0"/>
              </a:rPr>
              <a:t> Lett.</a:t>
            </a:r>
            <a:r>
              <a:rPr lang="de-DE" sz="2000" b="1" dirty="0" smtClean="0">
                <a:latin typeface="Calibri" pitchFamily="34" charset="0"/>
              </a:rPr>
              <a:t> 13, 674 (2013</a:t>
            </a:r>
            <a:r>
              <a:rPr lang="hu-HU" sz="2000" b="1" dirty="0" smtClean="0">
                <a:latin typeface="Calibri" pitchFamily="34" charset="0"/>
              </a:rPr>
              <a:t>)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zövegdoboz 7"/>
          <p:cNvSpPr txBox="1">
            <a:spLocks noChangeArrowheads="1"/>
          </p:cNvSpPr>
          <p:nvPr/>
        </p:nvSpPr>
        <p:spPr bwMode="auto">
          <a:xfrm>
            <a:off x="-36513" y="332656"/>
            <a:ext cx="1841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000">
              <a:latin typeface="Calibri" pitchFamily="34" charset="0"/>
            </a:endParaRPr>
          </a:p>
          <a:p>
            <a:endParaRPr lang="hu-HU" sz="2000">
              <a:latin typeface="Calibri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-36511" y="1100931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can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we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use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these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electron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spectra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to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extract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absolute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field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enhancement</a:t>
            </a:r>
            <a:r>
              <a:rPr lang="hu-HU" sz="3200" b="1" dirty="0" smtClean="0">
                <a:latin typeface="Calibri" pitchFamily="34" charset="0"/>
              </a:rPr>
              <a:t> </a:t>
            </a:r>
            <a:r>
              <a:rPr lang="hu-HU" sz="3200" b="1" dirty="0" err="1" smtClean="0">
                <a:latin typeface="Calibri" pitchFamily="34" charset="0"/>
              </a:rPr>
              <a:t>values</a:t>
            </a:r>
            <a:r>
              <a:rPr lang="hu-HU" sz="3200" b="1" dirty="0" smtClean="0">
                <a:latin typeface="Calibri" pitchFamily="34" charset="0"/>
              </a:rPr>
              <a:t>?</a:t>
            </a:r>
          </a:p>
          <a:p>
            <a:endParaRPr lang="hu-HU" sz="2800" b="1" dirty="0" smtClean="0">
              <a:solidFill>
                <a:srgbClr val="5A8B25"/>
              </a:solidFill>
              <a:latin typeface="Calibri" pitchFamily="34" charset="0"/>
            </a:endParaRPr>
          </a:p>
          <a:p>
            <a:endParaRPr lang="hu-HU" sz="2800" b="1" dirty="0" smtClean="0">
              <a:latin typeface="Calibri" pitchFamily="34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17762"/>
            <a:ext cx="91440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600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u-HU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+mj-lt"/>
              </a:rPr>
              <a:t>question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1556793"/>
            <a:ext cx="9144000" cy="1224135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hu-HU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u-HU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ear-field</a:t>
            </a:r>
            <a:r>
              <a:rPr lang="hu-HU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probing</a:t>
            </a:r>
            <a:r>
              <a:rPr lang="hu-HU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u-HU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ultrafast</a:t>
            </a:r>
            <a:r>
              <a:rPr lang="hu-HU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hu-HU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Time-</a:t>
            </a:r>
            <a:r>
              <a:rPr lang="hu-HU" sz="3600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resolved</a:t>
            </a:r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probing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10"/>
          <p:cNvGrpSpPr/>
          <p:nvPr/>
        </p:nvGrpSpPr>
        <p:grpSpPr>
          <a:xfrm>
            <a:off x="6624736" y="-27384"/>
            <a:ext cx="3131840" cy="2496588"/>
            <a:chOff x="2339752" y="939098"/>
            <a:chExt cx="5008786" cy="456112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5902" y="939098"/>
              <a:ext cx="4942636" cy="456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églalap 7"/>
            <p:cNvSpPr/>
            <p:nvPr/>
          </p:nvSpPr>
          <p:spPr>
            <a:xfrm>
              <a:off x="2339752" y="2204864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24112"/>
            <a:ext cx="91440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600" dirty="0" err="1" smtClean="0">
                <a:solidFill>
                  <a:schemeClr val="bg1"/>
                </a:solidFill>
                <a:latin typeface="+mj-lt"/>
              </a:rPr>
              <a:t>approach</a:t>
            </a:r>
            <a:r>
              <a:rPr lang="hu-HU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+mj-lt"/>
              </a:rPr>
              <a:t>for</a:t>
            </a:r>
            <a:r>
              <a:rPr lang="hu-HU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+mj-lt"/>
              </a:rPr>
              <a:t>measuring</a:t>
            </a:r>
            <a:r>
              <a:rPr lang="hu-HU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+mj-lt"/>
              </a:rPr>
              <a:t>field</a:t>
            </a:r>
            <a:r>
              <a:rPr lang="hu-HU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+mj-lt"/>
              </a:rPr>
              <a:t>enhancement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7504" y="836712"/>
            <a:ext cx="91450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800" b="1" dirty="0" err="1" smtClean="0">
                <a:latin typeface="+mj-lt"/>
              </a:rPr>
              <a:t>fs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near-field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stimulates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photoemission</a:t>
            </a:r>
            <a:endParaRPr lang="hu-HU" sz="2800" b="1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hu-HU" sz="2800" b="1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hu-HU" sz="2800" b="1" dirty="0" err="1" smtClean="0">
                <a:latin typeface="+mj-lt"/>
              </a:rPr>
              <a:t>spectra</a:t>
            </a:r>
            <a:r>
              <a:rPr lang="hu-HU" sz="2800" b="1" dirty="0" smtClean="0">
                <a:latin typeface="+mj-lt"/>
              </a:rPr>
              <a:t> of </a:t>
            </a:r>
            <a:r>
              <a:rPr lang="hu-HU" sz="2800" b="1" dirty="0" err="1" smtClean="0">
                <a:latin typeface="+mj-lt"/>
              </a:rPr>
              <a:t>photoelectrons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can</a:t>
            </a:r>
            <a:r>
              <a:rPr lang="hu-HU" sz="2800" b="1" dirty="0" smtClean="0">
                <a:latin typeface="+mj-lt"/>
              </a:rPr>
              <a:t> be </a:t>
            </a:r>
            <a:r>
              <a:rPr lang="hu-HU" sz="2800" b="1" dirty="0" err="1" smtClean="0">
                <a:latin typeface="+mj-lt"/>
              </a:rPr>
              <a:t>measured</a:t>
            </a:r>
            <a:endParaRPr lang="hu-HU" sz="2800" b="1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hu-HU" sz="2800" b="1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hu-HU" sz="2800" b="1" dirty="0" err="1" smtClean="0">
                <a:latin typeface="+mj-lt"/>
              </a:rPr>
              <a:t>photoelectrons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rescattered</a:t>
            </a:r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at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the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surface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have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the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highest</a:t>
            </a:r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kinetic</a:t>
            </a:r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energy</a:t>
            </a:r>
            <a:endParaRPr lang="hu-HU" sz="28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hu-HU" sz="2400" b="1" dirty="0" smtClean="0">
              <a:latin typeface="+mj-lt"/>
            </a:endParaRPr>
          </a:p>
          <a:p>
            <a:r>
              <a:rPr lang="hu-HU" sz="2800" b="1" dirty="0" smtClean="0">
                <a:latin typeface="+mj-lt"/>
              </a:rPr>
              <a:t>4. </a:t>
            </a:r>
            <a:r>
              <a:rPr lang="hu-HU" sz="2800" b="1" dirty="0" err="1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hu-HU" sz="2800" b="1" baseline="-25000" dirty="0" err="1" smtClean="0">
                <a:solidFill>
                  <a:srgbClr val="FF0000"/>
                </a:solidFill>
                <a:latin typeface="+mj-lt"/>
              </a:rPr>
              <a:t>max</a:t>
            </a:r>
            <a:r>
              <a:rPr lang="hu-HU" sz="2800" b="1" dirty="0" smtClean="0">
                <a:latin typeface="+mj-lt"/>
              </a:rPr>
              <a:t> = 10,007 e</a:t>
            </a:r>
            <a:r>
              <a:rPr lang="hu-HU" sz="2800" b="1" baseline="30000" dirty="0" smtClean="0">
                <a:latin typeface="+mj-lt"/>
              </a:rPr>
              <a:t>2</a:t>
            </a:r>
            <a:r>
              <a:rPr lang="el-GR" sz="2800" b="1" dirty="0" smtClean="0">
                <a:latin typeface="+mj-lt"/>
              </a:rPr>
              <a:t>λ</a:t>
            </a:r>
            <a:r>
              <a:rPr lang="hu-HU" sz="2800" b="1" baseline="30000" dirty="0" smtClean="0">
                <a:latin typeface="+mj-lt"/>
              </a:rPr>
              <a:t>2</a:t>
            </a:r>
            <a:r>
              <a:rPr lang="hu-HU" sz="2800" b="1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hu-HU" sz="2800" b="1" baseline="-25000" dirty="0" smtClean="0">
                <a:solidFill>
                  <a:srgbClr val="FF0000"/>
                </a:solidFill>
                <a:latin typeface="+mj-lt"/>
              </a:rPr>
              <a:t>loc</a:t>
            </a:r>
            <a:r>
              <a:rPr lang="hu-HU" sz="2800" b="1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hu-HU" sz="2800" b="1" baseline="30000" dirty="0" smtClean="0">
                <a:latin typeface="+mj-lt"/>
              </a:rPr>
              <a:t> </a:t>
            </a:r>
            <a:r>
              <a:rPr lang="hu-HU" sz="2800" b="1" dirty="0" smtClean="0">
                <a:latin typeface="+mj-lt"/>
              </a:rPr>
              <a:t>/ (16 </a:t>
            </a:r>
            <a:r>
              <a:rPr lang="hu-HU" sz="2800" b="1" dirty="0" smtClean="0">
                <a:latin typeface="+mj-lt"/>
                <a:sym typeface="Symbol"/>
              </a:rPr>
              <a:t></a:t>
            </a:r>
            <a:r>
              <a:rPr lang="hu-HU" sz="2800" b="1" baseline="30000" dirty="0" smtClean="0">
                <a:latin typeface="+mj-lt"/>
                <a:sym typeface="Symbol"/>
              </a:rPr>
              <a:t>2</a:t>
            </a:r>
            <a:r>
              <a:rPr lang="hu-HU" sz="2800" b="1" dirty="0" smtClean="0">
                <a:latin typeface="+mj-lt"/>
                <a:sym typeface="Symbol"/>
              </a:rPr>
              <a:t>mc</a:t>
            </a:r>
            <a:r>
              <a:rPr lang="hu-HU" sz="2800" b="1" baseline="30000" dirty="0" smtClean="0">
                <a:latin typeface="+mj-lt"/>
                <a:sym typeface="Symbol"/>
              </a:rPr>
              <a:t>2</a:t>
            </a:r>
            <a:r>
              <a:rPr lang="hu-HU" sz="2800" b="1" dirty="0" smtClean="0">
                <a:latin typeface="+mj-lt"/>
                <a:sym typeface="Symbol"/>
              </a:rPr>
              <a:t>) </a:t>
            </a:r>
            <a:endParaRPr lang="hu-HU" sz="2800" b="1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hu-HU" sz="2800" b="1" dirty="0" smtClean="0">
              <a:latin typeface="+mj-lt"/>
            </a:endParaRPr>
          </a:p>
          <a:p>
            <a:r>
              <a:rPr lang="hu-HU" sz="2800" b="1" dirty="0" smtClean="0">
                <a:latin typeface="+mj-lt"/>
              </a:rPr>
              <a:t>5. </a:t>
            </a:r>
            <a:r>
              <a:rPr lang="hu-HU" sz="2800" b="1" dirty="0" err="1" smtClean="0">
                <a:latin typeface="+mj-lt"/>
              </a:rPr>
              <a:t>rescattering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takes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place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in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nanometric</a:t>
            </a:r>
            <a:r>
              <a:rPr lang="hu-HU" sz="2800" b="1" dirty="0" smtClean="0">
                <a:latin typeface="+mj-lt"/>
              </a:rPr>
              <a:t> </a:t>
            </a:r>
            <a:r>
              <a:rPr lang="hu-HU" sz="2800" b="1" dirty="0" err="1" smtClean="0">
                <a:latin typeface="+mj-lt"/>
              </a:rPr>
              <a:t>volumes</a:t>
            </a:r>
            <a:endParaRPr lang="hu-HU" sz="2800" b="1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35496" y="5733256"/>
            <a:ext cx="576064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83568" y="5441449"/>
            <a:ext cx="92170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b="1" dirty="0" err="1">
                <a:latin typeface="+mj-lt"/>
              </a:rPr>
              <a:t>N</a:t>
            </a:r>
            <a:r>
              <a:rPr lang="hu-HU" sz="2700" b="1" dirty="0" err="1" smtClean="0">
                <a:latin typeface="+mj-lt"/>
              </a:rPr>
              <a:t>ear</a:t>
            </a:r>
            <a:r>
              <a:rPr lang="hu-HU" sz="2700" b="1" dirty="0" smtClean="0">
                <a:latin typeface="+mj-lt"/>
              </a:rPr>
              <a:t> </a:t>
            </a:r>
            <a:r>
              <a:rPr lang="hu-HU" sz="2700" b="1" dirty="0" err="1" smtClean="0">
                <a:latin typeface="+mj-lt"/>
              </a:rPr>
              <a:t>field</a:t>
            </a:r>
            <a:r>
              <a:rPr lang="hu-HU" sz="2700" b="1" dirty="0" smtClean="0">
                <a:latin typeface="+mj-lt"/>
              </a:rPr>
              <a:t> maximum </a:t>
            </a:r>
            <a:r>
              <a:rPr lang="hu-HU" sz="2700" b="1" dirty="0" err="1" smtClean="0">
                <a:latin typeface="+mj-lt"/>
              </a:rPr>
              <a:t>can</a:t>
            </a:r>
            <a:r>
              <a:rPr lang="hu-HU" sz="2700" b="1" dirty="0" smtClean="0">
                <a:latin typeface="+mj-lt"/>
              </a:rPr>
              <a:t> be </a:t>
            </a:r>
            <a:r>
              <a:rPr lang="hu-HU" sz="2700" b="1" dirty="0" err="1" smtClean="0">
                <a:latin typeface="+mj-lt"/>
              </a:rPr>
              <a:t>measured</a:t>
            </a:r>
            <a:r>
              <a:rPr lang="hu-HU" sz="2700" b="1" dirty="0" smtClean="0">
                <a:latin typeface="+mj-lt"/>
              </a:rPr>
              <a:t> </a:t>
            </a:r>
            <a:r>
              <a:rPr lang="hu-HU" sz="2700" b="1" dirty="0" err="1" smtClean="0">
                <a:latin typeface="+mj-lt"/>
              </a:rPr>
              <a:t>with</a:t>
            </a:r>
            <a:r>
              <a:rPr lang="hu-HU" sz="2700" b="1" dirty="0" smtClean="0">
                <a:latin typeface="+mj-lt"/>
              </a:rPr>
              <a:t> </a:t>
            </a:r>
            <a:r>
              <a:rPr lang="hu-HU" sz="2700" b="1" dirty="0" err="1" smtClean="0">
                <a:latin typeface="+mj-lt"/>
              </a:rPr>
              <a:t>photoelectrons</a:t>
            </a:r>
            <a:endParaRPr lang="hu-HU" sz="2700" b="1" dirty="0">
              <a:latin typeface="+mj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6512" y="3597765"/>
            <a:ext cx="9144000" cy="32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763"/>
            <a:ext cx="91440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9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electron</a:t>
            </a:r>
            <a:r>
              <a:rPr lang="hu-HU" sz="29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9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oscillation</a:t>
            </a:r>
            <a:r>
              <a:rPr lang="hu-HU" sz="29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9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amplitude</a:t>
            </a:r>
            <a:r>
              <a:rPr lang="hu-HU" sz="29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&lt;0.7 nm </a:t>
            </a:r>
            <a:r>
              <a:rPr lang="hu-HU" sz="29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before</a:t>
            </a:r>
            <a:r>
              <a:rPr lang="hu-HU" sz="29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9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rescattering</a:t>
            </a:r>
            <a:endParaRPr lang="en-GB" sz="29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1" y="548680"/>
            <a:ext cx="456503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4908189" y="580618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err="1" smtClean="0">
                <a:solidFill>
                  <a:srgbClr val="FF0000"/>
                </a:solidFill>
              </a:rPr>
              <a:t>Q</a:t>
            </a:r>
            <a:r>
              <a:rPr lang="hu-HU" sz="20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hu-HU" sz="2000" b="1" dirty="0" smtClean="0"/>
              <a:t> = 10,007 e</a:t>
            </a:r>
            <a:r>
              <a:rPr lang="hu-HU" sz="2000" b="1" baseline="30000" dirty="0" smtClean="0"/>
              <a:t>2</a:t>
            </a:r>
            <a:r>
              <a:rPr lang="el-GR" sz="2000" b="1" dirty="0" smtClean="0"/>
              <a:t>λ</a:t>
            </a:r>
            <a:r>
              <a:rPr lang="hu-HU" sz="2000" b="1" baseline="30000" dirty="0" smtClean="0"/>
              <a:t>2</a:t>
            </a:r>
            <a:r>
              <a:rPr lang="hu-HU" sz="2000" b="1" dirty="0" smtClean="0">
                <a:solidFill>
                  <a:srgbClr val="FF0000"/>
                </a:solidFill>
              </a:rPr>
              <a:t>E</a:t>
            </a:r>
            <a:r>
              <a:rPr lang="hu-HU" sz="2000" b="1" baseline="-25000" dirty="0" smtClean="0">
                <a:solidFill>
                  <a:srgbClr val="FF0000"/>
                </a:solidFill>
              </a:rPr>
              <a:t>loc</a:t>
            </a:r>
            <a:r>
              <a:rPr lang="hu-HU" sz="2000" b="1" baseline="30000" dirty="0" smtClean="0">
                <a:solidFill>
                  <a:srgbClr val="FF0000"/>
                </a:solidFill>
              </a:rPr>
              <a:t>2</a:t>
            </a:r>
            <a:r>
              <a:rPr lang="hu-HU" sz="2000" b="1" baseline="30000" dirty="0" smtClean="0"/>
              <a:t> </a:t>
            </a:r>
            <a:r>
              <a:rPr lang="hu-HU" sz="2000" b="1" dirty="0" smtClean="0"/>
              <a:t>/ (16 </a:t>
            </a:r>
            <a:r>
              <a:rPr lang="hu-HU" sz="2000" b="1" dirty="0" smtClean="0">
                <a:sym typeface="Symbol"/>
              </a:rPr>
              <a:t></a:t>
            </a:r>
            <a:r>
              <a:rPr lang="hu-HU" sz="2000" b="1" baseline="30000" dirty="0" smtClean="0">
                <a:sym typeface="Symbol"/>
              </a:rPr>
              <a:t>2</a:t>
            </a:r>
            <a:r>
              <a:rPr lang="hu-HU" sz="2000" b="1" dirty="0" smtClean="0">
                <a:sym typeface="Symbol"/>
              </a:rPr>
              <a:t>mc</a:t>
            </a:r>
            <a:r>
              <a:rPr lang="hu-HU" sz="2000" b="1" baseline="30000" dirty="0" smtClean="0">
                <a:sym typeface="Symbol"/>
              </a:rPr>
              <a:t>2</a:t>
            </a:r>
            <a:r>
              <a:rPr lang="hu-HU" sz="2000" b="1" dirty="0" smtClean="0">
                <a:sym typeface="Symbol"/>
              </a:rPr>
              <a:t>)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5496" y="4149080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also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</a:t>
            </a:r>
            <a:r>
              <a:rPr lang="hu-HU" sz="1600" dirty="0" err="1" smtClean="0"/>
              <a:t>nanotips</a:t>
            </a:r>
            <a:r>
              <a:rPr lang="hu-HU" sz="1600" dirty="0" smtClean="0"/>
              <a:t>: </a:t>
            </a:r>
          </a:p>
          <a:p>
            <a:r>
              <a:rPr lang="hu-HU" sz="1600" dirty="0" smtClean="0"/>
              <a:t>Thomas et </a:t>
            </a:r>
            <a:r>
              <a:rPr lang="hu-HU" sz="1600" dirty="0" err="1" smtClean="0"/>
              <a:t>al</a:t>
            </a:r>
            <a:r>
              <a:rPr lang="hu-HU" sz="1600" dirty="0" smtClean="0"/>
              <a:t>., </a:t>
            </a:r>
            <a:r>
              <a:rPr lang="hu-HU" sz="1600" dirty="0" err="1" smtClean="0"/>
              <a:t>Nano</a:t>
            </a:r>
            <a:r>
              <a:rPr lang="hu-HU" sz="1600" dirty="0" smtClean="0"/>
              <a:t> Lett. 2013</a:t>
            </a:r>
            <a:endParaRPr lang="hu-HU" sz="16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3131840" y="1052736"/>
            <a:ext cx="6012161" cy="4968552"/>
            <a:chOff x="4143375" y="1844675"/>
            <a:chExt cx="5000625" cy="431958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5" y="1844675"/>
              <a:ext cx="5000625" cy="431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églalap 1"/>
            <p:cNvSpPr/>
            <p:nvPr/>
          </p:nvSpPr>
          <p:spPr>
            <a:xfrm>
              <a:off x="4860032" y="1988840"/>
              <a:ext cx="4176464" cy="1656184"/>
            </a:xfrm>
            <a:prstGeom prst="rect">
              <a:avLst/>
            </a:prstGeom>
            <a:noFill/>
            <a:ln w="38100">
              <a:solidFill>
                <a:srgbClr val="FF3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Fig1_v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44000" cy="6056944"/>
          </a:xfrm>
          <a:prstGeom prst="rect">
            <a:avLst/>
          </a:prstGeom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-56259"/>
            <a:ext cx="9144000" cy="576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measuring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field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enhancement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on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test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nanosurfaces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4860032" y="4653136"/>
            <a:ext cx="427232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2000" b="1" dirty="0" err="1" smtClean="0">
                <a:solidFill>
                  <a:srgbClr val="FF0000"/>
                </a:solidFill>
              </a:rPr>
              <a:t>Q</a:t>
            </a:r>
            <a:r>
              <a:rPr lang="hu-HU" sz="20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hu-HU" sz="2000" b="1" dirty="0" smtClean="0"/>
              <a:t> = 10,007 e</a:t>
            </a:r>
            <a:r>
              <a:rPr lang="hu-HU" sz="2000" b="1" baseline="30000" dirty="0" smtClean="0"/>
              <a:t>2</a:t>
            </a:r>
            <a:r>
              <a:rPr lang="el-GR" sz="2000" b="1" dirty="0" smtClean="0"/>
              <a:t>λ</a:t>
            </a:r>
            <a:r>
              <a:rPr lang="hu-HU" sz="2000" b="1" baseline="30000" dirty="0" smtClean="0"/>
              <a:t>2</a:t>
            </a:r>
            <a:r>
              <a:rPr lang="hu-HU" sz="2000" b="1" dirty="0" smtClean="0">
                <a:solidFill>
                  <a:srgbClr val="FF0000"/>
                </a:solidFill>
              </a:rPr>
              <a:t>E</a:t>
            </a:r>
            <a:r>
              <a:rPr lang="hu-HU" sz="2000" b="1" baseline="-25000" dirty="0" smtClean="0">
                <a:solidFill>
                  <a:srgbClr val="FF0000"/>
                </a:solidFill>
              </a:rPr>
              <a:t>loc</a:t>
            </a:r>
            <a:r>
              <a:rPr lang="hu-HU" sz="2000" b="1" baseline="30000" dirty="0" smtClean="0">
                <a:solidFill>
                  <a:srgbClr val="FF0000"/>
                </a:solidFill>
              </a:rPr>
              <a:t>2</a:t>
            </a:r>
            <a:r>
              <a:rPr lang="hu-HU" sz="2000" b="1" baseline="30000" dirty="0" smtClean="0"/>
              <a:t> </a:t>
            </a:r>
            <a:r>
              <a:rPr lang="hu-HU" sz="2000" b="1" dirty="0" smtClean="0"/>
              <a:t>/ (16 </a:t>
            </a:r>
            <a:r>
              <a:rPr lang="hu-HU" sz="2000" b="1" dirty="0" smtClean="0">
                <a:sym typeface="Symbol"/>
              </a:rPr>
              <a:t></a:t>
            </a:r>
            <a:r>
              <a:rPr lang="hu-HU" sz="2000" b="1" baseline="30000" dirty="0" smtClean="0">
                <a:sym typeface="Symbol"/>
              </a:rPr>
              <a:t>2</a:t>
            </a:r>
            <a:r>
              <a:rPr lang="hu-HU" sz="2000" b="1" dirty="0" smtClean="0">
                <a:sym typeface="Symbol"/>
              </a:rPr>
              <a:t>mc</a:t>
            </a:r>
            <a:r>
              <a:rPr lang="hu-HU" sz="2000" b="1" baseline="30000" dirty="0" smtClean="0">
                <a:sym typeface="Symbol"/>
              </a:rPr>
              <a:t>2</a:t>
            </a:r>
            <a:r>
              <a:rPr lang="hu-HU" sz="2000" b="1" dirty="0" smtClean="0">
                <a:sym typeface="Symbol"/>
              </a:rPr>
              <a:t>)</a:t>
            </a:r>
            <a:endParaRPr lang="hu-HU" sz="2000" dirty="0"/>
          </a:p>
        </p:txBody>
      </p:sp>
      <p:sp>
        <p:nvSpPr>
          <p:cNvPr id="2" name="Téglalap 1"/>
          <p:cNvSpPr/>
          <p:nvPr/>
        </p:nvSpPr>
        <p:spPr>
          <a:xfrm>
            <a:off x="2123728" y="3354349"/>
            <a:ext cx="7632848" cy="2951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292080" y="3861048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4644008" y="495110"/>
            <a:ext cx="5472608" cy="285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07504" y="5805264"/>
            <a:ext cx="424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Rácz et </a:t>
            </a:r>
            <a:r>
              <a:rPr lang="hu-HU" b="1" dirty="0" err="1" smtClean="0"/>
              <a:t>al</a:t>
            </a:r>
            <a:r>
              <a:rPr lang="hu-HU" b="1" dirty="0" smtClean="0"/>
              <a:t>., </a:t>
            </a:r>
            <a:r>
              <a:rPr lang="hu-HU" b="1" dirty="0" err="1" smtClean="0"/>
              <a:t>Nano</a:t>
            </a:r>
            <a:r>
              <a:rPr lang="hu-HU" b="1" dirty="0" smtClean="0"/>
              <a:t> Lett. 17, 1181 (2017)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75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46634"/>
            <a:ext cx="1907704" cy="576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Validation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Kép 4" descr="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2248" y="1"/>
            <a:ext cx="10183598" cy="753997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-396552" y="3861048"/>
            <a:ext cx="1000911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7092280" y="188640"/>
            <a:ext cx="5472608" cy="66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07504" y="5805264"/>
            <a:ext cx="424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Rácz et </a:t>
            </a:r>
            <a:r>
              <a:rPr lang="hu-HU" b="1" dirty="0" err="1" smtClean="0"/>
              <a:t>al</a:t>
            </a:r>
            <a:r>
              <a:rPr lang="hu-HU" b="1" dirty="0" smtClean="0"/>
              <a:t>., </a:t>
            </a:r>
            <a:r>
              <a:rPr lang="hu-HU" b="1" dirty="0" err="1" smtClean="0"/>
              <a:t>Nano</a:t>
            </a:r>
            <a:r>
              <a:rPr lang="hu-HU" b="1" dirty="0" smtClean="0"/>
              <a:t> Lett. 17, 1181 (2017)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2247" y="1"/>
            <a:ext cx="10209597" cy="7559228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-396552" y="4293096"/>
            <a:ext cx="1000911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fig2ch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988840"/>
            <a:ext cx="10524126" cy="3721297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>
            <a:off x="2843808" y="4509120"/>
            <a:ext cx="158417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5292080" y="4149080"/>
            <a:ext cx="158417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771800" y="4077072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36.1 vs. 31.7</a:t>
            </a:r>
            <a:endParaRPr lang="hu-H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292080" y="450912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51.2 vs.50.5</a:t>
            </a:r>
            <a:endParaRPr lang="hu-H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07504" y="5805264"/>
            <a:ext cx="424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Rácz et </a:t>
            </a:r>
            <a:r>
              <a:rPr lang="hu-HU" b="1" dirty="0" err="1" smtClean="0"/>
              <a:t>al</a:t>
            </a:r>
            <a:r>
              <a:rPr lang="hu-HU" b="1" dirty="0" smtClean="0"/>
              <a:t>., </a:t>
            </a:r>
            <a:r>
              <a:rPr lang="hu-HU" b="1" dirty="0" err="1" smtClean="0"/>
              <a:t>Nano</a:t>
            </a:r>
            <a:r>
              <a:rPr lang="hu-HU" b="1" dirty="0" smtClean="0"/>
              <a:t> Lett. 17, 1181 (2017)</a:t>
            </a:r>
            <a:endParaRPr lang="hu-HU" b="1" dirty="0"/>
          </a:p>
        </p:txBody>
      </p:sp>
      <p:sp>
        <p:nvSpPr>
          <p:cNvPr id="20" name="Téglalap 19"/>
          <p:cNvSpPr/>
          <p:nvPr/>
        </p:nvSpPr>
        <p:spPr>
          <a:xfrm>
            <a:off x="7092280" y="116632"/>
            <a:ext cx="5472608" cy="66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7020272" y="3933056"/>
            <a:ext cx="23295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sym typeface="Symbol"/>
              </a:rPr>
              <a:t>← </a:t>
            </a:r>
            <a:r>
              <a:rPr lang="hu-HU" sz="2000" b="1" dirty="0" err="1" smtClean="0">
                <a:solidFill>
                  <a:schemeClr val="bg1"/>
                </a:solidFill>
              </a:rPr>
              <a:t>experiment</a:t>
            </a:r>
            <a:r>
              <a:rPr lang="hu-HU" sz="2000" b="1" dirty="0" smtClean="0">
                <a:solidFill>
                  <a:schemeClr val="bg1"/>
                </a:solidFill>
              </a:rPr>
              <a:t> vs. </a:t>
            </a:r>
          </a:p>
          <a:p>
            <a:r>
              <a:rPr lang="hu-HU" sz="2000" b="1" dirty="0" err="1" smtClean="0">
                <a:solidFill>
                  <a:schemeClr val="bg1"/>
                </a:solidFill>
              </a:rPr>
              <a:t>simulation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sym typeface="Symbol"/>
              </a:rPr>
              <a:t>  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-46634"/>
            <a:ext cx="1907704" cy="576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Validation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04665"/>
            <a:ext cx="6696744" cy="6624736"/>
          </a:xfrm>
          <a:prstGeom prst="rect">
            <a:avLst/>
          </a:prstGeom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576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FDTD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validation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331640" y="4797152"/>
            <a:ext cx="648072" cy="57606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563888" y="4725144"/>
            <a:ext cx="648072" cy="57606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156176" y="908720"/>
            <a:ext cx="277179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 err="1" smtClean="0"/>
              <a:t>Edge</a:t>
            </a:r>
            <a:r>
              <a:rPr lang="hu-HU" sz="2100" b="1" dirty="0" smtClean="0"/>
              <a:t>/</a:t>
            </a:r>
            <a:r>
              <a:rPr lang="hu-HU" sz="2100" b="1" dirty="0" err="1" smtClean="0"/>
              <a:t>corner</a:t>
            </a:r>
            <a:r>
              <a:rPr lang="hu-HU" sz="2100" b="1" dirty="0" smtClean="0"/>
              <a:t> </a:t>
            </a:r>
            <a:r>
              <a:rPr lang="hu-HU" sz="2100" b="1" dirty="0" err="1" smtClean="0"/>
              <a:t>radii</a:t>
            </a:r>
            <a:r>
              <a:rPr lang="hu-HU" sz="2100" b="1" dirty="0" smtClean="0"/>
              <a:t> </a:t>
            </a:r>
          </a:p>
          <a:p>
            <a:r>
              <a:rPr lang="hu-HU" sz="2100" b="1" dirty="0" err="1" smtClean="0"/>
              <a:t>according</a:t>
            </a:r>
            <a:r>
              <a:rPr lang="hu-HU" sz="2100" b="1" dirty="0" smtClean="0"/>
              <a:t> </a:t>
            </a:r>
            <a:r>
              <a:rPr lang="hu-HU" sz="2100" b="1" dirty="0" err="1" smtClean="0"/>
              <a:t>to</a:t>
            </a:r>
            <a:r>
              <a:rPr lang="hu-HU" sz="2100" b="1" dirty="0" smtClean="0"/>
              <a:t> SEM </a:t>
            </a:r>
            <a:r>
              <a:rPr lang="hu-HU" sz="2100" b="1" dirty="0" err="1" smtClean="0"/>
              <a:t>images</a:t>
            </a:r>
            <a:endParaRPr lang="hu-HU" sz="2100" b="1" dirty="0" smtClean="0"/>
          </a:p>
          <a:p>
            <a:endParaRPr lang="hu-HU" sz="2100" b="1" dirty="0" smtClean="0"/>
          </a:p>
          <a:p>
            <a:endParaRPr lang="hu-HU" sz="2100" b="1" dirty="0" smtClean="0"/>
          </a:p>
          <a:p>
            <a:r>
              <a:rPr lang="hu-HU" sz="2100" b="1" dirty="0" smtClean="0"/>
              <a:t>No </a:t>
            </a:r>
            <a:r>
              <a:rPr lang="hu-HU" sz="2100" b="1" dirty="0" err="1" smtClean="0"/>
              <a:t>fitting</a:t>
            </a:r>
            <a:r>
              <a:rPr lang="hu-HU" sz="2100" b="1" dirty="0" smtClean="0"/>
              <a:t> </a:t>
            </a:r>
            <a:r>
              <a:rPr lang="hu-HU" sz="2100" b="1" dirty="0" err="1" smtClean="0"/>
              <a:t>parameters</a:t>
            </a:r>
            <a:r>
              <a:rPr lang="hu-HU" sz="2100" b="1" dirty="0" smtClean="0"/>
              <a:t>!</a:t>
            </a:r>
            <a:endParaRPr lang="hu-HU" sz="21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187320" y="4725144"/>
            <a:ext cx="299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Rácz et </a:t>
            </a:r>
            <a:r>
              <a:rPr lang="hu-HU" b="1" dirty="0" err="1" smtClean="0"/>
              <a:t>al</a:t>
            </a:r>
            <a:r>
              <a:rPr lang="hu-HU" b="1" dirty="0" smtClean="0"/>
              <a:t>., </a:t>
            </a:r>
          </a:p>
          <a:p>
            <a:r>
              <a:rPr lang="hu-HU" b="1" dirty="0" err="1" smtClean="0"/>
              <a:t>Nano</a:t>
            </a:r>
            <a:r>
              <a:rPr lang="hu-HU" b="1" dirty="0" smtClean="0"/>
              <a:t> Lett. 17, 1181 (2017)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75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576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 err="1">
                <a:solidFill>
                  <a:schemeClr val="bg1"/>
                </a:solidFill>
                <a:latin typeface="Calibri" pitchFamily="34" charset="0"/>
              </a:rPr>
              <a:t>w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hat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can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we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use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this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tool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? – </a:t>
            </a:r>
            <a:r>
              <a:rPr lang="hu-HU" sz="2800" b="1" dirty="0" err="1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lasmon-plasmon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coupling</a:t>
            </a:r>
            <a:endParaRPr lang="en-GB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107504" y="2720433"/>
            <a:ext cx="3902348" cy="1526978"/>
            <a:chOff x="801170" y="4448625"/>
            <a:chExt cx="3902348" cy="1526978"/>
          </a:xfrm>
        </p:grpSpPr>
        <p:sp>
          <p:nvSpPr>
            <p:cNvPr id="8" name="Ellipszis 7"/>
            <p:cNvSpPr/>
            <p:nvPr/>
          </p:nvSpPr>
          <p:spPr>
            <a:xfrm>
              <a:off x="2468880" y="5052060"/>
              <a:ext cx="923544" cy="923543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/>
            <p:cNvSpPr txBox="1"/>
            <p:nvPr/>
          </p:nvSpPr>
          <p:spPr>
            <a:xfrm flipH="1">
              <a:off x="801170" y="4448625"/>
              <a:ext cx="39023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err="1">
                  <a:solidFill>
                    <a:srgbClr val="C00000"/>
                  </a:solidFill>
                </a:rPr>
                <a:t>l</a:t>
              </a:r>
              <a:r>
                <a:rPr lang="hu-HU" sz="2800" dirty="0" err="1" smtClean="0">
                  <a:solidFill>
                    <a:srgbClr val="C00000"/>
                  </a:solidFill>
                </a:rPr>
                <a:t>ocalized</a:t>
              </a:r>
              <a:endParaRPr lang="hu-HU" sz="2800" dirty="0" smtClean="0">
                <a:solidFill>
                  <a:srgbClr val="C00000"/>
                </a:solidFill>
              </a:endParaRPr>
            </a:p>
            <a:p>
              <a:r>
                <a:rPr lang="hu-HU" sz="2800" dirty="0" smtClean="0">
                  <a:solidFill>
                    <a:srgbClr val="C00000"/>
                  </a:solidFill>
                </a:rPr>
                <a:t> </a:t>
              </a:r>
              <a:r>
                <a:rPr lang="hu-HU" sz="2800" dirty="0" err="1" smtClean="0">
                  <a:solidFill>
                    <a:srgbClr val="C00000"/>
                  </a:solidFill>
                </a:rPr>
                <a:t>plasmon</a:t>
              </a:r>
              <a:endParaRPr lang="hu-H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Háromszög 9"/>
          <p:cNvSpPr/>
          <p:nvPr/>
        </p:nvSpPr>
        <p:spPr>
          <a:xfrm rot="10800000">
            <a:off x="539553" y="4023384"/>
            <a:ext cx="6080760" cy="256946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513342" y="3849648"/>
            <a:ext cx="6080760" cy="1737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2058678" y="3712488"/>
            <a:ext cx="356616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4683006" y="4105680"/>
            <a:ext cx="2203705" cy="950976"/>
            <a:chOff x="5376672" y="5833872"/>
            <a:chExt cx="2203705" cy="950976"/>
          </a:xfrm>
        </p:grpSpPr>
        <p:cxnSp>
          <p:nvCxnSpPr>
            <p:cNvPr id="14" name="Egyenes összekötő nyíllal 13"/>
            <p:cNvCxnSpPr/>
            <p:nvPr/>
          </p:nvCxnSpPr>
          <p:spPr>
            <a:xfrm flipH="1" flipV="1">
              <a:off x="5376672" y="5833872"/>
              <a:ext cx="969264" cy="950976"/>
            </a:xfrm>
            <a:prstGeom prst="straightConnector1">
              <a:avLst/>
            </a:prstGeom>
            <a:ln w="190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övegdoboz 14"/>
            <p:cNvSpPr txBox="1"/>
            <p:nvPr/>
          </p:nvSpPr>
          <p:spPr>
            <a:xfrm flipH="1">
              <a:off x="6419088" y="6086332"/>
              <a:ext cx="1161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err="1" smtClean="0">
                  <a:solidFill>
                    <a:srgbClr val="C00000"/>
                  </a:solidFill>
                </a:rPr>
                <a:t>light</a:t>
              </a:r>
              <a:endParaRPr lang="hu-HU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2481480" y="3068960"/>
            <a:ext cx="6664942" cy="772448"/>
            <a:chOff x="3679390" y="4796248"/>
            <a:chExt cx="4470345" cy="772448"/>
          </a:xfrm>
        </p:grpSpPr>
        <p:cxnSp>
          <p:nvCxnSpPr>
            <p:cNvPr id="17" name="Egyenes összekötő nyíllal 16"/>
            <p:cNvCxnSpPr/>
            <p:nvPr/>
          </p:nvCxnSpPr>
          <p:spPr>
            <a:xfrm flipH="1">
              <a:off x="3679390" y="5550408"/>
              <a:ext cx="1404674" cy="18288"/>
            </a:xfrm>
            <a:prstGeom prst="straightConnector1">
              <a:avLst/>
            </a:prstGeom>
            <a:ln w="190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 flipH="1">
              <a:off x="4247387" y="4796248"/>
              <a:ext cx="39023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err="1">
                  <a:solidFill>
                    <a:srgbClr val="C00000"/>
                  </a:solidFill>
                </a:rPr>
                <a:t>p</a:t>
              </a:r>
              <a:r>
                <a:rPr lang="hu-HU" sz="2800" dirty="0" err="1" smtClean="0">
                  <a:solidFill>
                    <a:srgbClr val="C00000"/>
                  </a:solidFill>
                </a:rPr>
                <a:t>ropagating</a:t>
              </a:r>
              <a:r>
                <a:rPr lang="hu-HU" sz="2800" dirty="0" smtClean="0">
                  <a:solidFill>
                    <a:srgbClr val="C00000"/>
                  </a:solidFill>
                </a:rPr>
                <a:t> </a:t>
              </a:r>
              <a:r>
                <a:rPr lang="hu-HU" sz="2800" dirty="0" err="1" smtClean="0">
                  <a:solidFill>
                    <a:srgbClr val="C00000"/>
                  </a:solidFill>
                </a:rPr>
                <a:t>plasmon</a:t>
              </a:r>
              <a:endParaRPr lang="hu-HU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177836" y="1034733"/>
            <a:ext cx="3902348" cy="2616533"/>
            <a:chOff x="871502" y="2762925"/>
            <a:chExt cx="3902348" cy="2616533"/>
          </a:xfrm>
        </p:grpSpPr>
        <p:sp>
          <p:nvSpPr>
            <p:cNvPr id="20" name="Szabadkézi sokszög 19"/>
            <p:cNvSpPr/>
            <p:nvPr/>
          </p:nvSpPr>
          <p:spPr>
            <a:xfrm>
              <a:off x="3031236" y="3913632"/>
              <a:ext cx="722376" cy="1465826"/>
            </a:xfrm>
            <a:custGeom>
              <a:avLst/>
              <a:gdLst>
                <a:gd name="connsiteX0" fmla="*/ 0 w 722376"/>
                <a:gd name="connsiteY0" fmla="*/ 914400 h 914400"/>
                <a:gd name="connsiteX1" fmla="*/ 164592 w 722376"/>
                <a:gd name="connsiteY1" fmla="*/ 521208 h 914400"/>
                <a:gd name="connsiteX2" fmla="*/ 265176 w 722376"/>
                <a:gd name="connsiteY2" fmla="*/ 685800 h 914400"/>
                <a:gd name="connsiteX3" fmla="*/ 457200 w 722376"/>
                <a:gd name="connsiteY3" fmla="*/ 265176 h 914400"/>
                <a:gd name="connsiteX4" fmla="*/ 530352 w 722376"/>
                <a:gd name="connsiteY4" fmla="*/ 411480 h 914400"/>
                <a:gd name="connsiteX5" fmla="*/ 722376 w 722376"/>
                <a:gd name="connsiteY5" fmla="*/ 0 h 914400"/>
                <a:gd name="connsiteX6" fmla="*/ 722376 w 722376"/>
                <a:gd name="connsiteY6" fmla="*/ 0 h 914400"/>
                <a:gd name="connsiteX7" fmla="*/ 722376 w 722376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376" h="914400">
                  <a:moveTo>
                    <a:pt x="0" y="914400"/>
                  </a:moveTo>
                  <a:cubicBezTo>
                    <a:pt x="60198" y="736854"/>
                    <a:pt x="120396" y="559308"/>
                    <a:pt x="164592" y="521208"/>
                  </a:cubicBezTo>
                  <a:cubicBezTo>
                    <a:pt x="208788" y="483108"/>
                    <a:pt x="216408" y="728472"/>
                    <a:pt x="265176" y="685800"/>
                  </a:cubicBezTo>
                  <a:cubicBezTo>
                    <a:pt x="313944" y="643128"/>
                    <a:pt x="413004" y="310896"/>
                    <a:pt x="457200" y="265176"/>
                  </a:cubicBezTo>
                  <a:cubicBezTo>
                    <a:pt x="501396" y="219456"/>
                    <a:pt x="486156" y="455676"/>
                    <a:pt x="530352" y="411480"/>
                  </a:cubicBezTo>
                  <a:cubicBezTo>
                    <a:pt x="574548" y="367284"/>
                    <a:pt x="722376" y="0"/>
                    <a:pt x="722376" y="0"/>
                  </a:cubicBezTo>
                  <a:lnTo>
                    <a:pt x="722376" y="0"/>
                  </a:lnTo>
                  <a:lnTo>
                    <a:pt x="722376" y="0"/>
                  </a:ln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 rot="21063125">
              <a:off x="2703932" y="3803656"/>
              <a:ext cx="722376" cy="1465826"/>
            </a:xfrm>
            <a:custGeom>
              <a:avLst/>
              <a:gdLst>
                <a:gd name="connsiteX0" fmla="*/ 0 w 722376"/>
                <a:gd name="connsiteY0" fmla="*/ 914400 h 914400"/>
                <a:gd name="connsiteX1" fmla="*/ 164592 w 722376"/>
                <a:gd name="connsiteY1" fmla="*/ 521208 h 914400"/>
                <a:gd name="connsiteX2" fmla="*/ 265176 w 722376"/>
                <a:gd name="connsiteY2" fmla="*/ 685800 h 914400"/>
                <a:gd name="connsiteX3" fmla="*/ 457200 w 722376"/>
                <a:gd name="connsiteY3" fmla="*/ 265176 h 914400"/>
                <a:gd name="connsiteX4" fmla="*/ 530352 w 722376"/>
                <a:gd name="connsiteY4" fmla="*/ 411480 h 914400"/>
                <a:gd name="connsiteX5" fmla="*/ 722376 w 722376"/>
                <a:gd name="connsiteY5" fmla="*/ 0 h 914400"/>
                <a:gd name="connsiteX6" fmla="*/ 722376 w 722376"/>
                <a:gd name="connsiteY6" fmla="*/ 0 h 914400"/>
                <a:gd name="connsiteX7" fmla="*/ 722376 w 722376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376" h="914400">
                  <a:moveTo>
                    <a:pt x="0" y="914400"/>
                  </a:moveTo>
                  <a:cubicBezTo>
                    <a:pt x="60198" y="736854"/>
                    <a:pt x="120396" y="559308"/>
                    <a:pt x="164592" y="521208"/>
                  </a:cubicBezTo>
                  <a:cubicBezTo>
                    <a:pt x="208788" y="483108"/>
                    <a:pt x="216408" y="728472"/>
                    <a:pt x="265176" y="685800"/>
                  </a:cubicBezTo>
                  <a:cubicBezTo>
                    <a:pt x="313944" y="643128"/>
                    <a:pt x="413004" y="310896"/>
                    <a:pt x="457200" y="265176"/>
                  </a:cubicBezTo>
                  <a:cubicBezTo>
                    <a:pt x="501396" y="219456"/>
                    <a:pt x="486156" y="455676"/>
                    <a:pt x="530352" y="411480"/>
                  </a:cubicBezTo>
                  <a:cubicBezTo>
                    <a:pt x="574548" y="367284"/>
                    <a:pt x="722376" y="0"/>
                    <a:pt x="722376" y="0"/>
                  </a:cubicBezTo>
                  <a:lnTo>
                    <a:pt x="722376" y="0"/>
                  </a:lnTo>
                  <a:lnTo>
                    <a:pt x="722376" y="0"/>
                  </a:ln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 rot="21063125" flipH="1">
              <a:off x="2363130" y="3832134"/>
              <a:ext cx="335163" cy="1465826"/>
            </a:xfrm>
            <a:custGeom>
              <a:avLst/>
              <a:gdLst>
                <a:gd name="connsiteX0" fmla="*/ 0 w 722376"/>
                <a:gd name="connsiteY0" fmla="*/ 914400 h 914400"/>
                <a:gd name="connsiteX1" fmla="*/ 164592 w 722376"/>
                <a:gd name="connsiteY1" fmla="*/ 521208 h 914400"/>
                <a:gd name="connsiteX2" fmla="*/ 265176 w 722376"/>
                <a:gd name="connsiteY2" fmla="*/ 685800 h 914400"/>
                <a:gd name="connsiteX3" fmla="*/ 457200 w 722376"/>
                <a:gd name="connsiteY3" fmla="*/ 265176 h 914400"/>
                <a:gd name="connsiteX4" fmla="*/ 530352 w 722376"/>
                <a:gd name="connsiteY4" fmla="*/ 411480 h 914400"/>
                <a:gd name="connsiteX5" fmla="*/ 722376 w 722376"/>
                <a:gd name="connsiteY5" fmla="*/ 0 h 914400"/>
                <a:gd name="connsiteX6" fmla="*/ 722376 w 722376"/>
                <a:gd name="connsiteY6" fmla="*/ 0 h 914400"/>
                <a:gd name="connsiteX7" fmla="*/ 722376 w 722376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376" h="914400">
                  <a:moveTo>
                    <a:pt x="0" y="914400"/>
                  </a:moveTo>
                  <a:cubicBezTo>
                    <a:pt x="60198" y="736854"/>
                    <a:pt x="120396" y="559308"/>
                    <a:pt x="164592" y="521208"/>
                  </a:cubicBezTo>
                  <a:cubicBezTo>
                    <a:pt x="208788" y="483108"/>
                    <a:pt x="216408" y="728472"/>
                    <a:pt x="265176" y="685800"/>
                  </a:cubicBezTo>
                  <a:cubicBezTo>
                    <a:pt x="313944" y="643128"/>
                    <a:pt x="413004" y="310896"/>
                    <a:pt x="457200" y="265176"/>
                  </a:cubicBezTo>
                  <a:cubicBezTo>
                    <a:pt x="501396" y="219456"/>
                    <a:pt x="486156" y="455676"/>
                    <a:pt x="530352" y="411480"/>
                  </a:cubicBezTo>
                  <a:cubicBezTo>
                    <a:pt x="574548" y="367284"/>
                    <a:pt x="722376" y="0"/>
                    <a:pt x="722376" y="0"/>
                  </a:cubicBezTo>
                  <a:lnTo>
                    <a:pt x="722376" y="0"/>
                  </a:lnTo>
                  <a:lnTo>
                    <a:pt x="722376" y="0"/>
                  </a:ln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 flipH="1">
              <a:off x="871502" y="2762925"/>
              <a:ext cx="39023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err="1">
                  <a:solidFill>
                    <a:schemeClr val="accent5">
                      <a:lumMod val="50000"/>
                    </a:schemeClr>
                  </a:solidFill>
                </a:rPr>
                <a:t>e</a:t>
              </a:r>
              <a:r>
                <a:rPr lang="hu-HU" sz="2800" dirty="0" err="1" smtClean="0">
                  <a:solidFill>
                    <a:schemeClr val="accent5">
                      <a:lumMod val="50000"/>
                    </a:schemeClr>
                  </a:solidFill>
                </a:rPr>
                <a:t>lectrons</a:t>
              </a:r>
              <a:r>
                <a:rPr lang="hu-HU" sz="28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hu-HU" sz="2800" dirty="0" err="1" smtClean="0">
                  <a:solidFill>
                    <a:schemeClr val="accent5">
                      <a:lumMod val="50000"/>
                    </a:schemeClr>
                  </a:solidFill>
                </a:rPr>
                <a:t>probing</a:t>
              </a:r>
              <a:r>
                <a:rPr lang="hu-HU" sz="28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hu-HU" sz="2800" dirty="0" err="1" smtClean="0">
                  <a:solidFill>
                    <a:schemeClr val="accent5">
                      <a:lumMod val="50000"/>
                    </a:schemeClr>
                  </a:solidFill>
                </a:rPr>
                <a:t>field</a:t>
              </a:r>
              <a:r>
                <a:rPr lang="hu-HU" sz="28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hu-HU" sz="2800" dirty="0" err="1" smtClean="0">
                  <a:solidFill>
                    <a:schemeClr val="accent5">
                      <a:lumMod val="50000"/>
                    </a:schemeClr>
                  </a:solidFill>
                </a:rPr>
                <a:t>enhancement</a:t>
              </a:r>
              <a:r>
                <a:rPr lang="hu-HU" sz="2800" dirty="0" smtClean="0">
                  <a:solidFill>
                    <a:schemeClr val="accent5">
                      <a:lumMod val="50000"/>
                    </a:schemeClr>
                  </a:solidFill>
                </a:rPr>
                <a:t>…</a:t>
              </a:r>
              <a:endParaRPr lang="hu-HU" sz="2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Szövegdoboz 23"/>
          <p:cNvSpPr txBox="1"/>
          <p:nvPr/>
        </p:nvSpPr>
        <p:spPr>
          <a:xfrm>
            <a:off x="4353822" y="15819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650878" y="1427292"/>
            <a:ext cx="7395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5">
                    <a:lumMod val="50000"/>
                  </a:schemeClr>
                </a:solidFill>
              </a:rPr>
              <a:t>…and </a:t>
            </a:r>
            <a:r>
              <a:rPr lang="hu-HU" sz="2800" dirty="0" err="1" smtClean="0">
                <a:solidFill>
                  <a:schemeClr val="accent5">
                    <a:lumMod val="50000"/>
                  </a:schemeClr>
                </a:solidFill>
              </a:rPr>
              <a:t>thus</a:t>
            </a:r>
            <a:r>
              <a:rPr lang="hu-H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hu-HU" sz="2800" dirty="0" err="1" smtClean="0">
                <a:solidFill>
                  <a:schemeClr val="accent5">
                    <a:lumMod val="50000"/>
                  </a:schemeClr>
                </a:solidFill>
              </a:rPr>
              <a:t>plasmon-plasmon</a:t>
            </a:r>
            <a:r>
              <a:rPr lang="hu-H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hu-HU" sz="2800" dirty="0" err="1" smtClean="0">
                <a:solidFill>
                  <a:schemeClr val="accent5">
                    <a:lumMod val="50000"/>
                  </a:schemeClr>
                </a:solidFill>
              </a:rPr>
              <a:t>coupling</a:t>
            </a: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AutoShape 2" descr="https://mail.eli-alps.hu/owa/service.svc/s/GetPersonaPhoto?email=zsuzsanna.papa%40eli-alps.hu&amp;personId=AAQkAGMxNmIyZWZmLTc4YWQtNGU1NS04YjllLTJjNWI2YjA1NjFhMgAQAIna3YJKIQ5DsZTB9sehyN8%3D&amp;UA=0&amp;adObjectId=96e9c940-ae9c-40f5-acd1-e268b9fd2fb5&amp;size=HR96x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https://mail.eli-alps.hu/owa/service.svc/s/GetPersonaPhoto?email=zsuzsanna.papa%40eli-alps.hu&amp;personId=AAQkAGMxNmIyZWZmLTc4YWQtNGU1NS04YjllLTJjNWI2YjA1NjFhMgAQAIna3YJKIQ5DsZTB9sehyN8%3D&amp;UA=0&amp;adObjectId=96e9c940-ae9c-40f5-acd1-e268b9fd2fb5&amp;size=HR96x9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https://mail.eli-alps.hu/owa/service.svc/s/GetPersonaPhoto?email=zsuzsanna.papa%40eli-alps.hu&amp;personId=AAQkAGMxNmIyZWZmLTc4YWQtNGU1NS04YjllLTJjNWI2YjA1NjFhMgAQAIna3YJKIQ5DsZTB9sehyN8%3D&amp;UA=0&amp;adObjectId=96e9c940-ae9c-40f5-acd1-e268b9fd2fb5&amp;size=HR96x9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6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-22351"/>
            <a:ext cx="9180512" cy="5760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b="1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lectric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field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nanolocalization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plasmons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2" name="Szövegdoboz 7"/>
          <p:cNvSpPr txBox="1">
            <a:spLocks noChangeArrowheads="1"/>
          </p:cNvSpPr>
          <p:nvPr/>
        </p:nvSpPr>
        <p:spPr bwMode="auto">
          <a:xfrm>
            <a:off x="-36513" y="332656"/>
            <a:ext cx="1841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000">
              <a:latin typeface="Calibri" pitchFamily="34" charset="0"/>
            </a:endParaRPr>
          </a:p>
          <a:p>
            <a:endParaRPr lang="hu-HU" sz="2000">
              <a:latin typeface="Calibri" pitchFamily="34" charset="0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331663" y="620688"/>
            <a:ext cx="8632825" cy="3384550"/>
            <a:chOff x="255588" y="2781300"/>
            <a:chExt cx="8632825" cy="3384550"/>
          </a:xfrm>
        </p:grpSpPr>
        <p:pic>
          <p:nvPicPr>
            <p:cNvPr id="10" name="Picture 2" descr="http://physik.uni-graz.at/%7Eatr/pics/res_plasm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8" y="2781300"/>
              <a:ext cx="8632825" cy="338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zövegdoboz 11"/>
            <p:cNvSpPr txBox="1">
              <a:spLocks noChangeArrowheads="1"/>
            </p:cNvSpPr>
            <p:nvPr/>
          </p:nvSpPr>
          <p:spPr bwMode="auto">
            <a:xfrm rot="5400000">
              <a:off x="6326878" y="4198317"/>
              <a:ext cx="1135305" cy="46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1" dirty="0">
                  <a:solidFill>
                    <a:schemeClr val="bg1"/>
                  </a:solidFill>
                </a:rPr>
                <a:t>100 nm</a:t>
              </a: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35496" y="3917374"/>
            <a:ext cx="76665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hu-HU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Nanoscale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localization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endParaRPr lang="hu-HU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hu-H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 </a:t>
            </a:r>
            <a:r>
              <a:rPr lang="hu-HU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hu-H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hu-H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hu-H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exactly</a:t>
            </a:r>
            <a:r>
              <a:rPr lang="hu-H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hu-HU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g1_v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6832" y="1052736"/>
            <a:ext cx="10327305" cy="684076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3060848" y="1152128"/>
            <a:ext cx="5328592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-1044624" y="4365104"/>
            <a:ext cx="63722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5940152" y="3429000"/>
            <a:ext cx="936104" cy="7200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5496" y="5517232"/>
            <a:ext cx="56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J. Budai et </a:t>
            </a:r>
            <a:r>
              <a:rPr lang="hu-HU" b="1" dirty="0" err="1" smtClean="0"/>
              <a:t>al</a:t>
            </a:r>
            <a:r>
              <a:rPr lang="hu-HU" b="1" dirty="0" smtClean="0"/>
              <a:t>., </a:t>
            </a:r>
            <a:r>
              <a:rPr lang="hu-HU" b="1" dirty="0" err="1" smtClean="0"/>
              <a:t>Nanoscale</a:t>
            </a:r>
            <a:r>
              <a:rPr lang="hu-HU" b="1" dirty="0"/>
              <a:t> </a:t>
            </a:r>
            <a:r>
              <a:rPr lang="hu-HU" b="1" dirty="0" smtClean="0"/>
              <a:t>10, 16261 (2018)</a:t>
            </a:r>
            <a:endParaRPr lang="hu-HU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576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Calibri" pitchFamily="34" charset="0"/>
              </a:rPr>
              <a:t>Coupling</a:t>
            </a:r>
            <a:r>
              <a:rPr lang="hu-HU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" pitchFamily="34" charset="0"/>
              </a:rPr>
              <a:t>between</a:t>
            </a:r>
            <a:r>
              <a:rPr lang="hu-HU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" pitchFamily="34" charset="0"/>
              </a:rPr>
              <a:t>propagating</a:t>
            </a:r>
            <a:r>
              <a:rPr lang="hu-HU" sz="2800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hu-HU" sz="2800" dirty="0" err="1" smtClean="0">
                <a:solidFill>
                  <a:schemeClr val="bg1"/>
                </a:solidFill>
                <a:latin typeface="Calibri" pitchFamily="34" charset="0"/>
              </a:rPr>
              <a:t>localized</a:t>
            </a:r>
            <a:r>
              <a:rPr lang="hu-HU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" pitchFamily="34" charset="0"/>
              </a:rPr>
              <a:t>modes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latin typeface="+mn-lt"/>
              </a:rPr>
              <a:t>F</a:t>
            </a:r>
            <a:r>
              <a:rPr lang="hu-HU" sz="3200" b="1" dirty="0" err="1" smtClean="0">
                <a:latin typeface="+mn-lt"/>
              </a:rPr>
              <a:t>ield</a:t>
            </a:r>
            <a:r>
              <a:rPr lang="hu-HU" sz="3200" b="1" dirty="0" smtClean="0">
                <a:latin typeface="+mn-lt"/>
              </a:rPr>
              <a:t> </a:t>
            </a:r>
            <a:r>
              <a:rPr lang="hu-HU" sz="3200" b="1" dirty="0" err="1" smtClean="0">
                <a:latin typeface="+mn-lt"/>
              </a:rPr>
              <a:t>enhancement</a:t>
            </a:r>
            <a:r>
              <a:rPr lang="hu-HU" sz="3200" b="1" dirty="0" smtClean="0">
                <a:latin typeface="+mn-lt"/>
              </a:rPr>
              <a:t> (FE) </a:t>
            </a:r>
            <a:r>
              <a:rPr lang="hu-HU" sz="3200" b="1" dirty="0" err="1" smtClean="0">
                <a:latin typeface="+mn-lt"/>
              </a:rPr>
              <a:t>contributions</a:t>
            </a:r>
            <a:r>
              <a:rPr lang="hu-HU" sz="3200" b="1" dirty="0" smtClean="0">
                <a:latin typeface="+mn-lt"/>
              </a:rPr>
              <a:t> </a:t>
            </a:r>
          </a:p>
          <a:p>
            <a:r>
              <a:rPr lang="hu-HU" sz="3200" b="1" dirty="0" err="1" smtClean="0">
                <a:latin typeface="+mn-lt"/>
              </a:rPr>
              <a:t>from</a:t>
            </a:r>
            <a:r>
              <a:rPr lang="hu-HU" sz="3200" b="1" dirty="0" smtClean="0">
                <a:latin typeface="+mn-lt"/>
              </a:rPr>
              <a:t> </a:t>
            </a:r>
            <a:r>
              <a:rPr lang="hu-HU" sz="3200" b="1" dirty="0" err="1" smtClean="0">
                <a:latin typeface="+mn-lt"/>
              </a:rPr>
              <a:t>localized</a:t>
            </a:r>
            <a:r>
              <a:rPr lang="hu-HU" sz="3200" b="1" dirty="0" smtClean="0">
                <a:latin typeface="+mn-lt"/>
              </a:rPr>
              <a:t> and </a:t>
            </a:r>
            <a:r>
              <a:rPr lang="hu-HU" sz="3200" b="1" dirty="0" err="1" smtClean="0">
                <a:latin typeface="+mn-lt"/>
              </a:rPr>
              <a:t>propagating</a:t>
            </a:r>
            <a:r>
              <a:rPr lang="hu-HU" sz="3200" b="1" dirty="0" smtClean="0">
                <a:latin typeface="+mn-lt"/>
              </a:rPr>
              <a:t> </a:t>
            </a:r>
            <a:r>
              <a:rPr lang="hu-HU" sz="3200" b="1" dirty="0" err="1" smtClean="0">
                <a:latin typeface="+mn-lt"/>
              </a:rPr>
              <a:t>plasmons</a:t>
            </a:r>
            <a:r>
              <a:rPr lang="hu-HU" sz="3200" b="1" dirty="0" smtClean="0">
                <a:latin typeface="+mn-lt"/>
              </a:rPr>
              <a:t> </a:t>
            </a:r>
            <a:endParaRPr lang="hu-HU" sz="3200" b="1" dirty="0">
              <a:latin typeface="+mn-lt"/>
            </a:endParaRPr>
          </a:p>
        </p:txBody>
      </p:sp>
      <p:pic>
        <p:nvPicPr>
          <p:cNvPr id="6" name="Kép 5" descr="PPC_fig3_fina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096" y="1178750"/>
            <a:ext cx="7635240" cy="504831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5496" y="6156012"/>
            <a:ext cx="56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J. Budai et </a:t>
            </a:r>
            <a:r>
              <a:rPr lang="hu-HU" b="1" dirty="0" err="1" smtClean="0"/>
              <a:t>al</a:t>
            </a:r>
            <a:r>
              <a:rPr lang="hu-HU" b="1" dirty="0" smtClean="0"/>
              <a:t>., </a:t>
            </a:r>
            <a:r>
              <a:rPr lang="hu-HU" b="1" dirty="0" err="1" smtClean="0"/>
              <a:t>Nanoscale</a:t>
            </a:r>
            <a:r>
              <a:rPr lang="hu-HU" b="1" dirty="0"/>
              <a:t> </a:t>
            </a:r>
            <a:r>
              <a:rPr lang="hu-HU" b="1" dirty="0" smtClean="0"/>
              <a:t>10, 16261 (2018)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 rot="1536370">
            <a:off x="-36969" y="4057041"/>
            <a:ext cx="13870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244BAE"/>
                </a:solidFill>
              </a:rPr>
              <a:t>Localized</a:t>
            </a:r>
            <a:r>
              <a:rPr lang="hu-HU" b="1" dirty="0" smtClean="0">
                <a:solidFill>
                  <a:srgbClr val="244BAE"/>
                </a:solidFill>
              </a:rPr>
              <a:t> </a:t>
            </a:r>
            <a:r>
              <a:rPr lang="hu-HU" b="1" dirty="0" err="1" smtClean="0">
                <a:solidFill>
                  <a:srgbClr val="244BAE"/>
                </a:solidFill>
              </a:rPr>
              <a:t>plasmon</a:t>
            </a:r>
            <a:endParaRPr lang="hu-HU" b="1" dirty="0">
              <a:solidFill>
                <a:srgbClr val="244BAE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256747">
            <a:off x="161693" y="5483862"/>
            <a:ext cx="2203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00B050"/>
                </a:solidFill>
              </a:rPr>
              <a:t>Propagating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plasmon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1124712" y="4684244"/>
            <a:ext cx="521208" cy="599059"/>
          </a:xfrm>
          <a:prstGeom prst="ellipse">
            <a:avLst/>
          </a:prstGeom>
          <a:noFill/>
          <a:ln w="57150">
            <a:solidFill>
              <a:srgbClr val="244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42334"/>
            <a:ext cx="6968695" cy="181060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67544" y="1383159"/>
            <a:ext cx="917772" cy="8217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043608" y="1052736"/>
            <a:ext cx="170766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</a:rPr>
              <a:t>Smooth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experimental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rgbClr val="FFC000"/>
                </a:solidFill>
              </a:rPr>
              <a:t>FE = 20 </a:t>
            </a:r>
            <a:endParaRPr lang="hu-HU" sz="2000" b="1" dirty="0">
              <a:solidFill>
                <a:srgbClr val="FFC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707904" y="1052736"/>
            <a:ext cx="1603616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</a:rPr>
              <a:t>Rougher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experimental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rgbClr val="FFC000"/>
                </a:solidFill>
              </a:rPr>
              <a:t>FE = 22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156176" y="1052736"/>
            <a:ext cx="1613488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</a:rPr>
              <a:t>Roughest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hu-HU" b="1" dirty="0" err="1" smtClean="0">
                <a:solidFill>
                  <a:schemeClr val="bg1"/>
                </a:solidFill>
              </a:rPr>
              <a:t>experimental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rgbClr val="FF3300"/>
                </a:solidFill>
              </a:rPr>
              <a:t>FE = 31</a:t>
            </a:r>
            <a:endParaRPr lang="hu-HU" sz="2000" b="1" dirty="0">
              <a:solidFill>
                <a:srgbClr val="FF33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50985" y="4509120"/>
            <a:ext cx="8813503" cy="1717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1896177" y="1915427"/>
            <a:ext cx="2598821" cy="712319"/>
          </a:xfrm>
          <a:custGeom>
            <a:avLst/>
            <a:gdLst>
              <a:gd name="connsiteX0" fmla="*/ 0 w 2598821"/>
              <a:gd name="connsiteY0" fmla="*/ 28876 h 712319"/>
              <a:gd name="connsiteX1" fmla="*/ 1405288 w 2598821"/>
              <a:gd name="connsiteY1" fmla="*/ 712270 h 712319"/>
              <a:gd name="connsiteX2" fmla="*/ 2598821 w 2598821"/>
              <a:gd name="connsiteY2" fmla="*/ 0 h 712319"/>
              <a:gd name="connsiteX3" fmla="*/ 2598821 w 2598821"/>
              <a:gd name="connsiteY3" fmla="*/ 0 h 7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1" h="712319">
                <a:moveTo>
                  <a:pt x="0" y="28876"/>
                </a:moveTo>
                <a:cubicBezTo>
                  <a:pt x="486075" y="372979"/>
                  <a:pt x="972151" y="717083"/>
                  <a:pt x="1405288" y="712270"/>
                </a:cubicBezTo>
                <a:cubicBezTo>
                  <a:pt x="1838425" y="707457"/>
                  <a:pt x="2598821" y="0"/>
                  <a:pt x="2598821" y="0"/>
                </a:cubicBezTo>
                <a:lnTo>
                  <a:pt x="2598821" y="0"/>
                </a:lnTo>
              </a:path>
            </a:pathLst>
          </a:custGeom>
          <a:noFill/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abadkézi sokszög 17"/>
          <p:cNvSpPr/>
          <p:nvPr/>
        </p:nvSpPr>
        <p:spPr>
          <a:xfrm>
            <a:off x="4557737" y="1947635"/>
            <a:ext cx="2405184" cy="712319"/>
          </a:xfrm>
          <a:custGeom>
            <a:avLst/>
            <a:gdLst>
              <a:gd name="connsiteX0" fmla="*/ 0 w 2598821"/>
              <a:gd name="connsiteY0" fmla="*/ 28876 h 712319"/>
              <a:gd name="connsiteX1" fmla="*/ 1405288 w 2598821"/>
              <a:gd name="connsiteY1" fmla="*/ 712270 h 712319"/>
              <a:gd name="connsiteX2" fmla="*/ 2598821 w 2598821"/>
              <a:gd name="connsiteY2" fmla="*/ 0 h 712319"/>
              <a:gd name="connsiteX3" fmla="*/ 2598821 w 2598821"/>
              <a:gd name="connsiteY3" fmla="*/ 0 h 7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1" h="712319">
                <a:moveTo>
                  <a:pt x="0" y="28876"/>
                </a:moveTo>
                <a:cubicBezTo>
                  <a:pt x="486075" y="372979"/>
                  <a:pt x="972151" y="717083"/>
                  <a:pt x="1405288" y="712270"/>
                </a:cubicBezTo>
                <a:cubicBezTo>
                  <a:pt x="1838425" y="707457"/>
                  <a:pt x="2598821" y="0"/>
                  <a:pt x="2598821" y="0"/>
                </a:cubicBezTo>
                <a:lnTo>
                  <a:pt x="2598821" y="0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:\Judit\Judit_2017\ELI\mestersegestuske\biralat_prl\Fig5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8497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576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Resonance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localized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plasmon</a:t>
            </a:r>
            <a:r>
              <a:rPr lang="hu-HU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libri" pitchFamily="34" charset="0"/>
              </a:rPr>
              <a:t>contribution</a:t>
            </a:r>
            <a:endParaRPr lang="en-GB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5496" y="5229200"/>
            <a:ext cx="498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J. Budai et </a:t>
            </a:r>
            <a:r>
              <a:rPr lang="hu-HU" b="1" dirty="0" err="1" smtClean="0"/>
              <a:t>al</a:t>
            </a:r>
            <a:r>
              <a:rPr lang="hu-HU" b="1" dirty="0" smtClean="0"/>
              <a:t>., </a:t>
            </a:r>
            <a:r>
              <a:rPr lang="hu-HU" b="1" dirty="0" err="1" smtClean="0"/>
              <a:t>Nanoscale</a:t>
            </a:r>
            <a:r>
              <a:rPr lang="hu-HU" b="1" dirty="0"/>
              <a:t> </a:t>
            </a:r>
            <a:r>
              <a:rPr lang="hu-HU" b="1" dirty="0" smtClean="0"/>
              <a:t>10, 16261 (2018)</a:t>
            </a:r>
            <a:endParaRPr lang="hu-HU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576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Dipole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contribution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to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near-field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548680"/>
            <a:ext cx="9324528" cy="626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PPC_fig4_fina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800" y="548680"/>
            <a:ext cx="7726680" cy="443992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 rot="19710782">
            <a:off x="-197234" y="1564613"/>
            <a:ext cx="2624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5">
                    <a:lumMod val="50000"/>
                  </a:schemeClr>
                </a:solidFill>
              </a:rPr>
              <a:t>Field</a:t>
            </a:r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 of a </a:t>
            </a:r>
            <a:r>
              <a:rPr lang="hu-HU" sz="2000" b="1" dirty="0" err="1" smtClean="0">
                <a:solidFill>
                  <a:schemeClr val="accent5">
                    <a:lumMod val="50000"/>
                  </a:schemeClr>
                </a:solidFill>
              </a:rPr>
              <a:t>dipole</a:t>
            </a:r>
            <a:endParaRPr lang="hu-H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 rot="19710782">
            <a:off x="-146364" y="3270147"/>
            <a:ext cx="262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5">
                    <a:lumMod val="50000"/>
                  </a:schemeClr>
                </a:solidFill>
              </a:rPr>
              <a:t>Field</a:t>
            </a:r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 20 nm </a:t>
            </a:r>
            <a:r>
              <a:rPr lang="hu-HU" sz="2000" b="1" dirty="0" err="1" smtClean="0">
                <a:solidFill>
                  <a:schemeClr val="accent5">
                    <a:lumMod val="50000"/>
                  </a:schemeClr>
                </a:solidFill>
              </a:rPr>
              <a:t>above</a:t>
            </a:r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accent5">
                    <a:lumMod val="50000"/>
                  </a:schemeClr>
                </a:solidFill>
              </a:rPr>
              <a:t>surface</a:t>
            </a:r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accent5">
                    <a:lumMod val="50000"/>
                  </a:schemeClr>
                </a:solidFill>
              </a:rPr>
              <a:t>grain</a:t>
            </a:r>
            <a:endParaRPr lang="hu-H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5926424" y="3573016"/>
            <a:ext cx="877824" cy="73152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3552384" y="3645024"/>
            <a:ext cx="877824" cy="73152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5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1556793"/>
            <a:ext cx="9144000" cy="1224135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hu-H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u-HU" sz="3600" b="1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ear-field</a:t>
            </a:r>
            <a:r>
              <a:rPr lang="hu-HU" sz="36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probing</a:t>
            </a:r>
            <a:r>
              <a:rPr lang="hu-HU" sz="36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u-HU" sz="36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ultrafast</a:t>
            </a:r>
            <a:r>
              <a:rPr lang="hu-HU" sz="36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hu-H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Time-</a:t>
            </a:r>
            <a:r>
              <a:rPr lang="hu-HU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resolved</a:t>
            </a:r>
            <a:r>
              <a:rPr lang="hu-H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probing</a:t>
            </a:r>
            <a:endParaRPr lang="en-US" sz="3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40832"/>
            <a:ext cx="5937214" cy="4144552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38" t="35050" r="17789" b="17968"/>
          <a:stretch/>
        </p:blipFill>
        <p:spPr bwMode="auto">
          <a:xfrm>
            <a:off x="5106727" y="1584947"/>
            <a:ext cx="1168516" cy="11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61" t="34114" r="19255" b="23176"/>
          <a:stretch/>
        </p:blipFill>
        <p:spPr bwMode="auto">
          <a:xfrm rot="5400000">
            <a:off x="2964197" y="1573514"/>
            <a:ext cx="1150238" cy="115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>
            <a:stCxn id="12" idx="3"/>
          </p:cNvCxnSpPr>
          <p:nvPr/>
        </p:nvCxnSpPr>
        <p:spPr>
          <a:xfrm>
            <a:off x="3539316" y="2723751"/>
            <a:ext cx="215077" cy="929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11" idx="2"/>
          </p:cNvCxnSpPr>
          <p:nvPr/>
        </p:nvCxnSpPr>
        <p:spPr>
          <a:xfrm flipH="1">
            <a:off x="5454137" y="2753463"/>
            <a:ext cx="236848" cy="10498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2627784" y="1061646"/>
            <a:ext cx="18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narrow</a:t>
            </a:r>
            <a:r>
              <a:rPr lang="hu-HU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extinction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728913" y="105273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</a:t>
            </a:r>
            <a:r>
              <a:rPr lang="hu-H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extinction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4319972" y="186113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4328119" y="147565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p</a:t>
            </a:r>
            <a:r>
              <a:rPr lang="hu-HU" b="1" dirty="0" err="1" smtClean="0">
                <a:solidFill>
                  <a:srgbClr val="FF0000"/>
                </a:solidFill>
              </a:rPr>
              <a:t>ol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 bwMode="auto">
          <a:xfrm>
            <a:off x="0" y="-27384"/>
            <a:ext cx="9144000" cy="68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300" smtClean="0">
                <a:latin typeface="Calibri Light" panose="020F0302020204030204" pitchFamily="34" charset="0"/>
              </a:rPr>
              <a:t>Time-resolved probing of </a:t>
            </a:r>
            <a:r>
              <a:rPr lang="hu-HU" sz="3300" b="1" smtClean="0">
                <a:latin typeface="Calibri Light" panose="020F0302020204030204" pitchFamily="34" charset="0"/>
              </a:rPr>
              <a:t>few-cyle plasmon transients</a:t>
            </a:r>
            <a:endParaRPr lang="en-US" sz="33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-1"/>
            <a:ext cx="4824536" cy="6840309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-36512" y="-27384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b="1" dirty="0" err="1" smtClean="0">
                <a:latin typeface="Calibri Light" panose="020F0302020204030204" pitchFamily="34" charset="0"/>
              </a:rPr>
              <a:t>Experimental</a:t>
            </a:r>
            <a:r>
              <a:rPr lang="hu-HU" sz="3200" b="1" dirty="0" smtClean="0">
                <a:latin typeface="Calibri Light" panose="020F0302020204030204" pitchFamily="34" charset="0"/>
              </a:rPr>
              <a:t> </a:t>
            </a:r>
            <a:r>
              <a:rPr lang="hu-HU" sz="3200" b="1" dirty="0" err="1" smtClean="0">
                <a:latin typeface="Calibri Light" panose="020F0302020204030204" pitchFamily="34" charset="0"/>
              </a:rPr>
              <a:t>scheme</a:t>
            </a:r>
            <a:endParaRPr lang="en-US" sz="3200" b="1" dirty="0">
              <a:latin typeface="Calibri Light" panose="020F03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932040" y="836712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5.5 </a:t>
            </a:r>
            <a:r>
              <a:rPr lang="hu-HU" b="1" dirty="0" err="1" smtClean="0">
                <a:solidFill>
                  <a:srgbClr val="FF0000"/>
                </a:solidFill>
              </a:rPr>
              <a:t>fs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80 MHz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588224" y="2924944"/>
            <a:ext cx="273630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772816"/>
            <a:ext cx="2820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Photoemission</a:t>
            </a:r>
            <a:r>
              <a:rPr lang="hu-HU" dirty="0" smtClean="0"/>
              <a:t> </a:t>
            </a:r>
            <a:r>
              <a:rPr lang="hu-HU" dirty="0" err="1" smtClean="0"/>
              <a:t>nonlinearity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: ~5 eV</a:t>
            </a:r>
          </a:p>
          <a:p>
            <a:r>
              <a:rPr lang="hu-HU" dirty="0" smtClean="0"/>
              <a:t>Photon </a:t>
            </a:r>
            <a:r>
              <a:rPr lang="hu-HU" dirty="0" err="1" smtClean="0"/>
              <a:t>energy</a:t>
            </a:r>
            <a:r>
              <a:rPr lang="hu-HU" dirty="0" smtClean="0"/>
              <a:t>: 1.3-2 eV</a:t>
            </a:r>
          </a:p>
          <a:p>
            <a:r>
              <a:rPr lang="hu-HU" dirty="0" err="1" smtClean="0"/>
              <a:t>Effective</a:t>
            </a:r>
            <a:r>
              <a:rPr lang="hu-HU" dirty="0" smtClean="0"/>
              <a:t> </a:t>
            </a:r>
            <a:r>
              <a:rPr lang="hu-HU" dirty="0" err="1" smtClean="0"/>
              <a:t>nonlinearity</a:t>
            </a:r>
            <a:r>
              <a:rPr lang="hu-HU" dirty="0" smtClean="0"/>
              <a:t>: ~3.3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 flipV="1">
            <a:off x="3131840" y="2780928"/>
            <a:ext cx="2776623" cy="72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835" y="3602993"/>
            <a:ext cx="2975106" cy="23959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88310"/>
          </a:xfrm>
        </p:spPr>
        <p:txBody>
          <a:bodyPr>
            <a:noAutofit/>
          </a:bodyPr>
          <a:lstStyle/>
          <a:p>
            <a:r>
              <a:rPr lang="hu-HU" sz="3300" dirty="0" err="1" smtClean="0">
                <a:latin typeface="Calibri Light" panose="020F0302020204030204" pitchFamily="34" charset="0"/>
              </a:rPr>
              <a:t>Time-resolved</a:t>
            </a:r>
            <a:r>
              <a:rPr lang="hu-HU" sz="3300" dirty="0" smtClean="0">
                <a:latin typeface="Calibri Light" panose="020F0302020204030204" pitchFamily="34" charset="0"/>
              </a:rPr>
              <a:t> </a:t>
            </a:r>
            <a:r>
              <a:rPr lang="hu-HU" sz="3300" dirty="0" err="1" smtClean="0">
                <a:latin typeface="Calibri Light" panose="020F0302020204030204" pitchFamily="34" charset="0"/>
              </a:rPr>
              <a:t>probing</a:t>
            </a:r>
            <a:r>
              <a:rPr lang="hu-HU" sz="3300" dirty="0" smtClean="0">
                <a:latin typeface="Calibri Light" panose="020F0302020204030204" pitchFamily="34" charset="0"/>
              </a:rPr>
              <a:t> of </a:t>
            </a:r>
            <a:r>
              <a:rPr lang="hu-HU" sz="3300" b="1" dirty="0" err="1" smtClean="0">
                <a:latin typeface="Calibri Light" panose="020F0302020204030204" pitchFamily="34" charset="0"/>
              </a:rPr>
              <a:t>few-cyle</a:t>
            </a:r>
            <a:r>
              <a:rPr lang="hu-HU" sz="3300" b="1" dirty="0" smtClean="0">
                <a:latin typeface="Calibri Light" panose="020F0302020204030204" pitchFamily="34" charset="0"/>
              </a:rPr>
              <a:t> plasmon </a:t>
            </a:r>
            <a:r>
              <a:rPr lang="hu-HU" sz="3300" b="1" dirty="0" err="1" smtClean="0">
                <a:latin typeface="Calibri Light" panose="020F0302020204030204" pitchFamily="34" charset="0"/>
              </a:rPr>
              <a:t>transients</a:t>
            </a:r>
            <a:endParaRPr lang="en-US" sz="3300" b="1" dirty="0">
              <a:latin typeface="Calibri Light" panose="020F0302020204030204" pitchFamily="34" charset="0"/>
            </a:endParaRPr>
          </a:p>
        </p:txBody>
      </p:sp>
      <p:cxnSp>
        <p:nvCxnSpPr>
          <p:cNvPr id="17" name="Egyenes összekötő nyíllal 16"/>
          <p:cNvCxnSpPr>
            <a:stCxn id="18" idx="2"/>
          </p:cNvCxnSpPr>
          <p:nvPr/>
        </p:nvCxnSpPr>
        <p:spPr>
          <a:xfrm flipH="1">
            <a:off x="5567483" y="2941332"/>
            <a:ext cx="164839" cy="8995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71" y="3602294"/>
            <a:ext cx="2993395" cy="2389839"/>
          </a:xfrm>
          <a:prstGeom prst="rect">
            <a:avLst/>
          </a:prstGeom>
        </p:spPr>
      </p:pic>
      <p:cxnSp>
        <p:nvCxnSpPr>
          <p:cNvPr id="5" name="Egyenes összekötő nyíllal 4"/>
          <p:cNvCxnSpPr>
            <a:stCxn id="19" idx="3"/>
          </p:cNvCxnSpPr>
          <p:nvPr/>
        </p:nvCxnSpPr>
        <p:spPr>
          <a:xfrm flipH="1">
            <a:off x="3030247" y="2911620"/>
            <a:ext cx="550406" cy="1079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38" t="35050" r="17789" b="17968"/>
          <a:stretch/>
        </p:blipFill>
        <p:spPr bwMode="auto">
          <a:xfrm>
            <a:off x="5106727" y="1584947"/>
            <a:ext cx="1168516" cy="11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61" t="34114" r="19255" b="23176"/>
          <a:stretch/>
        </p:blipFill>
        <p:spPr bwMode="auto">
          <a:xfrm rot="5400000">
            <a:off x="2964197" y="1573514"/>
            <a:ext cx="1150238" cy="115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2627784" y="1061646"/>
            <a:ext cx="18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narrow</a:t>
            </a:r>
            <a:r>
              <a:rPr lang="hu-HU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extinction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728913" y="105273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</a:t>
            </a:r>
            <a:r>
              <a:rPr lang="hu-H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extinction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4319972" y="186113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4328119" y="147565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p</a:t>
            </a:r>
            <a:r>
              <a:rPr lang="hu-HU" b="1" dirty="0" err="1" smtClean="0">
                <a:solidFill>
                  <a:srgbClr val="FF0000"/>
                </a:solidFill>
              </a:rPr>
              <a:t>ol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-36512" y="-27384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dirty="0" err="1" smtClean="0">
                <a:latin typeface="Calibri Light" panose="020F0302020204030204" pitchFamily="34" charset="0"/>
              </a:rPr>
              <a:t>Reconstruction</a:t>
            </a:r>
            <a:r>
              <a:rPr lang="hu-HU" sz="3200" dirty="0" smtClean="0">
                <a:latin typeface="Calibri Light" panose="020F0302020204030204" pitchFamily="34" charset="0"/>
              </a:rPr>
              <a:t> of </a:t>
            </a:r>
            <a:r>
              <a:rPr lang="hu-HU" sz="3200" dirty="0" err="1" smtClean="0">
                <a:latin typeface="Calibri Light" panose="020F0302020204030204" pitchFamily="34" charset="0"/>
              </a:rPr>
              <a:t>plasmon</a:t>
            </a:r>
            <a:r>
              <a:rPr lang="hu-HU" sz="3200" dirty="0" smtClean="0">
                <a:latin typeface="Calibri Light" panose="020F0302020204030204" pitchFamily="34" charset="0"/>
              </a:rPr>
              <a:t> </a:t>
            </a:r>
            <a:r>
              <a:rPr lang="hu-HU" sz="3200" dirty="0" err="1" smtClean="0">
                <a:latin typeface="Calibri Light" panose="020F0302020204030204" pitchFamily="34" charset="0"/>
              </a:rPr>
              <a:t>transient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34690"/>
            <a:ext cx="4392488" cy="329436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2874"/>
            <a:ext cx="4555480" cy="340817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19656156">
            <a:off x="748940" y="1624426"/>
            <a:ext cx="113428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</a:rPr>
              <a:t>measured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 rot="19656156">
            <a:off x="5350355" y="1164634"/>
            <a:ext cx="15076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</a:rPr>
              <a:t>reconstructed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3" y="3284984"/>
            <a:ext cx="5076056" cy="354340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849741" y="4941168"/>
            <a:ext cx="1604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8-fs </a:t>
            </a:r>
            <a:r>
              <a:rPr lang="hu-HU" sz="2000" b="1" dirty="0" err="1" smtClean="0"/>
              <a:t>plasmon</a:t>
            </a:r>
            <a:r>
              <a:rPr lang="hu-HU" sz="2000" b="1" dirty="0" smtClean="0"/>
              <a:t> </a:t>
            </a:r>
          </a:p>
          <a:p>
            <a:r>
              <a:rPr lang="hu-HU" sz="2000" b="1" dirty="0" err="1" smtClean="0"/>
              <a:t>transient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8594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0" y="3242445"/>
            <a:ext cx="9144000" cy="60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hu-HU" sz="4000" b="1" dirty="0" err="1" smtClean="0">
                <a:solidFill>
                  <a:srgbClr val="E7511E"/>
                </a:solidFill>
                <a:latin typeface="Calibri" panose="020F0502020204030204" pitchFamily="34" charset="0"/>
              </a:rPr>
              <a:t>Condensed</a:t>
            </a:r>
            <a:r>
              <a:rPr lang="hu-HU" sz="4000" b="1" dirty="0" smtClean="0">
                <a:solidFill>
                  <a:srgbClr val="E7511E"/>
                </a:solidFill>
                <a:latin typeface="Calibri" panose="020F0502020204030204" pitchFamily="34" charset="0"/>
              </a:rPr>
              <a:t> </a:t>
            </a:r>
            <a:r>
              <a:rPr lang="hu-HU" sz="4000" b="1" dirty="0" err="1" smtClean="0">
                <a:solidFill>
                  <a:srgbClr val="E7511E"/>
                </a:solidFill>
                <a:latin typeface="Calibri" panose="020F0502020204030204" pitchFamily="34" charset="0"/>
              </a:rPr>
              <a:t>matter</a:t>
            </a:r>
            <a:r>
              <a:rPr lang="hu-HU" sz="4000" b="1" dirty="0" smtClean="0">
                <a:solidFill>
                  <a:srgbClr val="E7511E"/>
                </a:solidFill>
                <a:latin typeface="Calibri" panose="020F0502020204030204" pitchFamily="34" charset="0"/>
              </a:rPr>
              <a:t> </a:t>
            </a:r>
            <a:r>
              <a:rPr lang="hu-HU" sz="4000" b="1" dirty="0" err="1" smtClean="0">
                <a:solidFill>
                  <a:srgbClr val="E7511E"/>
                </a:solidFill>
                <a:latin typeface="Calibri" panose="020F0502020204030204" pitchFamily="34" charset="0"/>
              </a:rPr>
              <a:t>user</a:t>
            </a:r>
            <a:r>
              <a:rPr lang="hu-HU" sz="4000" b="1" dirty="0" smtClean="0">
                <a:solidFill>
                  <a:srgbClr val="E7511E"/>
                </a:solidFill>
                <a:latin typeface="Calibri" panose="020F0502020204030204" pitchFamily="34" charset="0"/>
              </a:rPr>
              <a:t> </a:t>
            </a:r>
            <a:r>
              <a:rPr lang="hu-HU" sz="4000" b="1" dirty="0" err="1" smtClean="0">
                <a:solidFill>
                  <a:srgbClr val="E7511E"/>
                </a:solidFill>
                <a:latin typeface="Calibri" panose="020F0502020204030204" pitchFamily="34" charset="0"/>
              </a:rPr>
              <a:t>endstation</a:t>
            </a:r>
            <a:endParaRPr lang="en-US" sz="4000" b="1" dirty="0">
              <a:solidFill>
                <a:srgbClr val="E7511E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70" y="5729902"/>
            <a:ext cx="380696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800" b="1" dirty="0" err="1">
                <a:solidFill>
                  <a:schemeClr val="bg1"/>
                </a:solidFill>
                <a:latin typeface="+mj-lt"/>
              </a:rPr>
              <a:t>p</a:t>
            </a:r>
            <a:r>
              <a:rPr lang="hu-HU" sz="2800" b="1" dirty="0" err="1" smtClean="0">
                <a:solidFill>
                  <a:schemeClr val="bg1"/>
                </a:solidFill>
                <a:latin typeface="+mj-lt"/>
              </a:rPr>
              <a:t>lasmon</a:t>
            </a:r>
            <a:r>
              <a:rPr lang="hu-HU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+mj-lt"/>
              </a:rPr>
              <a:t>field</a:t>
            </a:r>
            <a:r>
              <a:rPr lang="hu-HU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+mj-lt"/>
              </a:rPr>
              <a:t>control</a:t>
            </a:r>
            <a:r>
              <a:rPr lang="hu-HU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hu-HU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+mj-lt"/>
              </a:rPr>
              <a:t>nanoparticle</a:t>
            </a:r>
            <a:r>
              <a:rPr lang="hu-HU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+mj-lt"/>
              </a:rPr>
              <a:t>geometry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Grafik 1" descr="D:\Daten\svn_arbeitskopie\work\publications\books\latex\figures\plasmon_fieldlin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686448" cy="39317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1291219" y="4509120"/>
            <a:ext cx="5720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400" b="1" dirty="0" smtClean="0">
                <a:latin typeface="+mj-lt"/>
              </a:rPr>
              <a:t>EM </a:t>
            </a:r>
            <a:r>
              <a:rPr lang="hu-HU" sz="2400" b="1" dirty="0" err="1" smtClean="0">
                <a:latin typeface="+mj-lt"/>
              </a:rPr>
              <a:t>field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 err="1" smtClean="0">
                <a:latin typeface="+mj-lt"/>
              </a:rPr>
              <a:t>nanolocalization</a:t>
            </a:r>
            <a:endParaRPr lang="hu-HU" sz="2400" b="1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hu-HU" sz="2400" b="1" dirty="0" err="1" smtClean="0">
                <a:latin typeface="+mj-lt"/>
              </a:rPr>
              <a:t>Field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 err="1" smtClean="0">
                <a:latin typeface="+mj-lt"/>
              </a:rPr>
              <a:t>enhancement</a:t>
            </a:r>
            <a:r>
              <a:rPr lang="hu-HU" sz="2400" b="1" dirty="0" smtClean="0">
                <a:latin typeface="+mj-lt"/>
              </a:rPr>
              <a:t>: </a:t>
            </a:r>
            <a:r>
              <a:rPr lang="hu-HU" sz="2400" b="1" dirty="0" err="1" smtClean="0">
                <a:latin typeface="+mj-lt"/>
              </a:rPr>
              <a:t>as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 err="1" smtClean="0">
                <a:latin typeface="+mj-lt"/>
              </a:rPr>
              <a:t>much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 err="1" smtClean="0">
                <a:latin typeface="+mj-lt"/>
              </a:rPr>
              <a:t>as</a:t>
            </a:r>
            <a:r>
              <a:rPr lang="hu-HU" sz="2400" b="1" dirty="0" smtClean="0">
                <a:latin typeface="+mj-lt"/>
              </a:rPr>
              <a:t> x1000 (!)</a:t>
            </a:r>
            <a:endParaRPr lang="hu-H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35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10125" y="3376867"/>
            <a:ext cx="3819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imaging </a:t>
            </a:r>
            <a:r>
              <a:rPr lang="en-US" sz="1600" dirty="0"/>
              <a:t>with </a:t>
            </a:r>
            <a:r>
              <a:rPr lang="hu-HU" sz="1600" dirty="0"/>
              <a:t>a </a:t>
            </a:r>
            <a:r>
              <a:rPr lang="hu-HU" sz="1600" dirty="0" err="1"/>
              <a:t>broad</a:t>
            </a:r>
            <a:r>
              <a:rPr lang="hu-HU" sz="1600" dirty="0"/>
              <a:t> </a:t>
            </a:r>
            <a:r>
              <a:rPr lang="hu-HU" sz="1600" dirty="0" err="1"/>
              <a:t>range</a:t>
            </a:r>
            <a:r>
              <a:rPr lang="hu-HU" sz="1600" dirty="0"/>
              <a:t> of</a:t>
            </a:r>
            <a:r>
              <a:rPr lang="en-US" sz="1600" dirty="0"/>
              <a:t> field of view</a:t>
            </a:r>
            <a:r>
              <a:rPr lang="hu-HU" sz="1600" dirty="0"/>
              <a:t>s </a:t>
            </a:r>
            <a:r>
              <a:rPr lang="hu-HU" sz="1600" b="1" dirty="0"/>
              <a:t>(2.5 </a:t>
            </a:r>
            <a:r>
              <a:rPr lang="hu-HU" sz="1600" b="1" dirty="0">
                <a:latin typeface="Symbol" panose="05050102010706020507" pitchFamily="18" charset="2"/>
              </a:rPr>
              <a:t>m</a:t>
            </a:r>
            <a:r>
              <a:rPr lang="hu-HU" sz="1600" b="1" dirty="0"/>
              <a:t>m-1 mm</a:t>
            </a:r>
            <a:r>
              <a:rPr lang="hu-HU" sz="1600" dirty="0"/>
              <a:t>)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/>
              <a:t>resolution down to 50 nm </a:t>
            </a:r>
            <a:r>
              <a:rPr lang="en-US" sz="1600" dirty="0"/>
              <a:t>or better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600" dirty="0"/>
              <a:t>r</a:t>
            </a:r>
            <a:r>
              <a:rPr lang="en-US" sz="1600" dirty="0" err="1"/>
              <a:t>eal</a:t>
            </a:r>
            <a:r>
              <a:rPr lang="hu-HU" sz="1600" dirty="0"/>
              <a:t> </a:t>
            </a:r>
            <a:r>
              <a:rPr lang="en-US" sz="1600" dirty="0"/>
              <a:t>time imaging of the surface. </a:t>
            </a:r>
          </a:p>
          <a:p>
            <a:r>
              <a:rPr lang="hu-HU" sz="1600" dirty="0" err="1"/>
              <a:t>Lenses</a:t>
            </a:r>
            <a:r>
              <a:rPr lang="hu-HU" sz="1600" dirty="0"/>
              <a:t> </a:t>
            </a:r>
            <a:r>
              <a:rPr lang="en-US" sz="1600" dirty="0"/>
              <a:t>project a magnified image of the sample </a:t>
            </a:r>
            <a:r>
              <a:rPr lang="hu-HU" sz="1600" dirty="0" err="1" smtClean="0"/>
              <a:t>to</a:t>
            </a:r>
            <a:r>
              <a:rPr lang="hu-HU" sz="1600" dirty="0" smtClean="0"/>
              <a:t> a 2D </a:t>
            </a:r>
            <a:r>
              <a:rPr lang="hu-HU" sz="1600" dirty="0" err="1" smtClean="0"/>
              <a:t>detector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3553" y="118872"/>
            <a:ext cx="576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05A28"/>
                </a:solidFill>
              </a:rPr>
              <a:t>The condensed phase/surface science end station</a:t>
            </a:r>
            <a:endParaRPr lang="en-US" sz="2400" dirty="0">
              <a:solidFill>
                <a:srgbClr val="F05A28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3192" y="1435608"/>
            <a:ext cx="844905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Core capability: </a:t>
            </a:r>
            <a:r>
              <a:rPr lang="en-US" b="1" dirty="0" smtClean="0">
                <a:solidFill>
                  <a:srgbClr val="F05A28"/>
                </a:solidFill>
              </a:rPr>
              <a:t>photoemission electron microscopy (PEEM)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The sample, illuminated by ultrashort NIR and/or XUV pulses is the electron source for the electron microscope optics</a:t>
            </a:r>
            <a:r>
              <a:rPr lang="hu-HU" dirty="0" smtClean="0"/>
              <a:t>.</a:t>
            </a:r>
            <a:endParaRPr lang="en-US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44" y="2526459"/>
            <a:ext cx="4093084" cy="410147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-36512" y="1115452"/>
            <a:ext cx="85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</a:t>
            </a:r>
            <a:r>
              <a:rPr lang="en-US" dirty="0" err="1" smtClean="0"/>
              <a:t>anoesca</a:t>
            </a:r>
            <a:r>
              <a:rPr lang="en-US" dirty="0" smtClean="0"/>
              <a:t> system of </a:t>
            </a:r>
            <a:r>
              <a:rPr lang="en-US" dirty="0" err="1" smtClean="0"/>
              <a:t>Scienta</a:t>
            </a:r>
            <a:r>
              <a:rPr lang="en-US" dirty="0" smtClean="0"/>
              <a:t> Omicron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595" b="9312"/>
          <a:stretch/>
        </p:blipFill>
        <p:spPr>
          <a:xfrm>
            <a:off x="270522" y="1717824"/>
            <a:ext cx="3113030" cy="2003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1841" r="12639"/>
          <a:stretch/>
        </p:blipFill>
        <p:spPr>
          <a:xfrm>
            <a:off x="4127781" y="1734970"/>
            <a:ext cx="1843015" cy="189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1974" r="12506"/>
          <a:stretch/>
        </p:blipFill>
        <p:spPr>
          <a:xfrm>
            <a:off x="270522" y="4075700"/>
            <a:ext cx="2396478" cy="2457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3777" y="1802807"/>
            <a:ext cx="2727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Small Spot Spectroscopy </a:t>
            </a:r>
            <a:r>
              <a:rPr lang="en-US" sz="1600" b="1" dirty="0" smtClean="0">
                <a:solidFill>
                  <a:srgbClr val="C00000"/>
                </a:solidFill>
              </a:rPr>
              <a:t>mode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High sensitivity single-spot spectroscopy using the </a:t>
            </a:r>
            <a:r>
              <a:rPr lang="en-US" sz="1600" dirty="0" err="1"/>
              <a:t>channeltron</a:t>
            </a:r>
            <a:r>
              <a:rPr lang="en-US" sz="1600" dirty="0"/>
              <a:t> for quantitative elemental analysis.</a:t>
            </a:r>
            <a:r>
              <a:rPr lang="hu-HU" sz="1600" dirty="0"/>
              <a:t> A </a:t>
            </a:r>
            <a:r>
              <a:rPr lang="hu-HU" sz="1600" dirty="0" err="1"/>
              <a:t>quick</a:t>
            </a:r>
            <a:r>
              <a:rPr lang="hu-HU" sz="1600" dirty="0"/>
              <a:t> </a:t>
            </a:r>
            <a:r>
              <a:rPr lang="hu-HU" sz="1600" dirty="0" err="1"/>
              <a:t>spectrum</a:t>
            </a:r>
            <a:r>
              <a:rPr lang="hu-HU" sz="1600" dirty="0"/>
              <a:t> </a:t>
            </a:r>
            <a:r>
              <a:rPr lang="hu-HU" sz="1600" dirty="0" err="1"/>
              <a:t>from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actual</a:t>
            </a:r>
            <a:r>
              <a:rPr lang="hu-HU" sz="1600" dirty="0"/>
              <a:t> </a:t>
            </a:r>
            <a:r>
              <a:rPr lang="hu-HU" sz="1600" dirty="0" err="1"/>
              <a:t>field</a:t>
            </a:r>
            <a:r>
              <a:rPr lang="hu-HU" sz="1600" dirty="0"/>
              <a:t> of </a:t>
            </a:r>
            <a:r>
              <a:rPr lang="hu-HU" sz="1600" dirty="0" err="1"/>
              <a:t>view</a:t>
            </a:r>
            <a:r>
              <a:rPr lang="hu-HU" sz="1600" dirty="0"/>
              <a:t>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67550" y="4218576"/>
            <a:ext cx="4090549" cy="238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hu-HU" sz="1600" b="1" dirty="0" err="1" smtClean="0">
                <a:solidFill>
                  <a:srgbClr val="C00000"/>
                </a:solidFill>
              </a:rPr>
              <a:t>Energy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resolved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imaging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/>
              <a:t>(Imaging </a:t>
            </a:r>
            <a:r>
              <a:rPr lang="en-US" sz="1600" b="1" dirty="0"/>
              <a:t>ESCA mode</a:t>
            </a:r>
            <a:r>
              <a:rPr lang="en-US" sz="1600" b="1" dirty="0" smtClean="0"/>
              <a:t>)</a:t>
            </a:r>
            <a:r>
              <a:rPr lang="hu-HU" sz="1600" b="1" dirty="0" smtClean="0"/>
              <a:t>.</a:t>
            </a:r>
            <a:endParaRPr lang="en-US" sz="1600" b="1" dirty="0"/>
          </a:p>
          <a:p>
            <a:pPr>
              <a:lnSpc>
                <a:spcPts val="2000"/>
              </a:lnSpc>
            </a:pPr>
            <a:r>
              <a:rPr lang="en-US" sz="1600" dirty="0"/>
              <a:t>The main lens </a:t>
            </a:r>
            <a:r>
              <a:rPr lang="en-US" sz="1600" dirty="0" smtClean="0"/>
              <a:t>projects </a:t>
            </a:r>
            <a:r>
              <a:rPr lang="en-US" sz="1600" dirty="0"/>
              <a:t>the magnified image onto the </a:t>
            </a:r>
            <a:r>
              <a:rPr lang="en-US" sz="1600" dirty="0" smtClean="0"/>
              <a:t>analyzer</a:t>
            </a:r>
            <a:r>
              <a:rPr lang="hu-HU" sz="1600" dirty="0" smtClean="0"/>
              <a:t> </a:t>
            </a:r>
            <a:r>
              <a:rPr lang="hu-HU" sz="1600" dirty="0" err="1" smtClean="0"/>
              <a:t>entrance</a:t>
            </a:r>
            <a:r>
              <a:rPr lang="en-US" sz="1600" dirty="0" smtClean="0"/>
              <a:t>. </a:t>
            </a:r>
            <a:r>
              <a:rPr lang="en-US" sz="1600" dirty="0"/>
              <a:t>The image information is energy filtered </a:t>
            </a:r>
            <a:r>
              <a:rPr lang="hu-HU" sz="1600" dirty="0"/>
              <a:t>(</a:t>
            </a:r>
            <a:r>
              <a:rPr lang="hu-HU" sz="1600" b="1" dirty="0" err="1">
                <a:solidFill>
                  <a:srgbClr val="E7511E"/>
                </a:solidFill>
              </a:rPr>
              <a:t>energy</a:t>
            </a:r>
            <a:r>
              <a:rPr lang="hu-HU" sz="1600" b="1" dirty="0">
                <a:solidFill>
                  <a:srgbClr val="E7511E"/>
                </a:solidFill>
              </a:rPr>
              <a:t> </a:t>
            </a:r>
            <a:r>
              <a:rPr lang="hu-HU" sz="1600" b="1" dirty="0" err="1">
                <a:solidFill>
                  <a:srgbClr val="E7511E"/>
                </a:solidFill>
              </a:rPr>
              <a:t>resolution</a:t>
            </a:r>
            <a:r>
              <a:rPr lang="hu-HU" sz="1600" b="1" dirty="0">
                <a:solidFill>
                  <a:srgbClr val="E7511E"/>
                </a:solidFill>
              </a:rPr>
              <a:t>: 50 </a:t>
            </a:r>
            <a:r>
              <a:rPr lang="hu-HU" sz="1600" b="1" dirty="0" err="1">
                <a:solidFill>
                  <a:srgbClr val="E7511E"/>
                </a:solidFill>
              </a:rPr>
              <a:t>meV</a:t>
            </a:r>
            <a:r>
              <a:rPr lang="hu-HU" sz="1600" dirty="0"/>
              <a:t>) </a:t>
            </a:r>
            <a:r>
              <a:rPr lang="en-US" sz="1600" dirty="0"/>
              <a:t>by highly aberration correcting IDEA &amp; projected onto a MCP/screen stack for camera based date acquisition.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3553" y="280797"/>
            <a:ext cx="5760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05A28"/>
                </a:solidFill>
              </a:rPr>
              <a:t>Energy resolved PEEM</a:t>
            </a:r>
            <a:endParaRPr lang="en-US" sz="2400" b="1" dirty="0">
              <a:solidFill>
                <a:srgbClr val="F05A28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33375" y="1173913"/>
            <a:ext cx="85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</a:t>
            </a:r>
            <a:r>
              <a:rPr lang="en-US" dirty="0" err="1" smtClean="0"/>
              <a:t>anoesca</a:t>
            </a:r>
            <a:r>
              <a:rPr lang="en-US" dirty="0" smtClean="0"/>
              <a:t> system of </a:t>
            </a:r>
            <a:r>
              <a:rPr lang="en-US" dirty="0" err="1" smtClean="0"/>
              <a:t>Scienta</a:t>
            </a:r>
            <a:r>
              <a:rPr lang="en-US" dirty="0" smtClean="0"/>
              <a:t> Omicron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55121" y="1083287"/>
            <a:ext cx="4783579" cy="926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electron optics can be set to </a:t>
            </a:r>
            <a:r>
              <a:rPr lang="en-US" sz="1600" b="0" dirty="0" smtClean="0">
                <a:solidFill>
                  <a:srgbClr val="F05A28"/>
                </a:solidFill>
                <a:latin typeface="+mn-lt"/>
                <a:ea typeface="+mn-ea"/>
                <a:cs typeface="+mn-cs"/>
              </a:rPr>
              <a:t>image the momentum space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electrons originated from different sample points but departing at the same angle will reach the detected at the same point.</a:t>
            </a:r>
            <a:endParaRPr lang="en-US" sz="16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68774" y="1364992"/>
            <a:ext cx="321523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k</a:t>
            </a:r>
            <a:r>
              <a:rPr lang="en-US" sz="1350" baseline="-25000" dirty="0" err="1"/>
              <a:t>x</a:t>
            </a:r>
            <a:r>
              <a:rPr lang="en-US" sz="1350" baseline="-25000" dirty="0"/>
              <a:t>  , </a:t>
            </a:r>
            <a:r>
              <a:rPr lang="en-US" sz="1350" dirty="0" err="1"/>
              <a:t>k</a:t>
            </a:r>
            <a:r>
              <a:rPr lang="en-US" sz="1350" baseline="-25000" dirty="0" err="1"/>
              <a:t>y</a:t>
            </a:r>
            <a:r>
              <a:rPr lang="en-US" sz="1350" baseline="-25000" dirty="0"/>
              <a:t>  ,</a:t>
            </a:r>
            <a:r>
              <a:rPr lang="en-US" sz="1350" dirty="0"/>
              <a:t>E  resolved and imaged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>
          <a:xfrm>
            <a:off x="55122" y="2164067"/>
            <a:ext cx="3833888" cy="4634532"/>
            <a:chOff x="1331711" y="1166741"/>
            <a:chExt cx="4557364" cy="55090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40278" t="17655" r="28704" b="17325"/>
            <a:stretch/>
          </p:blipFill>
          <p:spPr>
            <a:xfrm>
              <a:off x="1331711" y="1536073"/>
              <a:ext cx="4359039" cy="51397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30036" y="1166741"/>
              <a:ext cx="4359039" cy="35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Real space		</a:t>
              </a:r>
              <a:r>
                <a:rPr lang="hu-HU" sz="1350" dirty="0" smtClean="0"/>
                <a:t>            </a:t>
              </a:r>
              <a:r>
                <a:rPr lang="en-US" sz="1350" dirty="0" smtClean="0"/>
                <a:t>k-space</a:t>
              </a:r>
              <a:endParaRPr lang="en-US" sz="1350" dirty="0"/>
            </a:p>
          </p:txBody>
        </p:sp>
      </p:grp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print"/>
          <a:srcRect b="6949"/>
          <a:stretch/>
        </p:blipFill>
        <p:spPr>
          <a:xfrm>
            <a:off x="4365591" y="1813706"/>
            <a:ext cx="4618420" cy="308167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035327" y="5125832"/>
            <a:ext cx="2680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Band structure of graphene</a:t>
            </a:r>
            <a:endParaRPr lang="en-US" sz="1600" dirty="0"/>
          </a:p>
        </p:txBody>
      </p:sp>
      <p:sp>
        <p:nvSpPr>
          <p:cNvPr id="13" name="TextBox 10"/>
          <p:cNvSpPr txBox="1"/>
          <p:nvPr/>
        </p:nvSpPr>
        <p:spPr>
          <a:xfrm>
            <a:off x="3267074" y="97528"/>
            <a:ext cx="5876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05A28"/>
                </a:solidFill>
              </a:rPr>
              <a:t>Local </a:t>
            </a:r>
            <a:r>
              <a:rPr lang="hu-HU" sz="2400" b="1" dirty="0" err="1" smtClean="0">
                <a:solidFill>
                  <a:srgbClr val="F05A28"/>
                </a:solidFill>
              </a:rPr>
              <a:t>angle</a:t>
            </a:r>
            <a:r>
              <a:rPr lang="hu-HU" sz="2400" b="1" dirty="0" smtClean="0">
                <a:solidFill>
                  <a:srgbClr val="F05A28"/>
                </a:solidFill>
              </a:rPr>
              <a:t> </a:t>
            </a:r>
            <a:r>
              <a:rPr lang="hu-HU" sz="2400" b="1" dirty="0" err="1" smtClean="0">
                <a:solidFill>
                  <a:srgbClr val="F05A28"/>
                </a:solidFill>
              </a:rPr>
              <a:t>resolved</a:t>
            </a:r>
            <a:r>
              <a:rPr lang="hu-HU" sz="2400" b="1" dirty="0" smtClean="0">
                <a:solidFill>
                  <a:srgbClr val="F05A28"/>
                </a:solidFill>
              </a:rPr>
              <a:t> </a:t>
            </a:r>
            <a:r>
              <a:rPr lang="hu-HU" sz="2400" b="1" dirty="0" err="1" smtClean="0">
                <a:solidFill>
                  <a:srgbClr val="F05A28"/>
                </a:solidFill>
              </a:rPr>
              <a:t>photoemission</a:t>
            </a:r>
            <a:r>
              <a:rPr lang="hu-HU" sz="2400" b="1" dirty="0" smtClean="0">
                <a:solidFill>
                  <a:srgbClr val="F05A28"/>
                </a:solidFill>
              </a:rPr>
              <a:t> (ARPES)</a:t>
            </a:r>
            <a:endParaRPr lang="en-US" sz="2400" b="1" dirty="0">
              <a:solidFill>
                <a:srgbClr val="F05A28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675971" y="5615895"/>
            <a:ext cx="321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Electrons are collected from ~2</a:t>
            </a:r>
            <a:r>
              <a:rPr lang="en-US" sz="1600" dirty="0" smtClean="0">
                <a:latin typeface="Symbol" panose="05050102010706020507" pitchFamily="18" charset="2"/>
              </a:rPr>
              <a:t>p</a:t>
            </a:r>
            <a:r>
              <a:rPr lang="en-US" sz="1600" dirty="0" smtClean="0"/>
              <a:t> solid angle without any rotation of the sample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708639" y="4579528"/>
            <a:ext cx="17480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IDEA:</a:t>
            </a:r>
          </a:p>
          <a:p>
            <a:r>
              <a:rPr lang="en-US" sz="1350" dirty="0"/>
              <a:t>Imaging Energy Filter</a:t>
            </a:r>
          </a:p>
        </p:txBody>
      </p:sp>
    </p:spTree>
    <p:extLst>
      <p:ext uri="{BB962C8B-B14F-4D97-AF65-F5344CB8AC3E}">
        <p14:creationId xmlns:p14="http://schemas.microsoft.com/office/powerpoint/2010/main" val="16200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hu-HU" sz="3600" b="1" dirty="0" err="1" smtClean="0">
                <a:latin typeface="Calibri Light" panose="020F0302020204030204" pitchFamily="34" charset="0"/>
              </a:rPr>
              <a:t>Summary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5496" y="908720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</a:t>
            </a: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-nm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hot spot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probing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photoelectrons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u-H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eneration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few-cycle</a:t>
            </a: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plasmon</a:t>
            </a: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transients</a:t>
            </a: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off-resonant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excitation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5496" y="2924944"/>
            <a:ext cx="9108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hu-H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ltrafast</a:t>
            </a: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plasmonic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architectures</a:t>
            </a:r>
            <a:endParaRPr lang="hu-H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u-H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ew-fs</a:t>
            </a: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electron</a:t>
            </a: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electron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microscopy</a:t>
            </a:r>
            <a:endParaRPr lang="hu-H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ELI-ALPS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enhancing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ultrafast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plasmonics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509120"/>
            <a:ext cx="3549353" cy="23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9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6552727" cy="51125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43" y="3429000"/>
            <a:ext cx="2734057" cy="435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Time scales in solids</a:t>
            </a:r>
            <a:endParaRPr lang="en-US"/>
          </a:p>
        </p:txBody>
      </p:sp>
      <p:grpSp>
        <p:nvGrpSpPr>
          <p:cNvPr id="3" name="Gruppieren 120"/>
          <p:cNvGrpSpPr>
            <a:grpSpLocks/>
          </p:cNvGrpSpPr>
          <p:nvPr/>
        </p:nvGrpSpPr>
        <p:grpSpPr bwMode="auto">
          <a:xfrm>
            <a:off x="1182688" y="868998"/>
            <a:ext cx="6850062" cy="3781434"/>
            <a:chOff x="1121364" y="929640"/>
            <a:chExt cx="6849156" cy="3781526"/>
          </a:xfrm>
        </p:grpSpPr>
        <p:sp>
          <p:nvSpPr>
            <p:cNvPr id="5" name="Rechteck 4"/>
            <p:cNvSpPr/>
            <p:nvPr/>
          </p:nvSpPr>
          <p:spPr>
            <a:xfrm>
              <a:off x="1127713" y="945515"/>
              <a:ext cx="6842807" cy="374024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1318188" y="1653558"/>
              <a:ext cx="6407889" cy="2378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>
            <a:xfrm rot="5400000">
              <a:off x="4505461" y="4063441"/>
              <a:ext cx="53976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6092751" y="4063441"/>
              <a:ext cx="53976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5400000">
              <a:off x="2907061" y="4063441"/>
              <a:ext cx="53976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1307072" y="4063441"/>
              <a:ext cx="53976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7687978" y="4063441"/>
              <a:ext cx="53976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5729262" y="1609107"/>
              <a:ext cx="53976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5400000">
              <a:off x="7316552" y="1609107"/>
              <a:ext cx="53976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4130861" y="1609107"/>
              <a:ext cx="53976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5400000">
              <a:off x="2530872" y="1609107"/>
              <a:ext cx="53976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3403884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rot="5400000">
              <a:off x="3676898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rot="5400000">
              <a:off x="3878483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rot="5400000">
              <a:off x="4151497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rot="5400000">
              <a:off x="4267370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rot="5400000">
              <a:off x="4445146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rot="5400000">
              <a:off x="4032451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rot="5400000">
              <a:off x="4362607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rot="5400000">
              <a:off x="4994349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 rot="5400000">
              <a:off x="5267363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rot="5400000">
              <a:off x="5468948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 rot="5400000">
              <a:off x="5741962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 rot="5400000">
              <a:off x="5857834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 rot="5400000">
              <a:off x="6035611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 rot="5400000">
              <a:off x="5624502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rot="5400000">
              <a:off x="5953072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 rot="5400000">
              <a:off x="6584813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 rot="5400000">
              <a:off x="6859414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5400000">
              <a:off x="7059413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rot="5400000">
              <a:off x="7334014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rot="5400000">
              <a:off x="7449886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rot="5400000">
              <a:off x="7626076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rot="5400000">
              <a:off x="7214967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rot="5400000">
              <a:off x="7545123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 rot="5400000">
              <a:off x="1800721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rot="5400000">
              <a:off x="2073735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rot="5400000">
              <a:off x="2275320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rot="5400000">
              <a:off x="2548334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rot="5400000">
              <a:off x="2665794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 rot="5400000">
              <a:off x="2841983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 rot="5400000">
              <a:off x="2430875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 rot="5400000">
              <a:off x="2759444" y="4055503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 rot="5400000">
              <a:off x="2626112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rot="5400000">
              <a:off x="2703889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 rot="5400000">
              <a:off x="2791190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 rot="5400000">
              <a:off x="3034045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 rot="5400000">
              <a:off x="3186425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 rot="5400000">
              <a:off x="3675310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 rot="5400000">
              <a:off x="2908650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 rot="5400000">
              <a:off x="3394360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 rot="5400000">
              <a:off x="1430882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rot="5400000">
              <a:off x="1583262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 rot="5400000">
              <a:off x="2072147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 rot="5400000">
              <a:off x="1305487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 rot="5400000">
              <a:off x="1791197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rot="5400000">
              <a:off x="4219751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 rot="5400000">
              <a:off x="4297528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5400000">
              <a:off x="4384829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 rot="5400000">
              <a:off x="4627684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/>
          </p:nvCxnSpPr>
          <p:spPr>
            <a:xfrm rot="5400000">
              <a:off x="4780064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rot="5400000">
              <a:off x="5268949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>
            <a:xfrm rot="5400000">
              <a:off x="4502289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 rot="5400000">
              <a:off x="4989586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/>
          </p:nvCxnSpPr>
          <p:spPr>
            <a:xfrm rot="5400000">
              <a:off x="5816565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>
            <a:xfrm rot="5400000">
              <a:off x="5894342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 rot="5400000">
              <a:off x="5981643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 rot="5400000">
              <a:off x="6224498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 rot="5400000">
              <a:off x="6376878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/>
          </p:nvCxnSpPr>
          <p:spPr>
            <a:xfrm rot="5400000">
              <a:off x="6865763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/>
          </p:nvCxnSpPr>
          <p:spPr>
            <a:xfrm rot="5400000">
              <a:off x="6099103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 rot="5400000">
              <a:off x="6586400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 rot="5400000">
              <a:off x="7411791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 rot="5400000">
              <a:off x="7489569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 rot="5400000">
              <a:off x="7575282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 rot="5400000">
              <a:off x="7692742" y="1617044"/>
              <a:ext cx="38101" cy="0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01" name="Textfeld 100"/>
            <p:cNvSpPr txBox="1">
              <a:spLocks noChangeArrowheads="1"/>
            </p:cNvSpPr>
            <p:nvPr/>
          </p:nvSpPr>
          <p:spPr bwMode="auto">
            <a:xfrm>
              <a:off x="3314700" y="929640"/>
              <a:ext cx="2334048" cy="36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Calibri" pitchFamily="34" charset="0"/>
                  <a:cs typeface="Calibri" pitchFamily="34" charset="0"/>
                </a:rPr>
                <a:t>Energy bandwidth / eV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02" name="Textfeld 101"/>
            <p:cNvSpPr txBox="1">
              <a:spLocks noChangeArrowheads="1"/>
            </p:cNvSpPr>
            <p:nvPr/>
          </p:nvSpPr>
          <p:spPr bwMode="auto">
            <a:xfrm>
              <a:off x="2796540" y="4046220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Calibri" pitchFamily="34" charset="0"/>
                  <a:cs typeface="Calibri" pitchFamily="34" charset="0"/>
                </a:rPr>
                <a:t>1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03" name="Textfeld 102"/>
            <p:cNvSpPr txBox="1">
              <a:spLocks noChangeArrowheads="1"/>
            </p:cNvSpPr>
            <p:nvPr/>
          </p:nvSpPr>
          <p:spPr bwMode="auto">
            <a:xfrm>
              <a:off x="3919212" y="1242060"/>
              <a:ext cx="476349" cy="36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Calibri" pitchFamily="34" charset="0"/>
                  <a:cs typeface="Calibri" pitchFamily="34" charset="0"/>
                </a:rPr>
                <a:t>0.1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04" name="Textfeld 103"/>
            <p:cNvSpPr txBox="1">
              <a:spLocks noChangeArrowheads="1"/>
            </p:cNvSpPr>
            <p:nvPr/>
          </p:nvSpPr>
          <p:spPr bwMode="auto">
            <a:xfrm>
              <a:off x="5441964" y="1242060"/>
              <a:ext cx="593354" cy="36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Calibri" pitchFamily="34" charset="0"/>
                  <a:cs typeface="Calibri" pitchFamily="34" charset="0"/>
                </a:rPr>
                <a:t>0.01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05" name="Textfeld 104"/>
            <p:cNvSpPr txBox="1">
              <a:spLocks noChangeArrowheads="1"/>
            </p:cNvSpPr>
            <p:nvPr/>
          </p:nvSpPr>
          <p:spPr bwMode="auto">
            <a:xfrm>
              <a:off x="6958344" y="1242060"/>
              <a:ext cx="710357" cy="36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Calibri" pitchFamily="34" charset="0"/>
                  <a:cs typeface="Calibri" pitchFamily="34" charset="0"/>
                </a:rPr>
                <a:t>0.001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06" name="Textfeld 105"/>
            <p:cNvSpPr txBox="1">
              <a:spLocks noChangeArrowheads="1"/>
            </p:cNvSpPr>
            <p:nvPr/>
          </p:nvSpPr>
          <p:spPr bwMode="auto">
            <a:xfrm>
              <a:off x="4366172" y="4341825"/>
              <a:ext cx="1519639" cy="36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Time scale / </a:t>
              </a:r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fs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07" name="Textfeld 106"/>
            <p:cNvSpPr txBox="1">
              <a:spLocks noChangeArrowheads="1"/>
            </p:cNvSpPr>
            <p:nvPr/>
          </p:nvSpPr>
          <p:spPr bwMode="auto">
            <a:xfrm>
              <a:off x="1121364" y="4046220"/>
              <a:ext cx="476349" cy="36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Calibri" pitchFamily="34" charset="0"/>
                  <a:cs typeface="Calibri" pitchFamily="34" charset="0"/>
                </a:rPr>
                <a:t>0.1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08" name="Textfeld 107"/>
            <p:cNvSpPr txBox="1">
              <a:spLocks noChangeArrowheads="1"/>
            </p:cNvSpPr>
            <p:nvPr/>
          </p:nvSpPr>
          <p:spPr bwMode="auto">
            <a:xfrm>
              <a:off x="7253646" y="4046220"/>
              <a:ext cx="652657" cy="36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Calibri" pitchFamily="34" charset="0"/>
                  <a:cs typeface="Calibri" pitchFamily="34" charset="0"/>
                </a:rPr>
                <a:t>1000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09" name="Textfeld 108"/>
            <p:cNvSpPr txBox="1">
              <a:spLocks noChangeArrowheads="1"/>
            </p:cNvSpPr>
            <p:nvPr/>
          </p:nvSpPr>
          <p:spPr bwMode="auto">
            <a:xfrm>
              <a:off x="5883270" y="4046220"/>
              <a:ext cx="535653" cy="36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Calibri" pitchFamily="34" charset="0"/>
                  <a:cs typeface="Calibri" pitchFamily="34" charset="0"/>
                </a:rPr>
                <a:t>100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10" name="Textfeld 109"/>
            <p:cNvSpPr txBox="1">
              <a:spLocks noChangeArrowheads="1"/>
            </p:cNvSpPr>
            <p:nvPr/>
          </p:nvSpPr>
          <p:spPr bwMode="auto">
            <a:xfrm>
              <a:off x="4328475" y="4046220"/>
              <a:ext cx="418649" cy="36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Calibri" pitchFamily="34" charset="0"/>
                  <a:cs typeface="Calibri" pitchFamily="34" charset="0"/>
                </a:rPr>
                <a:t>10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1326124" y="1759922"/>
              <a:ext cx="1561893" cy="419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mtClean="0">
                  <a:latin typeface="Calibri" pitchFamily="34" charset="0"/>
                  <a:cs typeface="Calibri" pitchFamily="34" charset="0"/>
                </a:rPr>
                <a:t>Screening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1843580" y="2352075"/>
              <a:ext cx="2057128" cy="419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mtClean="0">
                  <a:latin typeface="Calibri" pitchFamily="34" charset="0"/>
                  <a:cs typeface="Calibri" pitchFamily="34" charset="0"/>
                </a:rPr>
                <a:t>Dephasing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2948334" y="2944226"/>
              <a:ext cx="3939654" cy="419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mtClean="0">
                  <a:latin typeface="Calibri" pitchFamily="34" charset="0"/>
                  <a:cs typeface="Calibri" pitchFamily="34" charset="0"/>
                </a:rPr>
                <a:t>e-e scattering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49910" y="3536378"/>
              <a:ext cx="3199977" cy="419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mtClean="0">
                  <a:latin typeface="Calibri" pitchFamily="34" charset="0"/>
                  <a:cs typeface="Calibri" pitchFamily="34" charset="0"/>
                </a:rPr>
                <a:t>e-phonon scattering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15" name="Textfeld 119"/>
            <p:cNvSpPr txBox="1">
              <a:spLocks noChangeArrowheads="1"/>
            </p:cNvSpPr>
            <p:nvPr/>
          </p:nvSpPr>
          <p:spPr bwMode="auto">
            <a:xfrm>
              <a:off x="2376774" y="1242060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latin typeface="Calibri" pitchFamily="34" charset="0"/>
                  <a:cs typeface="Calibri" pitchFamily="34" charset="0"/>
                </a:rPr>
                <a:t>1</a:t>
              </a: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124" name="Textfeld 121"/>
          <p:cNvSpPr txBox="1">
            <a:spLocks noChangeArrowheads="1"/>
          </p:cNvSpPr>
          <p:nvPr/>
        </p:nvSpPr>
        <p:spPr bwMode="auto">
          <a:xfrm>
            <a:off x="4511675" y="4629785"/>
            <a:ext cx="32524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  <a:cs typeface="Calibri" pitchFamily="34" charset="0"/>
              </a:rPr>
              <a:t>Adapted from Petek, Ogawa, Progr. Surf Sci. 1997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4041926" y="5149132"/>
            <a:ext cx="3665555" cy="3693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Easily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achievable laser pulse duration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3567505" y="5630572"/>
            <a:ext cx="2462277" cy="36933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Optical period at 800nm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2451225" y="6093296"/>
            <a:ext cx="2695610" cy="36933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Electron emission duration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Pfeil nach rechts 105"/>
          <p:cNvSpPr/>
          <p:nvPr/>
        </p:nvSpPr>
        <p:spPr>
          <a:xfrm rot="16200000">
            <a:off x="1587644" y="5033965"/>
            <a:ext cx="1884632" cy="236395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Pfeil nach rechts 106"/>
          <p:cNvSpPr/>
          <p:nvPr/>
        </p:nvSpPr>
        <p:spPr>
          <a:xfrm rot="16200000">
            <a:off x="3645024" y="4560762"/>
            <a:ext cx="938224" cy="236395"/>
          </a:xfrm>
          <a:prstGeom prst="rightArrow">
            <a:avLst/>
          </a:prstGeom>
          <a:solidFill>
            <a:srgbClr val="3399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Pfeil nach rechts 101"/>
          <p:cNvSpPr/>
          <p:nvPr/>
        </p:nvSpPr>
        <p:spPr>
          <a:xfrm rot="16200000">
            <a:off x="2932369" y="4805363"/>
            <a:ext cx="1427429" cy="236395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7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s14-eu5.ixquick.com/cgi-bin/serveimage?url=http%3A%2F%2Fwww-personal.umich.edu%2F%7Emaungk%2Fimages%2FSERS2.jpg&amp;sp=40407053fa3943df7e15ae5defe75a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860032" cy="2466974"/>
          </a:xfrm>
          <a:prstGeom prst="rect">
            <a:avLst/>
          </a:prstGeom>
          <a:noFill/>
        </p:spPr>
      </p:pic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-31976"/>
            <a:ext cx="9180512" cy="5760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importance</a:t>
            </a:r>
            <a:r>
              <a:rPr lang="hu-HU" sz="3200" b="1" dirty="0" smtClean="0">
                <a:solidFill>
                  <a:schemeClr val="bg1"/>
                </a:solidFill>
                <a:latin typeface="Calibri" pitchFamily="34" charset="0"/>
              </a:rPr>
              <a:t> of nanooptical/plasmonic </a:t>
            </a:r>
            <a:r>
              <a:rPr lang="hu-HU" sz="3200" b="1" dirty="0" err="1" smtClean="0">
                <a:solidFill>
                  <a:schemeClr val="bg1"/>
                </a:solidFill>
                <a:latin typeface="Calibri" pitchFamily="34" charset="0"/>
              </a:rPr>
              <a:t>near-fields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2" name="Szövegdoboz 7"/>
          <p:cNvSpPr txBox="1">
            <a:spLocks noChangeArrowheads="1"/>
          </p:cNvSpPr>
          <p:nvPr/>
        </p:nvSpPr>
        <p:spPr bwMode="auto">
          <a:xfrm>
            <a:off x="-36513" y="332656"/>
            <a:ext cx="1841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000">
              <a:latin typeface="Calibri" pitchFamily="34" charset="0"/>
            </a:endParaRPr>
          </a:p>
          <a:p>
            <a:endParaRPr lang="hu-HU" sz="2000">
              <a:latin typeface="Calibri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496" y="708367"/>
            <a:ext cx="856895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err="1" smtClean="0">
                <a:latin typeface="Calibri" pitchFamily="34" charset="0"/>
              </a:rPr>
              <a:t>applications</a:t>
            </a:r>
            <a:r>
              <a:rPr lang="hu-HU" sz="2800" b="1" u="sng" dirty="0" smtClean="0">
                <a:latin typeface="Calibri" pitchFamily="34" charset="0"/>
              </a:rPr>
              <a:t> </a:t>
            </a:r>
            <a:r>
              <a:rPr lang="hu-HU" sz="2800" b="1" u="sng" dirty="0" err="1" smtClean="0">
                <a:latin typeface="Calibri" pitchFamily="34" charset="0"/>
              </a:rPr>
              <a:t>in</a:t>
            </a:r>
            <a:r>
              <a:rPr lang="hu-HU" sz="2800" b="1" u="sng" dirty="0" smtClean="0">
                <a:latin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hu-HU" sz="2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surface</a:t>
            </a: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enhanced</a:t>
            </a: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Raman</a:t>
            </a: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scattering</a:t>
            </a:r>
            <a:endParaRPr lang="hu-HU" sz="2800" b="1" dirty="0" smtClean="0">
              <a:latin typeface="Calibri" pitchFamily="34" charset="0"/>
            </a:endParaRPr>
          </a:p>
          <a:p>
            <a:endParaRPr lang="hu-HU" sz="2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photovoltaics</a:t>
            </a:r>
            <a:endParaRPr lang="hu-HU" sz="2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sz="2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b="1" dirty="0" smtClean="0">
                <a:latin typeface="Calibri" pitchFamily="34" charset="0"/>
              </a:rPr>
              <a:t> plasmonic </a:t>
            </a:r>
            <a:r>
              <a:rPr lang="hu-HU" sz="2800" b="1" dirty="0" err="1" smtClean="0">
                <a:latin typeface="Calibri" pitchFamily="34" charset="0"/>
              </a:rPr>
              <a:t>sensors</a:t>
            </a:r>
            <a:endParaRPr lang="hu-HU" sz="2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sz="2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cancer</a:t>
            </a: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therapy</a:t>
            </a:r>
            <a:r>
              <a:rPr lang="hu-HU" sz="2800" b="1" dirty="0" smtClean="0">
                <a:latin typeface="Calibri" pitchFamily="34" charset="0"/>
              </a:rPr>
              <a:t>, </a:t>
            </a:r>
            <a:r>
              <a:rPr lang="hu-HU" sz="2800" b="1" dirty="0" err="1" smtClean="0">
                <a:latin typeface="Calibri" pitchFamily="34" charset="0"/>
              </a:rPr>
              <a:t>nanosurgery</a:t>
            </a:r>
            <a:r>
              <a:rPr lang="hu-HU" sz="2800" b="1" dirty="0" smtClean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hu-HU" sz="2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nanostructured</a:t>
            </a: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photocathodes</a:t>
            </a:r>
            <a:endParaRPr lang="hu-HU" sz="2800" b="1" dirty="0" smtClean="0">
              <a:latin typeface="Calibri" pitchFamily="34" charset="0"/>
            </a:endParaRPr>
          </a:p>
          <a:p>
            <a:endParaRPr lang="hu-HU" sz="2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b="1" dirty="0" smtClean="0">
                <a:solidFill>
                  <a:srgbClr val="5A8B25"/>
                </a:solidFill>
                <a:latin typeface="Calibri" pitchFamily="34" charset="0"/>
              </a:rPr>
              <a:t> etc.</a:t>
            </a:r>
          </a:p>
          <a:p>
            <a:endParaRPr lang="hu-HU" sz="2800" b="1" dirty="0" smtClean="0">
              <a:latin typeface="Calibri" pitchFamily="34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7" name="Picture 2" descr="https://www.ecn.nl/uploads/tx_templavoila/1.3_Plasmonic_solar_cell_I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093" y="2816932"/>
            <a:ext cx="3745641" cy="2808312"/>
          </a:xfrm>
          <a:prstGeom prst="rect">
            <a:avLst/>
          </a:prstGeom>
          <a:noFill/>
        </p:spPr>
      </p:pic>
      <p:pic>
        <p:nvPicPr>
          <p:cNvPr id="12" name="Picture 2" descr="http://t0.gstatic.com/images?q=tbn:ANd9GcQtNweMBhx7W-1pJMHswspdp3XTYELewHXqbqDh9umWM3An8ct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3534" y="4581128"/>
            <a:ext cx="41669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836712"/>
            <a:ext cx="9132291" cy="3024336"/>
          </a:xfrm>
        </p:spPr>
        <p:txBody>
          <a:bodyPr>
            <a:noAutofit/>
          </a:bodyPr>
          <a:lstStyle/>
          <a:p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uiliding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ultrafast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nanooptical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switching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etc.</a:t>
            </a:r>
          </a:p>
          <a:p>
            <a:pPr marL="0" indent="0">
              <a:buNone/>
            </a:pPr>
            <a:endParaRPr lang="hu-H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few-cycle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laser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pulses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important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attophysics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//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we </a:t>
            </a:r>
            <a:r>
              <a:rPr lang="hu-H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few-cycle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plasmon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wavepackets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055" y="1484784"/>
            <a:ext cx="4557465" cy="302433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2351"/>
            <a:ext cx="9180512" cy="5760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hu-HU" sz="3600" dirty="0" err="1" smtClean="0">
                <a:solidFill>
                  <a:schemeClr val="bg1"/>
                </a:solidFill>
                <a:latin typeface="Calibri" pitchFamily="34" charset="0"/>
              </a:rPr>
              <a:t>otivation</a:t>
            </a:r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hu-HU" sz="3600" dirty="0" err="1" smtClean="0">
                <a:solidFill>
                  <a:schemeClr val="bg1"/>
                </a:solidFill>
                <a:latin typeface="Calibri" pitchFamily="34" charset="0"/>
              </a:rPr>
              <a:t>ultrafast</a:t>
            </a:r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Calibri" pitchFamily="34" charset="0"/>
              </a:rPr>
              <a:t>plasmonic</a:t>
            </a:r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Calibri" pitchFamily="34" charset="0"/>
              </a:rPr>
              <a:t>devices</a:t>
            </a:r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650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797322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eaLnBrk="1" hangingPunct="1"/>
            <a:r>
              <a:rPr lang="hu-HU" sz="3100" b="1" dirty="0" err="1" smtClean="0">
                <a:solidFill>
                  <a:schemeClr val="bg1"/>
                </a:solidFill>
                <a:latin typeface="Calibri" pitchFamily="34" charset="0"/>
              </a:rPr>
              <a:t>Field</a:t>
            </a:r>
            <a:r>
              <a:rPr lang="hu-HU" sz="31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100" b="1" dirty="0" err="1" smtClean="0">
                <a:solidFill>
                  <a:schemeClr val="bg1"/>
                </a:solidFill>
                <a:latin typeface="Calibri" pitchFamily="34" charset="0"/>
              </a:rPr>
              <a:t>enhancement</a:t>
            </a:r>
            <a:r>
              <a:rPr lang="hu-HU" sz="3100" b="1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hu-HU" sz="3100" b="1" dirty="0" err="1" smtClean="0">
                <a:solidFill>
                  <a:srgbClr val="FFFF00"/>
                </a:solidFill>
                <a:latin typeface="Calibri" pitchFamily="34" charset="0"/>
              </a:rPr>
              <a:t>dynamics</a:t>
            </a:r>
            <a:r>
              <a:rPr lang="hu-HU" sz="31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hu-HU" sz="3100" b="1" dirty="0" err="1" smtClean="0">
                <a:solidFill>
                  <a:schemeClr val="bg1"/>
                </a:solidFill>
                <a:latin typeface="Calibri" pitchFamily="34" charset="0"/>
              </a:rPr>
              <a:t>probing</a:t>
            </a:r>
            <a:r>
              <a:rPr lang="hu-HU" sz="31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hu-HU" sz="31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hu-HU" sz="3100" b="1" dirty="0" smtClean="0">
                <a:solidFill>
                  <a:schemeClr val="bg1"/>
                </a:solidFill>
                <a:latin typeface="Calibri" pitchFamily="34" charset="0"/>
              </a:rPr>
              <a:t>of </a:t>
            </a:r>
            <a:r>
              <a:rPr lang="hu-HU" sz="3100" b="1" dirty="0" err="1" smtClean="0">
                <a:solidFill>
                  <a:schemeClr val="bg1"/>
                </a:solidFill>
                <a:latin typeface="Calibri" pitchFamily="34" charset="0"/>
              </a:rPr>
              <a:t>nanooptical</a:t>
            </a:r>
            <a:r>
              <a:rPr lang="hu-HU" sz="31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100" b="1" dirty="0" err="1" smtClean="0">
                <a:solidFill>
                  <a:schemeClr val="bg1"/>
                </a:solidFill>
                <a:latin typeface="Calibri" pitchFamily="34" charset="0"/>
              </a:rPr>
              <a:t>switching</a:t>
            </a:r>
            <a:r>
              <a:rPr lang="hu-HU" sz="31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100" b="1" dirty="0" err="1" smtClean="0">
                <a:solidFill>
                  <a:schemeClr val="bg1"/>
                </a:solidFill>
                <a:latin typeface="Calibri" pitchFamily="34" charset="0"/>
              </a:rPr>
              <a:t>architecture</a:t>
            </a:r>
            <a:endParaRPr lang="en-GB" sz="31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8" name="AutoShape 6" descr="Képtalálat a következ&amp;odblac;re: „max planck logo”"/>
          <p:cNvSpPr>
            <a:spLocks noChangeAspect="1" noChangeArrowheads="1"/>
          </p:cNvSpPr>
          <p:nvPr/>
        </p:nvSpPr>
        <p:spPr bwMode="auto">
          <a:xfrm>
            <a:off x="155575" y="-547688"/>
            <a:ext cx="14097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200" name="AutoShape 8" descr="Képtalálat a következ&amp;odblac;re: „max planck logo”"/>
          <p:cNvSpPr>
            <a:spLocks noChangeAspect="1" noChangeArrowheads="1"/>
          </p:cNvSpPr>
          <p:nvPr/>
        </p:nvSpPr>
        <p:spPr bwMode="auto">
          <a:xfrm>
            <a:off x="155575" y="-547688"/>
            <a:ext cx="14097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202" name="AutoShape 10" descr="Képtalálat a következ&amp;odblac;re: „max planck logo”"/>
          <p:cNvSpPr>
            <a:spLocks noChangeAspect="1" noChangeArrowheads="1"/>
          </p:cNvSpPr>
          <p:nvPr/>
        </p:nvSpPr>
        <p:spPr bwMode="auto">
          <a:xfrm>
            <a:off x="155575" y="-547688"/>
            <a:ext cx="14097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Magyar Tudományos Akadé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Magyar Tudományos Akadém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Magyar Tudományos Akadém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2" descr="Képtalálat a következőre: „fekete fehér címer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Képtalálat a következőre: „fekete fehér címer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6" descr="Képtalálat a következőre: „fekete fehér címer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9" name="Kép 18" descr="ERC_2_d_silv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6000"/>
          </a:xfrm>
          <a:prstGeom prst="rect">
            <a:avLst/>
          </a:prstGeom>
        </p:spPr>
      </p:pic>
      <p:cxnSp>
        <p:nvCxnSpPr>
          <p:cNvPr id="44" name="Egyenes összekötő nyíllal 43"/>
          <p:cNvCxnSpPr/>
          <p:nvPr/>
        </p:nvCxnSpPr>
        <p:spPr>
          <a:xfrm>
            <a:off x="3995936" y="4228115"/>
            <a:ext cx="648072" cy="23841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 rot="1150242">
            <a:off x="3547261" y="4338763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~20 nm</a:t>
            </a:r>
            <a:endParaRPr lang="hu-HU" sz="2800" b="1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-4731" y="6371655"/>
            <a:ext cx="2134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(</a:t>
            </a:r>
            <a:r>
              <a:rPr lang="hu-HU" sz="2800" b="1" dirty="0" err="1" smtClean="0"/>
              <a:t>not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to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scale</a:t>
            </a:r>
            <a:r>
              <a:rPr lang="hu-HU" sz="2800" b="1" dirty="0" smtClean="0"/>
              <a:t>)</a:t>
            </a:r>
            <a:endParaRPr lang="hu-HU" sz="2800" b="1" dirty="0"/>
          </a:p>
        </p:txBody>
      </p:sp>
      <p:sp>
        <p:nvSpPr>
          <p:cNvPr id="47" name="Szövegdoboz 46"/>
          <p:cNvSpPr txBox="1"/>
          <p:nvPr/>
        </p:nvSpPr>
        <p:spPr>
          <a:xfrm rot="1152667">
            <a:off x="8083332" y="1956217"/>
            <a:ext cx="986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/>
              <a:t>out</a:t>
            </a:r>
            <a:endParaRPr lang="hu-HU" sz="4400" b="1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1164222" y="986328"/>
            <a:ext cx="5568018" cy="3927456"/>
            <a:chOff x="1164222" y="986328"/>
            <a:chExt cx="5568018" cy="3927456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2555776" y="2048838"/>
              <a:ext cx="4176464" cy="2864946"/>
              <a:chOff x="2555776" y="2048838"/>
              <a:chExt cx="4176464" cy="2864946"/>
            </a:xfrm>
          </p:grpSpPr>
          <p:grpSp>
            <p:nvGrpSpPr>
              <p:cNvPr id="20" name="Csoportba foglalás 19"/>
              <p:cNvGrpSpPr/>
              <p:nvPr/>
            </p:nvGrpSpPr>
            <p:grpSpPr>
              <a:xfrm>
                <a:off x="2555776" y="2420532"/>
                <a:ext cx="1440160" cy="1413132"/>
                <a:chOff x="2555776" y="1655828"/>
                <a:chExt cx="1440160" cy="1413132"/>
              </a:xfrm>
            </p:grpSpPr>
            <p:cxnSp>
              <p:nvCxnSpPr>
                <p:cNvPr id="21" name="Egyenes összekötő nyíllal 20"/>
                <p:cNvCxnSpPr/>
                <p:nvPr/>
              </p:nvCxnSpPr>
              <p:spPr>
                <a:xfrm>
                  <a:off x="2555776" y="2492896"/>
                  <a:ext cx="1440160" cy="576064"/>
                </a:xfrm>
                <a:prstGeom prst="straightConnector1">
                  <a:avLst/>
                </a:prstGeom>
                <a:ln w="101600"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Szabadkézi sokszög 21"/>
                <p:cNvSpPr/>
                <p:nvPr/>
              </p:nvSpPr>
              <p:spPr>
                <a:xfrm rot="1128614">
                  <a:off x="2757317" y="2116518"/>
                  <a:ext cx="301558" cy="401014"/>
                </a:xfrm>
                <a:custGeom>
                  <a:avLst/>
                  <a:gdLst>
                    <a:gd name="connsiteX0" fmla="*/ 0 w 301558"/>
                    <a:gd name="connsiteY0" fmla="*/ 369657 h 401014"/>
                    <a:gd name="connsiteX1" fmla="*/ 126460 w 301558"/>
                    <a:gd name="connsiteY1" fmla="*/ 340474 h 401014"/>
                    <a:gd name="connsiteX2" fmla="*/ 204281 w 301558"/>
                    <a:gd name="connsiteY2" fmla="*/ 6 h 401014"/>
                    <a:gd name="connsiteX3" fmla="*/ 233464 w 301558"/>
                    <a:gd name="connsiteY3" fmla="*/ 350202 h 401014"/>
                    <a:gd name="connsiteX4" fmla="*/ 301558 w 301558"/>
                    <a:gd name="connsiteY4" fmla="*/ 398840 h 401014"/>
                    <a:gd name="connsiteX5" fmla="*/ 301558 w 301558"/>
                    <a:gd name="connsiteY5" fmla="*/ 398840 h 401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1558" h="401014">
                      <a:moveTo>
                        <a:pt x="0" y="369657"/>
                      </a:moveTo>
                      <a:cubicBezTo>
                        <a:pt x="46206" y="385869"/>
                        <a:pt x="92413" y="402082"/>
                        <a:pt x="126460" y="340474"/>
                      </a:cubicBezTo>
                      <a:cubicBezTo>
                        <a:pt x="160507" y="278866"/>
                        <a:pt x="186447" y="-1615"/>
                        <a:pt x="204281" y="6"/>
                      </a:cubicBezTo>
                      <a:cubicBezTo>
                        <a:pt x="222115" y="1627"/>
                        <a:pt x="217251" y="283730"/>
                        <a:pt x="233464" y="350202"/>
                      </a:cubicBezTo>
                      <a:cubicBezTo>
                        <a:pt x="249677" y="416674"/>
                        <a:pt x="301558" y="398840"/>
                        <a:pt x="301558" y="398840"/>
                      </a:cubicBezTo>
                      <a:lnTo>
                        <a:pt x="301558" y="398840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" name="Szabadkézi sokszög 22"/>
                <p:cNvSpPr/>
                <p:nvPr/>
              </p:nvSpPr>
              <p:spPr>
                <a:xfrm rot="1128614">
                  <a:off x="3024966" y="2236902"/>
                  <a:ext cx="301558" cy="401014"/>
                </a:xfrm>
                <a:custGeom>
                  <a:avLst/>
                  <a:gdLst>
                    <a:gd name="connsiteX0" fmla="*/ 0 w 301558"/>
                    <a:gd name="connsiteY0" fmla="*/ 369657 h 401014"/>
                    <a:gd name="connsiteX1" fmla="*/ 126460 w 301558"/>
                    <a:gd name="connsiteY1" fmla="*/ 340474 h 401014"/>
                    <a:gd name="connsiteX2" fmla="*/ 204281 w 301558"/>
                    <a:gd name="connsiteY2" fmla="*/ 6 h 401014"/>
                    <a:gd name="connsiteX3" fmla="*/ 233464 w 301558"/>
                    <a:gd name="connsiteY3" fmla="*/ 350202 h 401014"/>
                    <a:gd name="connsiteX4" fmla="*/ 301558 w 301558"/>
                    <a:gd name="connsiteY4" fmla="*/ 398840 h 401014"/>
                    <a:gd name="connsiteX5" fmla="*/ 301558 w 301558"/>
                    <a:gd name="connsiteY5" fmla="*/ 398840 h 401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1558" h="401014">
                      <a:moveTo>
                        <a:pt x="0" y="369657"/>
                      </a:moveTo>
                      <a:cubicBezTo>
                        <a:pt x="46206" y="385869"/>
                        <a:pt x="92413" y="402082"/>
                        <a:pt x="126460" y="340474"/>
                      </a:cubicBezTo>
                      <a:cubicBezTo>
                        <a:pt x="160507" y="278866"/>
                        <a:pt x="186447" y="-1615"/>
                        <a:pt x="204281" y="6"/>
                      </a:cubicBezTo>
                      <a:cubicBezTo>
                        <a:pt x="222115" y="1627"/>
                        <a:pt x="217251" y="283730"/>
                        <a:pt x="233464" y="350202"/>
                      </a:cubicBezTo>
                      <a:cubicBezTo>
                        <a:pt x="249677" y="416674"/>
                        <a:pt x="301558" y="398840"/>
                        <a:pt x="301558" y="398840"/>
                      </a:cubicBezTo>
                      <a:lnTo>
                        <a:pt x="301558" y="398840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4" name="Szabadkézi sokszög 23"/>
                <p:cNvSpPr/>
                <p:nvPr/>
              </p:nvSpPr>
              <p:spPr>
                <a:xfrm rot="1128614">
                  <a:off x="3287468" y="2351734"/>
                  <a:ext cx="301558" cy="401014"/>
                </a:xfrm>
                <a:custGeom>
                  <a:avLst/>
                  <a:gdLst>
                    <a:gd name="connsiteX0" fmla="*/ 0 w 301558"/>
                    <a:gd name="connsiteY0" fmla="*/ 369657 h 401014"/>
                    <a:gd name="connsiteX1" fmla="*/ 126460 w 301558"/>
                    <a:gd name="connsiteY1" fmla="*/ 340474 h 401014"/>
                    <a:gd name="connsiteX2" fmla="*/ 204281 w 301558"/>
                    <a:gd name="connsiteY2" fmla="*/ 6 h 401014"/>
                    <a:gd name="connsiteX3" fmla="*/ 233464 w 301558"/>
                    <a:gd name="connsiteY3" fmla="*/ 350202 h 401014"/>
                    <a:gd name="connsiteX4" fmla="*/ 301558 w 301558"/>
                    <a:gd name="connsiteY4" fmla="*/ 398840 h 401014"/>
                    <a:gd name="connsiteX5" fmla="*/ 301558 w 301558"/>
                    <a:gd name="connsiteY5" fmla="*/ 398840 h 401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1558" h="401014">
                      <a:moveTo>
                        <a:pt x="0" y="369657"/>
                      </a:moveTo>
                      <a:cubicBezTo>
                        <a:pt x="46206" y="385869"/>
                        <a:pt x="92413" y="402082"/>
                        <a:pt x="126460" y="340474"/>
                      </a:cubicBezTo>
                      <a:cubicBezTo>
                        <a:pt x="160507" y="278866"/>
                        <a:pt x="186447" y="-1615"/>
                        <a:pt x="204281" y="6"/>
                      </a:cubicBezTo>
                      <a:cubicBezTo>
                        <a:pt x="222115" y="1627"/>
                        <a:pt x="217251" y="283730"/>
                        <a:pt x="233464" y="350202"/>
                      </a:cubicBezTo>
                      <a:cubicBezTo>
                        <a:pt x="249677" y="416674"/>
                        <a:pt x="301558" y="398840"/>
                        <a:pt x="301558" y="398840"/>
                      </a:cubicBezTo>
                      <a:lnTo>
                        <a:pt x="301558" y="398840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" name="Szövegdoboz 24"/>
                <p:cNvSpPr txBox="1"/>
                <p:nvPr/>
              </p:nvSpPr>
              <p:spPr>
                <a:xfrm rot="1341842">
                  <a:off x="2879572" y="1655828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6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hu-HU" sz="28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6" name="Szövegdoboz 25"/>
                <p:cNvSpPr txBox="1"/>
                <p:nvPr/>
              </p:nvSpPr>
              <p:spPr>
                <a:xfrm rot="1341842">
                  <a:off x="3148148" y="1776715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6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hu-HU" sz="28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7" name="Szövegdoboz 26"/>
                <p:cNvSpPr txBox="1"/>
                <p:nvPr/>
              </p:nvSpPr>
              <p:spPr>
                <a:xfrm rot="1341842">
                  <a:off x="3417284" y="1899931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6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hu-HU" sz="2800" b="1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28" name="Csoportba foglalás 27"/>
              <p:cNvGrpSpPr/>
              <p:nvPr/>
            </p:nvGrpSpPr>
            <p:grpSpPr>
              <a:xfrm>
                <a:off x="4932040" y="3335034"/>
                <a:ext cx="1800200" cy="1578750"/>
                <a:chOff x="4932040" y="2570330"/>
                <a:chExt cx="1800200" cy="1578750"/>
              </a:xfrm>
            </p:grpSpPr>
            <p:cxnSp>
              <p:nvCxnSpPr>
                <p:cNvPr id="29" name="Egyenes összekötő nyíllal 28"/>
                <p:cNvCxnSpPr/>
                <p:nvPr/>
              </p:nvCxnSpPr>
              <p:spPr>
                <a:xfrm>
                  <a:off x="4932040" y="3407398"/>
                  <a:ext cx="1800200" cy="741682"/>
                </a:xfrm>
                <a:prstGeom prst="straightConnector1">
                  <a:avLst/>
                </a:prstGeom>
                <a:ln w="101600"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Szabadkézi sokszög 29"/>
                <p:cNvSpPr/>
                <p:nvPr/>
              </p:nvSpPr>
              <p:spPr>
                <a:xfrm rot="1128614">
                  <a:off x="5401230" y="3151404"/>
                  <a:ext cx="301558" cy="401014"/>
                </a:xfrm>
                <a:custGeom>
                  <a:avLst/>
                  <a:gdLst>
                    <a:gd name="connsiteX0" fmla="*/ 0 w 301558"/>
                    <a:gd name="connsiteY0" fmla="*/ 369657 h 401014"/>
                    <a:gd name="connsiteX1" fmla="*/ 126460 w 301558"/>
                    <a:gd name="connsiteY1" fmla="*/ 340474 h 401014"/>
                    <a:gd name="connsiteX2" fmla="*/ 204281 w 301558"/>
                    <a:gd name="connsiteY2" fmla="*/ 6 h 401014"/>
                    <a:gd name="connsiteX3" fmla="*/ 233464 w 301558"/>
                    <a:gd name="connsiteY3" fmla="*/ 350202 h 401014"/>
                    <a:gd name="connsiteX4" fmla="*/ 301558 w 301558"/>
                    <a:gd name="connsiteY4" fmla="*/ 398840 h 401014"/>
                    <a:gd name="connsiteX5" fmla="*/ 301558 w 301558"/>
                    <a:gd name="connsiteY5" fmla="*/ 398840 h 401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1558" h="401014">
                      <a:moveTo>
                        <a:pt x="0" y="369657"/>
                      </a:moveTo>
                      <a:cubicBezTo>
                        <a:pt x="46206" y="385869"/>
                        <a:pt x="92413" y="402082"/>
                        <a:pt x="126460" y="340474"/>
                      </a:cubicBezTo>
                      <a:cubicBezTo>
                        <a:pt x="160507" y="278866"/>
                        <a:pt x="186447" y="-1615"/>
                        <a:pt x="204281" y="6"/>
                      </a:cubicBezTo>
                      <a:cubicBezTo>
                        <a:pt x="222115" y="1627"/>
                        <a:pt x="217251" y="283730"/>
                        <a:pt x="233464" y="350202"/>
                      </a:cubicBezTo>
                      <a:cubicBezTo>
                        <a:pt x="249677" y="416674"/>
                        <a:pt x="301558" y="398840"/>
                        <a:pt x="301558" y="398840"/>
                      </a:cubicBezTo>
                      <a:lnTo>
                        <a:pt x="301558" y="398840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" name="Szövegdoboz 30"/>
                <p:cNvSpPr txBox="1"/>
                <p:nvPr/>
              </p:nvSpPr>
              <p:spPr>
                <a:xfrm rot="1341842">
                  <a:off x="5255836" y="2570330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600" b="1" dirty="0">
                      <a:solidFill>
                        <a:srgbClr val="C00000"/>
                      </a:solidFill>
                    </a:rPr>
                    <a:t>0</a:t>
                  </a:r>
                  <a:endParaRPr lang="hu-HU" sz="28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2" name="Szövegdoboz 31"/>
                <p:cNvSpPr txBox="1"/>
                <p:nvPr/>
              </p:nvSpPr>
              <p:spPr>
                <a:xfrm rot="1341842">
                  <a:off x="5524412" y="2691217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6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hu-HU" sz="28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3" name="Szövegdoboz 32"/>
                <p:cNvSpPr txBox="1"/>
                <p:nvPr/>
              </p:nvSpPr>
              <p:spPr>
                <a:xfrm rot="1341842">
                  <a:off x="5793548" y="2814433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600" b="1" dirty="0">
                      <a:solidFill>
                        <a:srgbClr val="C00000"/>
                      </a:solidFill>
                    </a:rPr>
                    <a:t>0</a:t>
                  </a:r>
                  <a:endParaRPr lang="hu-HU" sz="2800" b="1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4" name="Egyenes összekötő 33"/>
                <p:cNvCxnSpPr/>
                <p:nvPr/>
              </p:nvCxnSpPr>
              <p:spPr>
                <a:xfrm flipH="1" flipV="1">
                  <a:off x="5620042" y="3590326"/>
                  <a:ext cx="278687" cy="11150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gyenes összekötő 34"/>
                <p:cNvCxnSpPr>
                  <a:stCxn id="30" idx="0"/>
                </p:cNvCxnSpPr>
                <p:nvPr/>
              </p:nvCxnSpPr>
              <p:spPr>
                <a:xfrm flipH="1" flipV="1">
                  <a:off x="5076056" y="3351911"/>
                  <a:ext cx="278687" cy="11150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Csoportba foglalás 35"/>
              <p:cNvGrpSpPr/>
              <p:nvPr/>
            </p:nvGrpSpPr>
            <p:grpSpPr>
              <a:xfrm>
                <a:off x="4254800" y="2048838"/>
                <a:ext cx="1392107" cy="1506522"/>
                <a:chOff x="4254800" y="1284134"/>
                <a:chExt cx="1392107" cy="1506522"/>
              </a:xfrm>
            </p:grpSpPr>
            <p:cxnSp>
              <p:nvCxnSpPr>
                <p:cNvPr id="37" name="Egyenes összekötő nyíllal 36"/>
                <p:cNvCxnSpPr/>
                <p:nvPr/>
              </p:nvCxnSpPr>
              <p:spPr>
                <a:xfrm flipH="1">
                  <a:off x="4754932" y="1688420"/>
                  <a:ext cx="891975" cy="1102236"/>
                </a:xfrm>
                <a:prstGeom prst="straightConnector1">
                  <a:avLst/>
                </a:prstGeom>
                <a:ln w="101600"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Szabadkézi sokszög 37"/>
                <p:cNvSpPr/>
                <p:nvPr/>
              </p:nvSpPr>
              <p:spPr>
                <a:xfrm rot="18750336" flipH="1">
                  <a:off x="4925610" y="1736809"/>
                  <a:ext cx="301558" cy="401014"/>
                </a:xfrm>
                <a:custGeom>
                  <a:avLst/>
                  <a:gdLst>
                    <a:gd name="connsiteX0" fmla="*/ 0 w 301558"/>
                    <a:gd name="connsiteY0" fmla="*/ 369657 h 401014"/>
                    <a:gd name="connsiteX1" fmla="*/ 126460 w 301558"/>
                    <a:gd name="connsiteY1" fmla="*/ 340474 h 401014"/>
                    <a:gd name="connsiteX2" fmla="*/ 204281 w 301558"/>
                    <a:gd name="connsiteY2" fmla="*/ 6 h 401014"/>
                    <a:gd name="connsiteX3" fmla="*/ 233464 w 301558"/>
                    <a:gd name="connsiteY3" fmla="*/ 350202 h 401014"/>
                    <a:gd name="connsiteX4" fmla="*/ 301558 w 301558"/>
                    <a:gd name="connsiteY4" fmla="*/ 398840 h 401014"/>
                    <a:gd name="connsiteX5" fmla="*/ 301558 w 301558"/>
                    <a:gd name="connsiteY5" fmla="*/ 398840 h 401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1558" h="401014">
                      <a:moveTo>
                        <a:pt x="0" y="369657"/>
                      </a:moveTo>
                      <a:cubicBezTo>
                        <a:pt x="46206" y="385869"/>
                        <a:pt x="92413" y="402082"/>
                        <a:pt x="126460" y="340474"/>
                      </a:cubicBezTo>
                      <a:cubicBezTo>
                        <a:pt x="160507" y="278866"/>
                        <a:pt x="186447" y="-1615"/>
                        <a:pt x="204281" y="6"/>
                      </a:cubicBezTo>
                      <a:cubicBezTo>
                        <a:pt x="222115" y="1627"/>
                        <a:pt x="217251" y="283730"/>
                        <a:pt x="233464" y="350202"/>
                      </a:cubicBezTo>
                      <a:cubicBezTo>
                        <a:pt x="249677" y="416674"/>
                        <a:pt x="301558" y="398840"/>
                        <a:pt x="301558" y="398840"/>
                      </a:cubicBezTo>
                      <a:lnTo>
                        <a:pt x="301558" y="398840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9" name="Szövegdoboz 38"/>
                <p:cNvSpPr txBox="1"/>
                <p:nvPr/>
              </p:nvSpPr>
              <p:spPr>
                <a:xfrm rot="18537108" flipH="1">
                  <a:off x="4723172" y="1170320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600" b="1" dirty="0">
                      <a:solidFill>
                        <a:srgbClr val="C00000"/>
                      </a:solidFill>
                    </a:rPr>
                    <a:t>0</a:t>
                  </a:r>
                  <a:endParaRPr lang="hu-HU" sz="28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0" name="Szövegdoboz 39"/>
                <p:cNvSpPr txBox="1"/>
                <p:nvPr/>
              </p:nvSpPr>
              <p:spPr>
                <a:xfrm rot="18537108" flipH="1">
                  <a:off x="4545580" y="1405283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6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hu-HU" sz="28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1" name="Szövegdoboz 40"/>
                <p:cNvSpPr txBox="1"/>
                <p:nvPr/>
              </p:nvSpPr>
              <p:spPr>
                <a:xfrm rot="18537108" flipH="1">
                  <a:off x="4368614" y="1642558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600" b="1" dirty="0">
                      <a:solidFill>
                        <a:srgbClr val="C00000"/>
                      </a:solidFill>
                    </a:rPr>
                    <a:t>0</a:t>
                  </a:r>
                  <a:endParaRPr lang="hu-HU" sz="2800" b="1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flipV="1">
                  <a:off x="5302964" y="1708868"/>
                  <a:ext cx="190968" cy="23158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flipV="1">
                  <a:off x="4940171" y="2179126"/>
                  <a:ext cx="190969" cy="2315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Szövegdoboz 47"/>
            <p:cNvSpPr txBox="1"/>
            <p:nvPr/>
          </p:nvSpPr>
          <p:spPr>
            <a:xfrm rot="20601670">
              <a:off x="1164222" y="986328"/>
              <a:ext cx="587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000" b="1" dirty="0" err="1" smtClean="0"/>
                <a:t>in</a:t>
              </a:r>
              <a:endParaRPr lang="hu-HU" sz="4000" b="1" dirty="0"/>
            </a:p>
          </p:txBody>
        </p:sp>
      </p:grpSp>
      <p:sp>
        <p:nvSpPr>
          <p:cNvPr id="49" name="Szövegdoboz 48"/>
          <p:cNvSpPr txBox="1"/>
          <p:nvPr/>
        </p:nvSpPr>
        <p:spPr>
          <a:xfrm rot="967281">
            <a:off x="5431739" y="694824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/>
              <a:t>mod</a:t>
            </a:r>
            <a:endParaRPr lang="hu-HU" sz="4000" b="1" dirty="0"/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822325" y="769938"/>
            <a:ext cx="3372709" cy="3266777"/>
            <a:chOff x="822325" y="769938"/>
            <a:chExt cx="3372709" cy="3266777"/>
          </a:xfrm>
        </p:grpSpPr>
        <p:cxnSp>
          <p:nvCxnSpPr>
            <p:cNvPr id="15" name="Egyenes összekötő nyíllal 14"/>
            <p:cNvCxnSpPr/>
            <p:nvPr/>
          </p:nvCxnSpPr>
          <p:spPr>
            <a:xfrm>
              <a:off x="822325" y="769938"/>
              <a:ext cx="783751" cy="2193760"/>
            </a:xfrm>
            <a:prstGeom prst="straightConnector1">
              <a:avLst/>
            </a:prstGeom>
            <a:ln w="12382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nyíllal 56"/>
            <p:cNvCxnSpPr/>
            <p:nvPr/>
          </p:nvCxnSpPr>
          <p:spPr>
            <a:xfrm>
              <a:off x="1988606" y="3211591"/>
              <a:ext cx="2206428" cy="825124"/>
            </a:xfrm>
            <a:prstGeom prst="straightConnector1">
              <a:avLst/>
            </a:prstGeom>
            <a:ln w="12382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Csoportba foglalás 17"/>
            <p:cNvGrpSpPr/>
            <p:nvPr/>
          </p:nvGrpSpPr>
          <p:grpSpPr>
            <a:xfrm>
              <a:off x="1199385" y="1069614"/>
              <a:ext cx="701571" cy="907462"/>
              <a:chOff x="1199385" y="1069614"/>
              <a:chExt cx="701571" cy="907462"/>
            </a:xfrm>
          </p:grpSpPr>
          <p:sp>
            <p:nvSpPr>
              <p:cNvPr id="53" name="Szabadkézi sokszög 52"/>
              <p:cNvSpPr/>
              <p:nvPr/>
            </p:nvSpPr>
            <p:spPr>
              <a:xfrm rot="4013486">
                <a:off x="1210210" y="1058789"/>
                <a:ext cx="542131" cy="563782"/>
              </a:xfrm>
              <a:custGeom>
                <a:avLst/>
                <a:gdLst>
                  <a:gd name="connsiteX0" fmla="*/ 0 w 301558"/>
                  <a:gd name="connsiteY0" fmla="*/ 369657 h 401014"/>
                  <a:gd name="connsiteX1" fmla="*/ 126460 w 301558"/>
                  <a:gd name="connsiteY1" fmla="*/ 340474 h 401014"/>
                  <a:gd name="connsiteX2" fmla="*/ 204281 w 301558"/>
                  <a:gd name="connsiteY2" fmla="*/ 6 h 401014"/>
                  <a:gd name="connsiteX3" fmla="*/ 233464 w 301558"/>
                  <a:gd name="connsiteY3" fmla="*/ 350202 h 401014"/>
                  <a:gd name="connsiteX4" fmla="*/ 301558 w 301558"/>
                  <a:gd name="connsiteY4" fmla="*/ 398840 h 401014"/>
                  <a:gd name="connsiteX5" fmla="*/ 301558 w 301558"/>
                  <a:gd name="connsiteY5" fmla="*/ 398840 h 4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558" h="401014">
                    <a:moveTo>
                      <a:pt x="0" y="369657"/>
                    </a:moveTo>
                    <a:cubicBezTo>
                      <a:pt x="46206" y="385869"/>
                      <a:pt x="92413" y="402082"/>
                      <a:pt x="126460" y="340474"/>
                    </a:cubicBezTo>
                    <a:cubicBezTo>
                      <a:pt x="160507" y="278866"/>
                      <a:pt x="186447" y="-1615"/>
                      <a:pt x="204281" y="6"/>
                    </a:cubicBezTo>
                    <a:cubicBezTo>
                      <a:pt x="222115" y="1627"/>
                      <a:pt x="217251" y="283730"/>
                      <a:pt x="233464" y="350202"/>
                    </a:cubicBezTo>
                    <a:cubicBezTo>
                      <a:pt x="249677" y="416674"/>
                      <a:pt x="301558" y="398840"/>
                      <a:pt x="301558" y="398840"/>
                    </a:cubicBezTo>
                    <a:lnTo>
                      <a:pt x="301558" y="398840"/>
                    </a:ln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Szabadkézi sokszög 58"/>
              <p:cNvSpPr/>
              <p:nvPr/>
            </p:nvSpPr>
            <p:spPr>
              <a:xfrm rot="4013486">
                <a:off x="1347999" y="1424120"/>
                <a:ext cx="542131" cy="563782"/>
              </a:xfrm>
              <a:custGeom>
                <a:avLst/>
                <a:gdLst>
                  <a:gd name="connsiteX0" fmla="*/ 0 w 301558"/>
                  <a:gd name="connsiteY0" fmla="*/ 369657 h 401014"/>
                  <a:gd name="connsiteX1" fmla="*/ 126460 w 301558"/>
                  <a:gd name="connsiteY1" fmla="*/ 340474 h 401014"/>
                  <a:gd name="connsiteX2" fmla="*/ 204281 w 301558"/>
                  <a:gd name="connsiteY2" fmla="*/ 6 h 401014"/>
                  <a:gd name="connsiteX3" fmla="*/ 233464 w 301558"/>
                  <a:gd name="connsiteY3" fmla="*/ 350202 h 401014"/>
                  <a:gd name="connsiteX4" fmla="*/ 301558 w 301558"/>
                  <a:gd name="connsiteY4" fmla="*/ 398840 h 401014"/>
                  <a:gd name="connsiteX5" fmla="*/ 301558 w 301558"/>
                  <a:gd name="connsiteY5" fmla="*/ 398840 h 4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558" h="401014">
                    <a:moveTo>
                      <a:pt x="0" y="369657"/>
                    </a:moveTo>
                    <a:cubicBezTo>
                      <a:pt x="46206" y="385869"/>
                      <a:pt x="92413" y="402082"/>
                      <a:pt x="126460" y="340474"/>
                    </a:cubicBezTo>
                    <a:cubicBezTo>
                      <a:pt x="160507" y="278866"/>
                      <a:pt x="186447" y="-1615"/>
                      <a:pt x="204281" y="6"/>
                    </a:cubicBezTo>
                    <a:cubicBezTo>
                      <a:pt x="222115" y="1627"/>
                      <a:pt x="217251" y="283730"/>
                      <a:pt x="233464" y="350202"/>
                    </a:cubicBezTo>
                    <a:cubicBezTo>
                      <a:pt x="249677" y="416674"/>
                      <a:pt x="301558" y="398840"/>
                      <a:pt x="301558" y="398840"/>
                    </a:cubicBezTo>
                    <a:lnTo>
                      <a:pt x="301558" y="398840"/>
                    </a:ln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51" name="Egyenes összekötő nyíllal 50"/>
            <p:cNvCxnSpPr/>
            <p:nvPr/>
          </p:nvCxnSpPr>
          <p:spPr>
            <a:xfrm>
              <a:off x="1895262" y="1183174"/>
              <a:ext cx="216024" cy="580263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Csoportba foglalás 57"/>
          <p:cNvGrpSpPr/>
          <p:nvPr/>
        </p:nvGrpSpPr>
        <p:grpSpPr>
          <a:xfrm>
            <a:off x="3583111" y="1863463"/>
            <a:ext cx="2092347" cy="2561648"/>
            <a:chOff x="3583111" y="1863463"/>
            <a:chExt cx="2092347" cy="2561648"/>
          </a:xfrm>
        </p:grpSpPr>
        <p:sp>
          <p:nvSpPr>
            <p:cNvPr id="67" name="Szabadkézi sokszög 66"/>
            <p:cNvSpPr/>
            <p:nvPr/>
          </p:nvSpPr>
          <p:spPr>
            <a:xfrm rot="441551">
              <a:off x="4590895" y="2387249"/>
              <a:ext cx="722376" cy="1465826"/>
            </a:xfrm>
            <a:custGeom>
              <a:avLst/>
              <a:gdLst>
                <a:gd name="connsiteX0" fmla="*/ 0 w 722376"/>
                <a:gd name="connsiteY0" fmla="*/ 914400 h 914400"/>
                <a:gd name="connsiteX1" fmla="*/ 164592 w 722376"/>
                <a:gd name="connsiteY1" fmla="*/ 521208 h 914400"/>
                <a:gd name="connsiteX2" fmla="*/ 265176 w 722376"/>
                <a:gd name="connsiteY2" fmla="*/ 685800 h 914400"/>
                <a:gd name="connsiteX3" fmla="*/ 457200 w 722376"/>
                <a:gd name="connsiteY3" fmla="*/ 265176 h 914400"/>
                <a:gd name="connsiteX4" fmla="*/ 530352 w 722376"/>
                <a:gd name="connsiteY4" fmla="*/ 411480 h 914400"/>
                <a:gd name="connsiteX5" fmla="*/ 722376 w 722376"/>
                <a:gd name="connsiteY5" fmla="*/ 0 h 914400"/>
                <a:gd name="connsiteX6" fmla="*/ 722376 w 722376"/>
                <a:gd name="connsiteY6" fmla="*/ 0 h 914400"/>
                <a:gd name="connsiteX7" fmla="*/ 722376 w 722376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376" h="914400">
                  <a:moveTo>
                    <a:pt x="0" y="914400"/>
                  </a:moveTo>
                  <a:cubicBezTo>
                    <a:pt x="60198" y="736854"/>
                    <a:pt x="120396" y="559308"/>
                    <a:pt x="164592" y="521208"/>
                  </a:cubicBezTo>
                  <a:cubicBezTo>
                    <a:pt x="208788" y="483108"/>
                    <a:pt x="216408" y="728472"/>
                    <a:pt x="265176" y="685800"/>
                  </a:cubicBezTo>
                  <a:cubicBezTo>
                    <a:pt x="313944" y="643128"/>
                    <a:pt x="413004" y="310896"/>
                    <a:pt x="457200" y="265176"/>
                  </a:cubicBezTo>
                  <a:cubicBezTo>
                    <a:pt x="501396" y="219456"/>
                    <a:pt x="486156" y="455676"/>
                    <a:pt x="530352" y="411480"/>
                  </a:cubicBezTo>
                  <a:cubicBezTo>
                    <a:pt x="574548" y="367284"/>
                    <a:pt x="722376" y="0"/>
                    <a:pt x="722376" y="0"/>
                  </a:cubicBezTo>
                  <a:lnTo>
                    <a:pt x="722376" y="0"/>
                  </a:lnTo>
                  <a:lnTo>
                    <a:pt x="722376" y="0"/>
                  </a:ln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Szabadkézi sokszög 67"/>
            <p:cNvSpPr/>
            <p:nvPr/>
          </p:nvSpPr>
          <p:spPr>
            <a:xfrm rot="1087988">
              <a:off x="4800682" y="2539649"/>
              <a:ext cx="722376" cy="1465826"/>
            </a:xfrm>
            <a:custGeom>
              <a:avLst/>
              <a:gdLst>
                <a:gd name="connsiteX0" fmla="*/ 0 w 722376"/>
                <a:gd name="connsiteY0" fmla="*/ 914400 h 914400"/>
                <a:gd name="connsiteX1" fmla="*/ 164592 w 722376"/>
                <a:gd name="connsiteY1" fmla="*/ 521208 h 914400"/>
                <a:gd name="connsiteX2" fmla="*/ 265176 w 722376"/>
                <a:gd name="connsiteY2" fmla="*/ 685800 h 914400"/>
                <a:gd name="connsiteX3" fmla="*/ 457200 w 722376"/>
                <a:gd name="connsiteY3" fmla="*/ 265176 h 914400"/>
                <a:gd name="connsiteX4" fmla="*/ 530352 w 722376"/>
                <a:gd name="connsiteY4" fmla="*/ 411480 h 914400"/>
                <a:gd name="connsiteX5" fmla="*/ 722376 w 722376"/>
                <a:gd name="connsiteY5" fmla="*/ 0 h 914400"/>
                <a:gd name="connsiteX6" fmla="*/ 722376 w 722376"/>
                <a:gd name="connsiteY6" fmla="*/ 0 h 914400"/>
                <a:gd name="connsiteX7" fmla="*/ 722376 w 722376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376" h="914400">
                  <a:moveTo>
                    <a:pt x="0" y="914400"/>
                  </a:moveTo>
                  <a:cubicBezTo>
                    <a:pt x="60198" y="736854"/>
                    <a:pt x="120396" y="559308"/>
                    <a:pt x="164592" y="521208"/>
                  </a:cubicBezTo>
                  <a:cubicBezTo>
                    <a:pt x="208788" y="483108"/>
                    <a:pt x="216408" y="728472"/>
                    <a:pt x="265176" y="685800"/>
                  </a:cubicBezTo>
                  <a:cubicBezTo>
                    <a:pt x="313944" y="643128"/>
                    <a:pt x="413004" y="310896"/>
                    <a:pt x="457200" y="265176"/>
                  </a:cubicBezTo>
                  <a:cubicBezTo>
                    <a:pt x="501396" y="219456"/>
                    <a:pt x="486156" y="455676"/>
                    <a:pt x="530352" y="411480"/>
                  </a:cubicBezTo>
                  <a:cubicBezTo>
                    <a:pt x="574548" y="367284"/>
                    <a:pt x="722376" y="0"/>
                    <a:pt x="722376" y="0"/>
                  </a:cubicBezTo>
                  <a:lnTo>
                    <a:pt x="722376" y="0"/>
                  </a:lnTo>
                  <a:lnTo>
                    <a:pt x="722376" y="0"/>
                  </a:ln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Szabadkézi sokszög 68"/>
            <p:cNvSpPr/>
            <p:nvPr/>
          </p:nvSpPr>
          <p:spPr>
            <a:xfrm rot="1641510">
              <a:off x="4953082" y="2959285"/>
              <a:ext cx="722376" cy="1465826"/>
            </a:xfrm>
            <a:custGeom>
              <a:avLst/>
              <a:gdLst>
                <a:gd name="connsiteX0" fmla="*/ 0 w 722376"/>
                <a:gd name="connsiteY0" fmla="*/ 914400 h 914400"/>
                <a:gd name="connsiteX1" fmla="*/ 164592 w 722376"/>
                <a:gd name="connsiteY1" fmla="*/ 521208 h 914400"/>
                <a:gd name="connsiteX2" fmla="*/ 265176 w 722376"/>
                <a:gd name="connsiteY2" fmla="*/ 685800 h 914400"/>
                <a:gd name="connsiteX3" fmla="*/ 457200 w 722376"/>
                <a:gd name="connsiteY3" fmla="*/ 265176 h 914400"/>
                <a:gd name="connsiteX4" fmla="*/ 530352 w 722376"/>
                <a:gd name="connsiteY4" fmla="*/ 411480 h 914400"/>
                <a:gd name="connsiteX5" fmla="*/ 722376 w 722376"/>
                <a:gd name="connsiteY5" fmla="*/ 0 h 914400"/>
                <a:gd name="connsiteX6" fmla="*/ 722376 w 722376"/>
                <a:gd name="connsiteY6" fmla="*/ 0 h 914400"/>
                <a:gd name="connsiteX7" fmla="*/ 722376 w 722376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376" h="914400">
                  <a:moveTo>
                    <a:pt x="0" y="914400"/>
                  </a:moveTo>
                  <a:cubicBezTo>
                    <a:pt x="60198" y="736854"/>
                    <a:pt x="120396" y="559308"/>
                    <a:pt x="164592" y="521208"/>
                  </a:cubicBezTo>
                  <a:cubicBezTo>
                    <a:pt x="208788" y="483108"/>
                    <a:pt x="216408" y="728472"/>
                    <a:pt x="265176" y="685800"/>
                  </a:cubicBezTo>
                  <a:cubicBezTo>
                    <a:pt x="313944" y="643128"/>
                    <a:pt x="413004" y="310896"/>
                    <a:pt x="457200" y="265176"/>
                  </a:cubicBezTo>
                  <a:cubicBezTo>
                    <a:pt x="501396" y="219456"/>
                    <a:pt x="486156" y="455676"/>
                    <a:pt x="530352" y="411480"/>
                  </a:cubicBezTo>
                  <a:cubicBezTo>
                    <a:pt x="574548" y="367284"/>
                    <a:pt x="722376" y="0"/>
                    <a:pt x="722376" y="0"/>
                  </a:cubicBezTo>
                  <a:lnTo>
                    <a:pt x="722376" y="0"/>
                  </a:lnTo>
                  <a:lnTo>
                    <a:pt x="722376" y="0"/>
                  </a:ln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Szabadkézi sokszög 69"/>
            <p:cNvSpPr/>
            <p:nvPr/>
          </p:nvSpPr>
          <p:spPr>
            <a:xfrm rot="18924976">
              <a:off x="3583111" y="2280508"/>
              <a:ext cx="722376" cy="1465826"/>
            </a:xfrm>
            <a:custGeom>
              <a:avLst/>
              <a:gdLst>
                <a:gd name="connsiteX0" fmla="*/ 0 w 722376"/>
                <a:gd name="connsiteY0" fmla="*/ 914400 h 914400"/>
                <a:gd name="connsiteX1" fmla="*/ 164592 w 722376"/>
                <a:gd name="connsiteY1" fmla="*/ 521208 h 914400"/>
                <a:gd name="connsiteX2" fmla="*/ 265176 w 722376"/>
                <a:gd name="connsiteY2" fmla="*/ 685800 h 914400"/>
                <a:gd name="connsiteX3" fmla="*/ 457200 w 722376"/>
                <a:gd name="connsiteY3" fmla="*/ 265176 h 914400"/>
                <a:gd name="connsiteX4" fmla="*/ 530352 w 722376"/>
                <a:gd name="connsiteY4" fmla="*/ 411480 h 914400"/>
                <a:gd name="connsiteX5" fmla="*/ 722376 w 722376"/>
                <a:gd name="connsiteY5" fmla="*/ 0 h 914400"/>
                <a:gd name="connsiteX6" fmla="*/ 722376 w 722376"/>
                <a:gd name="connsiteY6" fmla="*/ 0 h 914400"/>
                <a:gd name="connsiteX7" fmla="*/ 722376 w 722376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376" h="914400">
                  <a:moveTo>
                    <a:pt x="0" y="914400"/>
                  </a:moveTo>
                  <a:cubicBezTo>
                    <a:pt x="60198" y="736854"/>
                    <a:pt x="120396" y="559308"/>
                    <a:pt x="164592" y="521208"/>
                  </a:cubicBezTo>
                  <a:cubicBezTo>
                    <a:pt x="208788" y="483108"/>
                    <a:pt x="216408" y="728472"/>
                    <a:pt x="265176" y="685800"/>
                  </a:cubicBezTo>
                  <a:cubicBezTo>
                    <a:pt x="313944" y="643128"/>
                    <a:pt x="413004" y="310896"/>
                    <a:pt x="457200" y="265176"/>
                  </a:cubicBezTo>
                  <a:cubicBezTo>
                    <a:pt x="501396" y="219456"/>
                    <a:pt x="486156" y="455676"/>
                    <a:pt x="530352" y="411480"/>
                  </a:cubicBezTo>
                  <a:cubicBezTo>
                    <a:pt x="574548" y="367284"/>
                    <a:pt x="722376" y="0"/>
                    <a:pt x="722376" y="0"/>
                  </a:cubicBezTo>
                  <a:lnTo>
                    <a:pt x="722376" y="0"/>
                  </a:lnTo>
                  <a:lnTo>
                    <a:pt x="722376" y="0"/>
                  </a:ln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Szabadkézi sokszög 70"/>
            <p:cNvSpPr/>
            <p:nvPr/>
          </p:nvSpPr>
          <p:spPr>
            <a:xfrm rot="20381582">
              <a:off x="4028517" y="1863463"/>
              <a:ext cx="722376" cy="1921361"/>
            </a:xfrm>
            <a:custGeom>
              <a:avLst/>
              <a:gdLst>
                <a:gd name="connsiteX0" fmla="*/ 0 w 722376"/>
                <a:gd name="connsiteY0" fmla="*/ 914400 h 914400"/>
                <a:gd name="connsiteX1" fmla="*/ 164592 w 722376"/>
                <a:gd name="connsiteY1" fmla="*/ 521208 h 914400"/>
                <a:gd name="connsiteX2" fmla="*/ 265176 w 722376"/>
                <a:gd name="connsiteY2" fmla="*/ 685800 h 914400"/>
                <a:gd name="connsiteX3" fmla="*/ 457200 w 722376"/>
                <a:gd name="connsiteY3" fmla="*/ 265176 h 914400"/>
                <a:gd name="connsiteX4" fmla="*/ 530352 w 722376"/>
                <a:gd name="connsiteY4" fmla="*/ 411480 h 914400"/>
                <a:gd name="connsiteX5" fmla="*/ 722376 w 722376"/>
                <a:gd name="connsiteY5" fmla="*/ 0 h 914400"/>
                <a:gd name="connsiteX6" fmla="*/ 722376 w 722376"/>
                <a:gd name="connsiteY6" fmla="*/ 0 h 914400"/>
                <a:gd name="connsiteX7" fmla="*/ 722376 w 722376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376" h="914400">
                  <a:moveTo>
                    <a:pt x="0" y="914400"/>
                  </a:moveTo>
                  <a:cubicBezTo>
                    <a:pt x="60198" y="736854"/>
                    <a:pt x="120396" y="559308"/>
                    <a:pt x="164592" y="521208"/>
                  </a:cubicBezTo>
                  <a:cubicBezTo>
                    <a:pt x="208788" y="483108"/>
                    <a:pt x="216408" y="728472"/>
                    <a:pt x="265176" y="685800"/>
                  </a:cubicBezTo>
                  <a:cubicBezTo>
                    <a:pt x="313944" y="643128"/>
                    <a:pt x="413004" y="310896"/>
                    <a:pt x="457200" y="265176"/>
                  </a:cubicBezTo>
                  <a:cubicBezTo>
                    <a:pt x="501396" y="219456"/>
                    <a:pt x="486156" y="455676"/>
                    <a:pt x="530352" y="411480"/>
                  </a:cubicBezTo>
                  <a:cubicBezTo>
                    <a:pt x="574548" y="367284"/>
                    <a:pt x="722376" y="0"/>
                    <a:pt x="722376" y="0"/>
                  </a:cubicBezTo>
                  <a:lnTo>
                    <a:pt x="722376" y="0"/>
                  </a:lnTo>
                  <a:lnTo>
                    <a:pt x="722376" y="0"/>
                  </a:ln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1750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-22351"/>
            <a:ext cx="9180512" cy="5760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hu-HU" sz="3600" dirty="0" err="1" smtClean="0">
                <a:solidFill>
                  <a:schemeClr val="bg1"/>
                </a:solidFill>
                <a:latin typeface="Calibri" pitchFamily="34" charset="0"/>
              </a:rPr>
              <a:t>lectric</a:t>
            </a:r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Calibri" pitchFamily="34" charset="0"/>
              </a:rPr>
              <a:t>field</a:t>
            </a:r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Calibri" pitchFamily="34" charset="0"/>
              </a:rPr>
              <a:t>nanolocalization</a:t>
            </a:r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Calibri" pitchFamily="34" charset="0"/>
              </a:rPr>
              <a:t>plasmons</a:t>
            </a:r>
            <a:endParaRPr lang="en-GB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2" name="Szövegdoboz 7"/>
          <p:cNvSpPr txBox="1">
            <a:spLocks noChangeArrowheads="1"/>
          </p:cNvSpPr>
          <p:nvPr/>
        </p:nvSpPr>
        <p:spPr bwMode="auto">
          <a:xfrm>
            <a:off x="-36513" y="332656"/>
            <a:ext cx="1841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000">
              <a:latin typeface="Calibri" pitchFamily="34" charset="0"/>
            </a:endParaRPr>
          </a:p>
          <a:p>
            <a:endParaRPr lang="hu-HU" sz="2000">
              <a:latin typeface="Calibri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36512" y="1582048"/>
            <a:ext cx="9359037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3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u-HU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mportant </a:t>
            </a:r>
            <a:r>
              <a:rPr lang="hu-HU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hu-HU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u-HU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3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hu-HU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u-HU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anoscale</a:t>
            </a:r>
            <a:r>
              <a:rPr lang="hu-HU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localization</a:t>
            </a:r>
            <a:r>
              <a:rPr lang="hu-HU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hu-HU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endParaRPr lang="hu-HU" sz="3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3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hu-HU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u-HU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ield</a:t>
            </a:r>
            <a:r>
              <a:rPr lang="hu-HU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  <a:r>
              <a:rPr lang="hu-HU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</a:p>
          <a:p>
            <a:pPr marL="342900" indent="-342900">
              <a:buAutoNum type="arabicPeriod"/>
            </a:pPr>
            <a:endParaRPr lang="hu-HU" sz="33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33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…  </a:t>
            </a:r>
            <a:r>
              <a:rPr lang="hu-HU" sz="33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hu-HU" sz="33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3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hu-HU" sz="33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3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hu-HU" sz="33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3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exactly</a:t>
            </a:r>
            <a:r>
              <a:rPr lang="hu-HU" sz="33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hu-HU" sz="33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-20193"/>
            <a:ext cx="9144000" cy="5760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hu-HU" sz="3600" dirty="0" err="1" smtClean="0">
                <a:solidFill>
                  <a:schemeClr val="bg1"/>
                </a:solidFill>
                <a:latin typeface="Calibri" pitchFamily="34" charset="0"/>
              </a:rPr>
              <a:t>challenge</a:t>
            </a:r>
            <a:endParaRPr lang="en-GB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2" name="Szövegdoboz 7"/>
          <p:cNvSpPr txBox="1">
            <a:spLocks noChangeArrowheads="1"/>
          </p:cNvSpPr>
          <p:nvPr/>
        </p:nvSpPr>
        <p:spPr bwMode="auto">
          <a:xfrm>
            <a:off x="-36513" y="332656"/>
            <a:ext cx="1841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000">
              <a:latin typeface="Calibri" pitchFamily="34" charset="0"/>
            </a:endParaRPr>
          </a:p>
          <a:p>
            <a:endParaRPr lang="hu-HU" sz="2000">
              <a:latin typeface="Calibri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764704"/>
            <a:ext cx="82809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400" b="1" dirty="0" smtClean="0">
                <a:latin typeface="Calibri" pitchFamily="34" charset="0"/>
              </a:rPr>
              <a:t> </a:t>
            </a:r>
            <a:r>
              <a:rPr lang="hu-HU" sz="3400" dirty="0" err="1" smtClean="0">
                <a:latin typeface="Calibri" pitchFamily="34" charset="0"/>
              </a:rPr>
              <a:t>can</a:t>
            </a:r>
            <a:r>
              <a:rPr lang="hu-HU" sz="3400" dirty="0" smtClean="0">
                <a:latin typeface="Calibri" pitchFamily="34" charset="0"/>
              </a:rPr>
              <a:t> we </a:t>
            </a:r>
            <a:r>
              <a:rPr lang="hu-HU" sz="3400" dirty="0" err="1" smtClean="0">
                <a:latin typeface="Calibri" pitchFamily="34" charset="0"/>
              </a:rPr>
              <a:t>measure</a:t>
            </a:r>
            <a:r>
              <a:rPr lang="hu-HU" sz="3400" dirty="0" smtClean="0">
                <a:latin typeface="Calibri" pitchFamily="34" charset="0"/>
              </a:rPr>
              <a:t> </a:t>
            </a:r>
            <a:r>
              <a:rPr lang="hu-HU" sz="3400" dirty="0" err="1" smtClean="0">
                <a:latin typeface="Calibri" pitchFamily="34" charset="0"/>
              </a:rPr>
              <a:t>the</a:t>
            </a:r>
            <a:r>
              <a:rPr lang="hu-HU" sz="3400" dirty="0" smtClean="0">
                <a:latin typeface="Calibri" pitchFamily="34" charset="0"/>
              </a:rPr>
              <a:t> </a:t>
            </a:r>
            <a:r>
              <a:rPr lang="hu-HU" sz="3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absolute</a:t>
            </a:r>
            <a:r>
              <a:rPr lang="hu-HU" sz="3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plasmonic </a:t>
            </a:r>
            <a:r>
              <a:rPr lang="hu-HU" sz="3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field</a:t>
            </a:r>
            <a:r>
              <a:rPr lang="hu-HU" sz="3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u-HU" sz="3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enhancement</a:t>
            </a:r>
            <a:r>
              <a:rPr lang="hu-HU" sz="3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u-HU" sz="3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value</a:t>
            </a:r>
            <a:r>
              <a:rPr lang="hu-HU" sz="3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u-HU" sz="3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for</a:t>
            </a:r>
            <a:r>
              <a:rPr lang="hu-HU" sz="3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u-HU" sz="3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any</a:t>
            </a:r>
            <a:r>
              <a:rPr lang="hu-HU" sz="3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u-HU" sz="3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metallic</a:t>
            </a:r>
            <a:r>
              <a:rPr lang="hu-HU" sz="3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u-HU" sz="3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surface</a:t>
            </a:r>
            <a:r>
              <a:rPr lang="hu-HU" sz="3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u-HU" sz="3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sample</a:t>
            </a:r>
            <a:endParaRPr lang="hu-HU" sz="3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sz="34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571500" indent="-571500">
              <a:buAutoNum type="romanLcParenBoth"/>
            </a:pPr>
            <a:r>
              <a:rPr lang="hu-HU" sz="3400" dirty="0" err="1" smtClean="0">
                <a:latin typeface="Calibri" pitchFamily="34" charset="0"/>
              </a:rPr>
              <a:t>with</a:t>
            </a:r>
            <a:r>
              <a:rPr lang="hu-HU" sz="3400" dirty="0" smtClean="0">
                <a:latin typeface="Calibri" pitchFamily="34" charset="0"/>
              </a:rPr>
              <a:t> an </a:t>
            </a:r>
            <a:r>
              <a:rPr lang="hu-HU" sz="3400" dirty="0" err="1" smtClean="0">
                <a:latin typeface="Calibri" pitchFamily="34" charset="0"/>
              </a:rPr>
              <a:t>ultrafast</a:t>
            </a:r>
            <a:r>
              <a:rPr lang="hu-HU" sz="3400" dirty="0" smtClean="0">
                <a:latin typeface="Calibri" pitchFamily="34" charset="0"/>
              </a:rPr>
              <a:t> </a:t>
            </a:r>
            <a:r>
              <a:rPr lang="hu-HU" sz="3400" dirty="0" err="1" smtClean="0">
                <a:latin typeface="Calibri" pitchFamily="34" charset="0"/>
              </a:rPr>
              <a:t>tool</a:t>
            </a:r>
            <a:r>
              <a:rPr lang="hu-HU" sz="3400" dirty="0" smtClean="0">
                <a:latin typeface="Calibri" pitchFamily="34" charset="0"/>
              </a:rPr>
              <a:t> </a:t>
            </a:r>
          </a:p>
          <a:p>
            <a:pPr marL="571500" indent="-571500">
              <a:buAutoNum type="romanLcParenBoth"/>
            </a:pPr>
            <a:r>
              <a:rPr lang="hu-HU" sz="3400" dirty="0" err="1" smtClean="0">
                <a:latin typeface="Calibri" pitchFamily="34" charset="0"/>
              </a:rPr>
              <a:t>in</a:t>
            </a:r>
            <a:r>
              <a:rPr lang="hu-HU" sz="3400" dirty="0" smtClean="0">
                <a:latin typeface="Calibri" pitchFamily="34" charset="0"/>
              </a:rPr>
              <a:t> a </a:t>
            </a:r>
            <a:r>
              <a:rPr lang="hu-HU" sz="3400" dirty="0" err="1" smtClean="0">
                <a:latin typeface="Calibri" pitchFamily="34" charset="0"/>
              </a:rPr>
              <a:t>direct</a:t>
            </a:r>
            <a:r>
              <a:rPr lang="hu-HU" sz="3400" dirty="0" smtClean="0">
                <a:latin typeface="Calibri" pitchFamily="34" charset="0"/>
              </a:rPr>
              <a:t>, </a:t>
            </a:r>
            <a:r>
              <a:rPr lang="hu-HU" sz="3400" dirty="0" err="1" smtClean="0">
                <a:latin typeface="Calibri" pitchFamily="34" charset="0"/>
              </a:rPr>
              <a:t>robust</a:t>
            </a:r>
            <a:r>
              <a:rPr lang="hu-HU" sz="3400" dirty="0" smtClean="0">
                <a:latin typeface="Calibri" pitchFamily="34" charset="0"/>
              </a:rPr>
              <a:t>, </a:t>
            </a:r>
            <a:r>
              <a:rPr lang="hu-HU" sz="3400" dirty="0" err="1" smtClean="0">
                <a:latin typeface="Calibri" pitchFamily="34" charset="0"/>
              </a:rPr>
              <a:t>non-destructive</a:t>
            </a:r>
            <a:r>
              <a:rPr lang="hu-HU" sz="3400" dirty="0" smtClean="0">
                <a:latin typeface="Calibri" pitchFamily="34" charset="0"/>
              </a:rPr>
              <a:t> </a:t>
            </a:r>
            <a:r>
              <a:rPr lang="hu-HU" sz="3400" dirty="0" err="1" smtClean="0">
                <a:latin typeface="Calibri" pitchFamily="34" charset="0"/>
              </a:rPr>
              <a:t>manner</a:t>
            </a:r>
            <a:r>
              <a:rPr lang="hu-HU" sz="3400" dirty="0" smtClean="0">
                <a:latin typeface="Calibri" pitchFamily="34" charset="0"/>
              </a:rPr>
              <a:t>?</a:t>
            </a:r>
          </a:p>
          <a:p>
            <a:pPr marL="571500" indent="-571500"/>
            <a:endParaRPr lang="hu-HU" sz="3400" dirty="0" smtClean="0">
              <a:latin typeface="Calibri" pitchFamily="34" charset="0"/>
            </a:endParaRPr>
          </a:p>
          <a:p>
            <a:pPr marL="571500" indent="-571500"/>
            <a:r>
              <a:rPr lang="hu-HU" sz="3400" dirty="0" smtClean="0">
                <a:latin typeface="Calibri" pitchFamily="34" charset="0"/>
              </a:rPr>
              <a:t>(</a:t>
            </a:r>
            <a:r>
              <a:rPr lang="hu-HU" sz="3400" dirty="0" err="1" smtClean="0">
                <a:latin typeface="Calibri" pitchFamily="34" charset="0"/>
              </a:rPr>
              <a:t>different</a:t>
            </a:r>
            <a:r>
              <a:rPr lang="hu-HU" sz="3400" dirty="0" smtClean="0">
                <a:latin typeface="Calibri" pitchFamily="34" charset="0"/>
              </a:rPr>
              <a:t> </a:t>
            </a:r>
            <a:r>
              <a:rPr lang="hu-HU" sz="3400" dirty="0" err="1" smtClean="0">
                <a:latin typeface="Calibri" pitchFamily="34" charset="0"/>
              </a:rPr>
              <a:t>than</a:t>
            </a:r>
            <a:r>
              <a:rPr lang="hu-HU" sz="3400" dirty="0" smtClean="0">
                <a:latin typeface="Calibri" pitchFamily="34" charset="0"/>
              </a:rPr>
              <a:t> </a:t>
            </a:r>
            <a:r>
              <a:rPr lang="hu-HU" sz="3400" dirty="0" err="1" smtClean="0">
                <a:latin typeface="Calibri" pitchFamily="34" charset="0"/>
              </a:rPr>
              <a:t>mapping</a:t>
            </a:r>
            <a:r>
              <a:rPr lang="hu-HU" sz="3400" dirty="0" smtClean="0">
                <a:latin typeface="Calibri" pitchFamily="34" charset="0"/>
              </a:rPr>
              <a:t>)</a:t>
            </a:r>
          </a:p>
          <a:p>
            <a:endParaRPr lang="hu-HU" sz="2800" b="1" dirty="0" smtClean="0">
              <a:solidFill>
                <a:srgbClr val="5A8B25"/>
              </a:solidFill>
              <a:latin typeface="Calibri" pitchFamily="34" charset="0"/>
            </a:endParaRPr>
          </a:p>
          <a:p>
            <a:endParaRPr lang="hu-HU" sz="2800" b="1" dirty="0" smtClean="0">
              <a:latin typeface="Calibri" pitchFamily="34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  <p:grpSp>
        <p:nvGrpSpPr>
          <p:cNvPr id="7" name="Csoportba foglalás 10"/>
          <p:cNvGrpSpPr>
            <a:grpSpLocks/>
          </p:cNvGrpSpPr>
          <p:nvPr/>
        </p:nvGrpSpPr>
        <p:grpSpPr bwMode="auto">
          <a:xfrm>
            <a:off x="5039544" y="4869160"/>
            <a:ext cx="4104456" cy="2492896"/>
            <a:chOff x="4654045" y="4293096"/>
            <a:chExt cx="4489955" cy="2836937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4654045" y="4293096"/>
              <a:ext cx="4489955" cy="283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églalap 9"/>
            <p:cNvSpPr/>
            <p:nvPr/>
          </p:nvSpPr>
          <p:spPr>
            <a:xfrm>
              <a:off x="4715965" y="5229746"/>
              <a:ext cx="287369" cy="287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-22227"/>
            <a:ext cx="91440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+mj-lt"/>
              </a:rPr>
              <a:t>an </a:t>
            </a:r>
            <a:r>
              <a:rPr lang="hu-HU" sz="3600" dirty="0" err="1" smtClean="0">
                <a:solidFill>
                  <a:schemeClr val="bg1"/>
                </a:solidFill>
                <a:latin typeface="+mj-lt"/>
              </a:rPr>
              <a:t>earlier</a:t>
            </a:r>
            <a:r>
              <a:rPr lang="hu-HU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  <a:latin typeface="+mj-lt"/>
              </a:rPr>
              <a:t>experiment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2" name="Szövegdoboz 7"/>
          <p:cNvSpPr txBox="1">
            <a:spLocks noChangeArrowheads="1"/>
          </p:cNvSpPr>
          <p:nvPr/>
        </p:nvSpPr>
        <p:spPr bwMode="auto">
          <a:xfrm>
            <a:off x="-36513" y="2924175"/>
            <a:ext cx="1841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000">
              <a:latin typeface="Calibri" pitchFamily="34" charset="0"/>
            </a:endParaRPr>
          </a:p>
          <a:p>
            <a:endParaRPr lang="hu-HU" sz="200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404663"/>
            <a:ext cx="11109681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-2340768" y="4321497"/>
            <a:ext cx="9396413" cy="335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hu-HU" sz="2000" b="1" dirty="0" smtClean="0">
                <a:solidFill>
                  <a:schemeClr val="tx1"/>
                </a:solidFill>
                <a:latin typeface="Calibri" pitchFamily="34" charset="0"/>
              </a:rPr>
              <a:t>Dombi et </a:t>
            </a:r>
            <a:r>
              <a:rPr lang="hu-HU" sz="2000" b="1" dirty="0" err="1" smtClean="0">
                <a:solidFill>
                  <a:schemeClr val="tx1"/>
                </a:solidFill>
                <a:latin typeface="Calibri" pitchFamily="34" charset="0"/>
              </a:rPr>
              <a:t>al</a:t>
            </a:r>
            <a:r>
              <a:rPr lang="hu-HU" sz="2000" b="1" dirty="0" smtClean="0">
                <a:solidFill>
                  <a:schemeClr val="tx1"/>
                </a:solidFill>
                <a:latin typeface="Calibri" pitchFamily="34" charset="0"/>
              </a:rPr>
              <a:t>., </a:t>
            </a:r>
            <a:r>
              <a:rPr lang="hu-HU" sz="2000" b="1" dirty="0" err="1" smtClean="0">
                <a:solidFill>
                  <a:schemeClr val="tx1"/>
                </a:solidFill>
                <a:latin typeface="Calibri" pitchFamily="34" charset="0"/>
              </a:rPr>
              <a:t>Nano</a:t>
            </a:r>
            <a:r>
              <a:rPr lang="hu-HU" sz="2000" b="1" dirty="0" smtClean="0">
                <a:solidFill>
                  <a:schemeClr val="tx1"/>
                </a:solidFill>
                <a:latin typeface="Calibri" pitchFamily="34" charset="0"/>
              </a:rPr>
              <a:t> Lett.</a:t>
            </a:r>
            <a:r>
              <a:rPr lang="de-DE" sz="2000" b="1" dirty="0" smtClean="0">
                <a:solidFill>
                  <a:schemeClr val="tx1"/>
                </a:solidFill>
                <a:latin typeface="Calibri" pitchFamily="34" charset="0"/>
              </a:rPr>
              <a:t> 13, 674 (2013)</a:t>
            </a:r>
            <a:endParaRPr lang="hu-HU" sz="2000" dirty="0">
              <a:solidFill>
                <a:schemeClr val="tx1"/>
              </a:solidFill>
            </a:endParaRPr>
          </a:p>
        </p:txBody>
      </p:sp>
      <p:grpSp>
        <p:nvGrpSpPr>
          <p:cNvPr id="2" name="Csoportba foglalás 12"/>
          <p:cNvGrpSpPr>
            <a:grpSpLocks/>
          </p:cNvGrpSpPr>
          <p:nvPr/>
        </p:nvGrpSpPr>
        <p:grpSpPr bwMode="auto">
          <a:xfrm>
            <a:off x="2142172" y="4221088"/>
            <a:ext cx="3238772" cy="1674186"/>
            <a:chOff x="1187539" y="5157893"/>
            <a:chExt cx="3237510" cy="1675350"/>
          </a:xfrm>
        </p:grpSpPr>
        <p:cxnSp>
          <p:nvCxnSpPr>
            <p:cNvPr id="11" name="Egyenes összekötő nyíllal 10"/>
            <p:cNvCxnSpPr/>
            <p:nvPr/>
          </p:nvCxnSpPr>
          <p:spPr>
            <a:xfrm flipV="1">
              <a:off x="1691400" y="5157893"/>
              <a:ext cx="197502" cy="79132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9" name="Szövegdoboz 11"/>
            <p:cNvSpPr txBox="1">
              <a:spLocks noChangeArrowheads="1"/>
            </p:cNvSpPr>
            <p:nvPr/>
          </p:nvSpPr>
          <p:spPr bwMode="auto">
            <a:xfrm>
              <a:off x="1187539" y="5878472"/>
              <a:ext cx="3237510" cy="954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b="1" dirty="0">
                  <a:solidFill>
                    <a:srgbClr val="C00000"/>
                  </a:solidFill>
                  <a:latin typeface="Calibri" pitchFamily="34" charset="0"/>
                </a:rPr>
                <a:t>80-fs </a:t>
              </a:r>
              <a:r>
                <a:rPr lang="hu-HU" sz="2800" b="1" dirty="0" err="1" smtClean="0">
                  <a:solidFill>
                    <a:srgbClr val="C00000"/>
                  </a:solidFill>
                  <a:latin typeface="Calibri" pitchFamily="34" charset="0"/>
                </a:rPr>
                <a:t>laser</a:t>
              </a:r>
              <a:r>
                <a:rPr lang="hu-HU" sz="2800" b="1" dirty="0" smtClean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hu-HU" sz="2800" b="1" dirty="0" err="1" smtClean="0">
                  <a:solidFill>
                    <a:srgbClr val="C00000"/>
                  </a:solidFill>
                  <a:latin typeface="Calibri" pitchFamily="34" charset="0"/>
                </a:rPr>
                <a:t>pulses</a:t>
              </a:r>
              <a:endParaRPr lang="hu-HU" sz="2800" b="1" dirty="0">
                <a:solidFill>
                  <a:srgbClr val="C00000"/>
                </a:solidFill>
                <a:latin typeface="Calibri" pitchFamily="34" charset="0"/>
              </a:endParaRPr>
            </a:p>
            <a:p>
              <a:r>
                <a:rPr lang="hu-HU" sz="2800" b="1" dirty="0" smtClean="0">
                  <a:solidFill>
                    <a:srgbClr val="C00000"/>
                  </a:solidFill>
                  <a:latin typeface="Calibri" pitchFamily="34" charset="0"/>
                </a:rPr>
                <a:t>5 kHz </a:t>
              </a:r>
              <a:r>
                <a:rPr lang="hu-HU" sz="2800" b="1" dirty="0" err="1" smtClean="0">
                  <a:solidFill>
                    <a:srgbClr val="C00000"/>
                  </a:solidFill>
                  <a:latin typeface="Calibri" pitchFamily="34" charset="0"/>
                </a:rPr>
                <a:t>repetition</a:t>
              </a:r>
              <a:r>
                <a:rPr lang="hu-HU" sz="2800" b="1" dirty="0" smtClean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hu-HU" sz="2800" b="1" dirty="0" err="1" smtClean="0">
                  <a:solidFill>
                    <a:srgbClr val="C00000"/>
                  </a:solidFill>
                  <a:latin typeface="Calibri" pitchFamily="34" charset="0"/>
                </a:rPr>
                <a:t>rate</a:t>
              </a:r>
              <a:endParaRPr lang="hu-HU" sz="2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4107" name="Szövegdoboz 13"/>
          <p:cNvSpPr txBox="1">
            <a:spLocks noChangeArrowheads="1"/>
          </p:cNvSpPr>
          <p:nvPr/>
        </p:nvSpPr>
        <p:spPr bwMode="auto">
          <a:xfrm>
            <a:off x="467544" y="332656"/>
            <a:ext cx="33848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3000" b="1" dirty="0" err="1" smtClean="0">
                <a:solidFill>
                  <a:schemeClr val="bg1"/>
                </a:solidFill>
                <a:latin typeface="Calibri" pitchFamily="34" charset="0"/>
              </a:rPr>
              <a:t>Time-of-flight</a:t>
            </a:r>
            <a:r>
              <a:rPr lang="hu-HU" sz="3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000" b="1" dirty="0" err="1" smtClean="0">
                <a:solidFill>
                  <a:schemeClr val="bg1"/>
                </a:solidFill>
                <a:latin typeface="Calibri" pitchFamily="34" charset="0"/>
              </a:rPr>
              <a:t>electron</a:t>
            </a:r>
            <a:r>
              <a:rPr lang="hu-HU" sz="3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3000" b="1" dirty="0" err="1" smtClean="0">
                <a:solidFill>
                  <a:schemeClr val="bg1"/>
                </a:solidFill>
                <a:latin typeface="Calibri" pitchFamily="34" charset="0"/>
              </a:rPr>
              <a:t>spectrometer</a:t>
            </a:r>
            <a:endParaRPr lang="hu-HU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4" name="Téglalap 9"/>
          <p:cNvSpPr>
            <a:spLocks noChangeArrowheads="1"/>
          </p:cNvSpPr>
          <p:nvPr/>
        </p:nvSpPr>
        <p:spPr bwMode="auto">
          <a:xfrm>
            <a:off x="5435600" y="4451003"/>
            <a:ext cx="370840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hu-HU" sz="2800" b="1" dirty="0" err="1" smtClean="0">
                <a:latin typeface="Calibri" pitchFamily="34" charset="0"/>
              </a:rPr>
              <a:t>Ultrafast</a:t>
            </a: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photoemission</a:t>
            </a: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into</a:t>
            </a: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plasmonic</a:t>
            </a:r>
            <a:r>
              <a:rPr lang="hu-HU" sz="2800" b="1" dirty="0" smtClean="0">
                <a:latin typeface="Calibri" pitchFamily="34" charset="0"/>
              </a:rPr>
              <a:t> </a:t>
            </a:r>
            <a:r>
              <a:rPr lang="hu-HU" sz="2800" b="1" dirty="0" err="1" smtClean="0">
                <a:latin typeface="Calibri" pitchFamily="34" charset="0"/>
              </a:rPr>
              <a:t>field</a:t>
            </a:r>
            <a:endParaRPr lang="hu-HU" sz="2400" dirty="0">
              <a:latin typeface="Calibr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289252" y="404663"/>
            <a:ext cx="5403428" cy="57824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6858</TotalTime>
  <Words>1014</Words>
  <Application>Microsoft Office PowerPoint</Application>
  <PresentationFormat>Diavetítés a képernyőre (4:3 oldalarány)</PresentationFormat>
  <Paragraphs>246</Paragraphs>
  <Slides>36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Field enhancement and dynamics probing  of nanooptical switching architecture</vt:lpstr>
      <vt:lpstr>PowerPoint-bemutató</vt:lpstr>
      <vt:lpstr>PowerPoint-bemutató</vt:lpstr>
      <vt:lpstr>PowerPoint-bemutató</vt:lpstr>
      <vt:lpstr>PowerPoint-bemutató</vt:lpstr>
      <vt:lpstr>PowerPoint-bemutató</vt:lpstr>
      <vt:lpstr>1. Near-field probing with ultrafast electrons 2. Time-resolved probing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1. Near-field probing with ultrafast electrons 2. Time-resolved probing</vt:lpstr>
      <vt:lpstr>PowerPoint-bemutató</vt:lpstr>
      <vt:lpstr>PowerPoint-bemutató</vt:lpstr>
      <vt:lpstr>Time-resolved probing of few-cyle plasmon transients</vt:lpstr>
      <vt:lpstr>PowerPoint-bemutató</vt:lpstr>
      <vt:lpstr>PowerPoint-bemutató</vt:lpstr>
      <vt:lpstr>PowerPoint-bemutató</vt:lpstr>
      <vt:lpstr>PowerPoint-bemutató</vt:lpstr>
      <vt:lpstr>PowerPoint-bemutató</vt:lpstr>
      <vt:lpstr>Summary</vt:lpstr>
      <vt:lpstr>PowerPoint-bemutató</vt:lpstr>
      <vt:lpstr>PowerPoint-bemutató</vt:lpstr>
      <vt:lpstr>Time scales in solids</vt:lpstr>
    </vt:vector>
  </TitlesOfParts>
  <Company>KFKI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Dombi Péter</dc:creator>
  <cp:lastModifiedBy>User</cp:lastModifiedBy>
  <cp:revision>525</cp:revision>
  <dcterms:created xsi:type="dcterms:W3CDTF">2012-05-05T21:18:59Z</dcterms:created>
  <dcterms:modified xsi:type="dcterms:W3CDTF">2019-08-25T20:38:44Z</dcterms:modified>
</cp:coreProperties>
</file>