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0"/>
  </p:notesMasterIdLst>
  <p:sldIdLst>
    <p:sldId id="301" r:id="rId3"/>
    <p:sldId id="258" r:id="rId4"/>
    <p:sldId id="318" r:id="rId5"/>
    <p:sldId id="308" r:id="rId6"/>
    <p:sldId id="309" r:id="rId7"/>
    <p:sldId id="310" r:id="rId8"/>
    <p:sldId id="311" r:id="rId9"/>
    <p:sldId id="312" r:id="rId10"/>
    <p:sldId id="313"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314" r:id="rId36"/>
    <p:sldId id="315" r:id="rId37"/>
    <p:sldId id="316" r:id="rId38"/>
    <p:sldId id="317" r:id="rId39"/>
    <p:sldId id="283" r:id="rId40"/>
    <p:sldId id="285" r:id="rId41"/>
    <p:sldId id="286" r:id="rId42"/>
    <p:sldId id="287" r:id="rId43"/>
    <p:sldId id="319" r:id="rId44"/>
    <p:sldId id="289" r:id="rId45"/>
    <p:sldId id="300" r:id="rId46"/>
    <p:sldId id="290" r:id="rId47"/>
    <p:sldId id="291" r:id="rId48"/>
    <p:sldId id="294" r:id="rId49"/>
  </p:sldIdLst>
  <p:sldSz cx="10691813" cy="7561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9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79" autoAdjust="0"/>
  </p:normalViewPr>
  <p:slideViewPr>
    <p:cSldViewPr>
      <p:cViewPr>
        <p:scale>
          <a:sx n="60" d="100"/>
          <a:sy n="60" d="100"/>
        </p:scale>
        <p:origin x="-1172" y="36"/>
      </p:cViewPr>
      <p:guideLst>
        <p:guide orient="horz" pos="2381"/>
        <p:guide pos="33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25" cy="496701"/>
          </a:xfrm>
          <a:prstGeom prst="rect">
            <a:avLst/>
          </a:prstGeom>
        </p:spPr>
        <p:txBody>
          <a:bodyPr vert="horz" lIns="83786" tIns="41893" rIns="83786" bIns="41893" rtlCol="0"/>
          <a:lstStyle>
            <a:lvl1pPr algn="l">
              <a:defRPr sz="1100"/>
            </a:lvl1pPr>
          </a:lstStyle>
          <a:p>
            <a:endParaRPr lang="en-US"/>
          </a:p>
        </p:txBody>
      </p:sp>
      <p:sp>
        <p:nvSpPr>
          <p:cNvPr id="3" name="Date Placeholder 2"/>
          <p:cNvSpPr>
            <a:spLocks noGrp="1"/>
          </p:cNvSpPr>
          <p:nvPr>
            <p:ph type="dt" idx="1"/>
          </p:nvPr>
        </p:nvSpPr>
        <p:spPr>
          <a:xfrm>
            <a:off x="3849923" y="0"/>
            <a:ext cx="2946325" cy="496701"/>
          </a:xfrm>
          <a:prstGeom prst="rect">
            <a:avLst/>
          </a:prstGeom>
        </p:spPr>
        <p:txBody>
          <a:bodyPr vert="horz" lIns="83786" tIns="41893" rIns="83786" bIns="41893" rtlCol="0"/>
          <a:lstStyle>
            <a:lvl1pPr algn="r">
              <a:defRPr sz="1100"/>
            </a:lvl1pPr>
          </a:lstStyle>
          <a:p>
            <a:fld id="{D8870548-6B03-4334-A667-B4464B3A79E1}" type="datetimeFigureOut">
              <a:rPr lang="en-US" smtClean="0"/>
              <a:t>8/28/2019</a:t>
            </a:fld>
            <a:endParaRPr lang="en-US"/>
          </a:p>
        </p:txBody>
      </p:sp>
      <p:sp>
        <p:nvSpPr>
          <p:cNvPr id="4" name="Slide Image Placeholder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lIns="83786" tIns="41893" rIns="83786" bIns="41893" rtlCol="0" anchor="ctr"/>
          <a:lstStyle/>
          <a:p>
            <a:endParaRPr lang="en-US"/>
          </a:p>
        </p:txBody>
      </p:sp>
      <p:sp>
        <p:nvSpPr>
          <p:cNvPr id="5" name="Notes Placeholder 4"/>
          <p:cNvSpPr>
            <a:spLocks noGrp="1"/>
          </p:cNvSpPr>
          <p:nvPr>
            <p:ph type="body" sz="quarter" idx="3"/>
          </p:nvPr>
        </p:nvSpPr>
        <p:spPr>
          <a:xfrm>
            <a:off x="679482" y="4714969"/>
            <a:ext cx="5438711" cy="4467355"/>
          </a:xfrm>
          <a:prstGeom prst="rect">
            <a:avLst/>
          </a:prstGeom>
        </p:spPr>
        <p:txBody>
          <a:bodyPr vert="horz" lIns="83786" tIns="41893" rIns="83786" bIns="4189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464"/>
            <a:ext cx="2946325" cy="496700"/>
          </a:xfrm>
          <a:prstGeom prst="rect">
            <a:avLst/>
          </a:prstGeom>
        </p:spPr>
        <p:txBody>
          <a:bodyPr vert="horz" lIns="83786" tIns="41893" rIns="83786" bIns="41893" rtlCol="0" anchor="b"/>
          <a:lstStyle>
            <a:lvl1pPr algn="l">
              <a:defRPr sz="1100"/>
            </a:lvl1pPr>
          </a:lstStyle>
          <a:p>
            <a:endParaRPr lang="en-US"/>
          </a:p>
        </p:txBody>
      </p:sp>
      <p:sp>
        <p:nvSpPr>
          <p:cNvPr id="7" name="Slide Number Placeholder 6"/>
          <p:cNvSpPr>
            <a:spLocks noGrp="1"/>
          </p:cNvSpPr>
          <p:nvPr>
            <p:ph type="sldNum" sz="quarter" idx="5"/>
          </p:nvPr>
        </p:nvSpPr>
        <p:spPr>
          <a:xfrm>
            <a:off x="3849923" y="9428464"/>
            <a:ext cx="2946325" cy="496700"/>
          </a:xfrm>
          <a:prstGeom prst="rect">
            <a:avLst/>
          </a:prstGeom>
        </p:spPr>
        <p:txBody>
          <a:bodyPr vert="horz" lIns="83786" tIns="41893" rIns="83786" bIns="41893" rtlCol="0" anchor="b"/>
          <a:lstStyle>
            <a:lvl1pPr algn="r">
              <a:defRPr sz="1100"/>
            </a:lvl1pPr>
          </a:lstStyle>
          <a:p>
            <a:fld id="{0B5B38B5-08A1-479A-83B5-A60B021A307F}" type="slidenum">
              <a:rPr lang="en-US" smtClean="0"/>
              <a:t>‹#›</a:t>
            </a:fld>
            <a:endParaRPr lang="en-US"/>
          </a:p>
        </p:txBody>
      </p:sp>
    </p:spTree>
    <p:extLst>
      <p:ext uri="{BB962C8B-B14F-4D97-AF65-F5344CB8AC3E}">
        <p14:creationId xmlns:p14="http://schemas.microsoft.com/office/powerpoint/2010/main" val="3250525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C355858D-1B46-4BE2-83A5-3500401453E3}" type="slidenum">
              <a:rPr lang="en-US" altLang="en-US" sz="1100">
                <a:ea typeface="DejaVu Sans"/>
                <a:cs typeface="DejaVu Sans"/>
              </a:rPr>
              <a:pPr eaLnBrk="1" fontAlgn="base" hangingPunct="1">
                <a:spcBef>
                  <a:spcPct val="0"/>
                </a:spcBef>
                <a:spcAft>
                  <a:spcPct val="0"/>
                </a:spcAft>
              </a:pPr>
              <a:t>10</a:t>
            </a:fld>
            <a:endParaRPr lang="en-US" altLang="en-US" sz="1100">
              <a:ea typeface="DejaVu Sans"/>
              <a:cs typeface="DejaVu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Real (top) and imaginary (bottom) parts of the transient pseudodielectric function of Ge (with 4.5 nm native oxide) versus photon energy during the ﬁrst 2 ps (left) and at later times (right) after photoexcitation of 1020 cm−3 electron-hole pairs with a pump photon energy of 1.55 eV.</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A1322CA-95CE-4F96-8C56-F0C313705793}" type="slidenum">
              <a:rPr lang="en-US" altLang="en-US" sz="1100">
                <a:ea typeface="DejaVu Sans"/>
                <a:cs typeface="DejaVu Sans"/>
              </a:rPr>
              <a:pPr eaLnBrk="1" fontAlgn="base" hangingPunct="1">
                <a:spcBef>
                  <a:spcPct val="0"/>
                </a:spcBef>
                <a:spcAft>
                  <a:spcPct val="0"/>
                </a:spcAft>
              </a:pPr>
              <a:t>20</a:t>
            </a:fld>
            <a:endParaRPr lang="en-US" altLang="en-US" sz="1100">
              <a:ea typeface="DejaVu Sans"/>
              <a:cs typeface="DejaVu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Real (top) and imaginary (bottom) parts of the transient pseudodielectric function of Ge (with 4.5 nm native oxide) versus photon energy during the ﬁrst 2 ps (left) and at later times (right) after photoexcitation of 1020 cm−3 electron-hole pairs with a pump photon energy of 1.55 eV.</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5370972-F83E-4A1B-9BE8-7B9405DFD32D}" type="slidenum">
              <a:rPr lang="en-US" altLang="en-US" sz="1100">
                <a:ea typeface="DejaVu Sans"/>
                <a:cs typeface="DejaVu Sans"/>
              </a:rPr>
              <a:pPr eaLnBrk="1" fontAlgn="base" hangingPunct="1">
                <a:spcBef>
                  <a:spcPct val="0"/>
                </a:spcBef>
                <a:spcAft>
                  <a:spcPct val="0"/>
                </a:spcAft>
              </a:pPr>
              <a:t>21</a:t>
            </a:fld>
            <a:endParaRPr lang="en-US" altLang="en-US" sz="1100">
              <a:ea typeface="DejaVu Sans"/>
              <a:cs typeface="DejaVu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Real (top) and imaginary (bottom) parts of the transient pseudodielectric function of Ge (with 4.5 nm native oxide) versus photon energy during the ﬁrst 2 ps (left) and at later times (right) after photoexcitation of 1020 cm−3 electron-hole pairs with a pump photon energy of 1.55 eV.</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1831339E-AF02-4935-BD7D-6C654F3C1242}" type="slidenum">
              <a:rPr lang="en-US" altLang="en-US" sz="1100">
                <a:ea typeface="DejaVu Sans"/>
                <a:cs typeface="DejaVu Sans"/>
              </a:rPr>
              <a:pPr eaLnBrk="1" fontAlgn="base" hangingPunct="1">
                <a:spcBef>
                  <a:spcPct val="0"/>
                </a:spcBef>
                <a:spcAft>
                  <a:spcPct val="0"/>
                </a:spcAft>
              </a:pPr>
              <a:t>22</a:t>
            </a:fld>
            <a:endParaRPr lang="en-US" altLang="en-US" sz="1100">
              <a:ea typeface="DejaVu Sans"/>
              <a:cs typeface="DejaVu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Real (top) and imaginary (bottom) parts of the transient pseudodielectric function of Ge (with 4.5 nm native oxide) versus photon energy during the ﬁrst 2 ps (left) and at later times (right) after photoexcitation of 1020 cm−3 electron-hole pairs with a pump photon energy of 1.55 eV.</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F00762A-40EF-4FAF-8FA6-8604EBB1E4F1}" type="slidenum">
              <a:rPr lang="en-US" altLang="en-US" sz="1100">
                <a:ea typeface="DejaVu Sans"/>
                <a:cs typeface="DejaVu Sans"/>
              </a:rPr>
              <a:pPr eaLnBrk="1" fontAlgn="base" hangingPunct="1">
                <a:spcBef>
                  <a:spcPct val="0"/>
                </a:spcBef>
                <a:spcAft>
                  <a:spcPct val="0"/>
                </a:spcAft>
              </a:pPr>
              <a:t>23</a:t>
            </a:fld>
            <a:endParaRPr lang="en-US" altLang="en-US" sz="1100">
              <a:ea typeface="DejaVu Sans"/>
              <a:cs typeface="DejaVu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Real (top) and imaginary (bottom) parts of the transient </a:t>
            </a:r>
            <a:r>
              <a:rPr lang="en-US" altLang="en-US" dirty="0" err="1" smtClean="0"/>
              <a:t>pseudodielectric</a:t>
            </a:r>
            <a:r>
              <a:rPr lang="en-US" altLang="en-US" dirty="0" smtClean="0"/>
              <a:t> function of </a:t>
            </a:r>
            <a:r>
              <a:rPr lang="en-US" altLang="en-US" dirty="0" err="1" smtClean="0"/>
              <a:t>Ge</a:t>
            </a:r>
            <a:r>
              <a:rPr lang="en-US" altLang="en-US" dirty="0" smtClean="0"/>
              <a:t> (with 4.5 nm native oxide) versus photon energy during the ﬁrst 2 </a:t>
            </a:r>
            <a:r>
              <a:rPr lang="en-US" altLang="en-US" dirty="0" err="1" smtClean="0"/>
              <a:t>ps</a:t>
            </a:r>
            <a:r>
              <a:rPr lang="en-US" altLang="en-US" dirty="0" smtClean="0"/>
              <a:t> (left) and at later times (right) after </a:t>
            </a:r>
            <a:r>
              <a:rPr lang="en-US" altLang="en-US" dirty="0" err="1" smtClean="0"/>
              <a:t>photoexcitation</a:t>
            </a:r>
            <a:r>
              <a:rPr lang="en-US" altLang="en-US" dirty="0" smtClean="0"/>
              <a:t> of </a:t>
            </a:r>
            <a:r>
              <a:rPr lang="en-US" altLang="en-US" dirty="0" smtClean="0"/>
              <a:t>10^20 </a:t>
            </a:r>
            <a:r>
              <a:rPr lang="en-US" altLang="en-US" dirty="0" smtClean="0"/>
              <a:t>cm−3 electron-hole pairs with a pump photon energy of 1.55 eV.</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E297A18-C66A-44C2-A4A0-901C3582C5CE}" type="slidenum">
              <a:rPr lang="en-US" altLang="en-US" sz="1100">
                <a:ea typeface="DejaVu Sans"/>
                <a:cs typeface="DejaVu Sans"/>
              </a:rPr>
              <a:pPr eaLnBrk="1" fontAlgn="base" hangingPunct="1">
                <a:spcBef>
                  <a:spcPct val="0"/>
                </a:spcBef>
                <a:spcAft>
                  <a:spcPct val="0"/>
                </a:spcAft>
              </a:pPr>
              <a:t>24</a:t>
            </a:fld>
            <a:endParaRPr lang="en-US" altLang="en-US" sz="1100">
              <a:ea typeface="DejaVu Sans"/>
              <a:cs typeface="DejaVu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Real (top) and imaginary (bottom) parts of the transient pseudodielectric function of Ge (with 4.5 nm native oxide) versus photon energy during the ﬁrst 2 ps (left) and at later times (right) after photoexcitation of 1020 cm−3 electron-hole pairs with a pump photon energy of 1.55 eV.</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B76D562-2818-4E5A-A772-9E414588F8B0}" type="slidenum">
              <a:rPr lang="en-US" altLang="en-US" sz="1100">
                <a:ea typeface="DejaVu Sans"/>
                <a:cs typeface="DejaVu Sans"/>
              </a:rPr>
              <a:pPr eaLnBrk="1" fontAlgn="base" hangingPunct="1">
                <a:spcBef>
                  <a:spcPct val="0"/>
                </a:spcBef>
                <a:spcAft>
                  <a:spcPct val="0"/>
                </a:spcAft>
              </a:pPr>
              <a:t>25</a:t>
            </a:fld>
            <a:endParaRPr lang="en-US" altLang="en-US" sz="1100">
              <a:ea typeface="DejaVu Sans"/>
              <a:cs typeface="DejaVu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Real (top) and imaginary (bottom) parts of the transient pseudodielectric function of Ge (with 4.5 nm native oxide) versus photon energy during the ﬁrst 2 ps (left) and at later times (right) after photoexcitation of 1020 cm−3 electron-hole pairs with a pump photon energy of 1.55 eV.</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9EDE0C8-E648-4379-A976-061CA0AF888A}" type="slidenum">
              <a:rPr lang="en-US" altLang="en-US" sz="1100">
                <a:ea typeface="DejaVu Sans"/>
                <a:cs typeface="DejaVu Sans"/>
              </a:rPr>
              <a:pPr eaLnBrk="1" fontAlgn="base" hangingPunct="1">
                <a:spcBef>
                  <a:spcPct val="0"/>
                </a:spcBef>
                <a:spcAft>
                  <a:spcPct val="0"/>
                </a:spcAft>
              </a:pPr>
              <a:t>26</a:t>
            </a:fld>
            <a:endParaRPr lang="en-US" altLang="en-US" sz="1100">
              <a:ea typeface="DejaVu Sans"/>
              <a:cs typeface="DejaVu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Real (top) and imaginary (bottom) parts of the transient pseudodielectric function of Ge (with 4.5 nm native oxide) versus photon energy during the ﬁrst 2 ps (left) and at later times (right) after photoexcitation of 1020 cm−3 electron-hole pairs with a pump photon energy of 1.55 eV.</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C17623C-3133-44CF-B36C-ADFE14242767}" type="slidenum">
              <a:rPr lang="en-US" altLang="en-US" sz="1100">
                <a:ea typeface="DejaVu Sans"/>
                <a:cs typeface="DejaVu Sans"/>
              </a:rPr>
              <a:pPr eaLnBrk="1" fontAlgn="base" hangingPunct="1">
                <a:spcBef>
                  <a:spcPct val="0"/>
                </a:spcBef>
                <a:spcAft>
                  <a:spcPct val="0"/>
                </a:spcAft>
              </a:pPr>
              <a:t>27</a:t>
            </a:fld>
            <a:endParaRPr lang="en-US" altLang="en-US" sz="1100">
              <a:ea typeface="DejaVu Sans"/>
              <a:cs typeface="DejaVu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Real (top) and imaginary (bottom) parts of the transient pseudodielectric function of Ge (with 4.5 nm native oxide) versus photon energy during the ﬁrst 2 ps (left) and at later times (right) after photoexcitation of 1020 cm−3 electron-hole pairs with a pump photon energy of 1.55 eV.</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7223DC1-F3F2-4618-95EF-C9D5A3EA8C54}" type="slidenum">
              <a:rPr lang="en-US" altLang="en-US" sz="1100">
                <a:ea typeface="DejaVu Sans"/>
                <a:cs typeface="DejaVu Sans"/>
              </a:rPr>
              <a:pPr eaLnBrk="1" fontAlgn="base" hangingPunct="1">
                <a:spcBef>
                  <a:spcPct val="0"/>
                </a:spcBef>
                <a:spcAft>
                  <a:spcPct val="0"/>
                </a:spcAft>
              </a:pPr>
              <a:t>28</a:t>
            </a:fld>
            <a:endParaRPr lang="en-US" altLang="en-US" sz="1100">
              <a:ea typeface="DejaVu Sans"/>
              <a:cs typeface="DejaVu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Schematic band structure of </a:t>
            </a:r>
            <a:r>
              <a:rPr lang="en-US" altLang="en-US" dirty="0" err="1" smtClean="0"/>
              <a:t>Ge</a:t>
            </a:r>
            <a:r>
              <a:rPr lang="en-US" altLang="en-US" dirty="0" smtClean="0"/>
              <a:t> showing optical interband </a:t>
            </a:r>
            <a:r>
              <a:rPr lang="en-US" altLang="en-US" dirty="0" err="1" smtClean="0"/>
              <a:t>transi-tions</a:t>
            </a:r>
            <a:r>
              <a:rPr lang="en-US" altLang="en-US" dirty="0" smtClean="0"/>
              <a:t> (red) from the heavy (</a:t>
            </a:r>
            <a:r>
              <a:rPr lang="en-US" altLang="en-US" dirty="0" err="1" smtClean="0"/>
              <a:t>hh</a:t>
            </a:r>
            <a:r>
              <a:rPr lang="en-US" altLang="en-US" dirty="0" smtClean="0"/>
              <a:t>), light (</a:t>
            </a:r>
            <a:r>
              <a:rPr lang="en-US" altLang="en-US" dirty="0" err="1" smtClean="0"/>
              <a:t>lh</a:t>
            </a:r>
            <a:r>
              <a:rPr lang="en-US" altLang="en-US" dirty="0" smtClean="0"/>
              <a:t>), and split-oﬀ (so) hole bands into the conduction band (CB) with 1.5 eV </a:t>
            </a:r>
            <a:r>
              <a:rPr lang="en-US" altLang="en-US" dirty="0" err="1" smtClean="0"/>
              <a:t>photoexcitation</a:t>
            </a:r>
            <a:r>
              <a:rPr lang="en-US" altLang="en-US" dirty="0" smtClean="0"/>
              <a:t>. </a:t>
            </a:r>
          </a:p>
          <a:p>
            <a:pPr eaLnBrk="1" hangingPunct="1">
              <a:spcBef>
                <a:spcPct val="0"/>
              </a:spcBef>
            </a:pPr>
            <a:r>
              <a:rPr lang="en-US" altLang="en-US" dirty="0" smtClean="0"/>
              <a:t>Electron-phonon coupling with multiple phonon modes (magenta) scatters the electrons to the L- and X-valleys, where they relax.</a:t>
            </a:r>
          </a:p>
          <a:p>
            <a:pPr eaLnBrk="1" hangingPunct="1">
              <a:spcBef>
                <a:spcPct val="0"/>
              </a:spcBef>
            </a:pPr>
            <a:r>
              <a:rPr lang="en-US" altLang="en-US" dirty="0" smtClean="0"/>
              <a:t>The pump pulse with 1.5 eV photons excites three different electron-hole populations through interband transitions</a:t>
            </a:r>
          </a:p>
          <a:p>
            <a:pPr eaLnBrk="1" hangingPunct="1">
              <a:spcBef>
                <a:spcPct val="0"/>
              </a:spcBef>
            </a:pPr>
            <a:r>
              <a:rPr lang="en-US" altLang="en-US" dirty="0" smtClean="0"/>
              <a:t>originating from the heavy, light, and split-o hole bands. The excess energy of these electrons (heavy holes) is up to</a:t>
            </a:r>
          </a:p>
          <a:p>
            <a:pPr eaLnBrk="1" hangingPunct="1">
              <a:spcBef>
                <a:spcPct val="0"/>
              </a:spcBef>
            </a:pPr>
            <a:r>
              <a:rPr lang="en-US" altLang="en-US" dirty="0" smtClean="0"/>
              <a:t>0.6 eV (0.1 eV), which corresponds to electron and heavy hole temperatures of 4600 K and 800 K, respectively</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6F0CBDB-799A-446E-A0E5-E596A0CFFAEA}" type="slidenum">
              <a:rPr lang="en-US" altLang="en-US" sz="1100">
                <a:ea typeface="DejaVu Sans"/>
                <a:cs typeface="DejaVu Sans"/>
              </a:rPr>
              <a:pPr eaLnBrk="1" fontAlgn="base" hangingPunct="1">
                <a:spcBef>
                  <a:spcPct val="0"/>
                </a:spcBef>
                <a:spcAft>
                  <a:spcPct val="0"/>
                </a:spcAft>
              </a:pPr>
              <a:t>30</a:t>
            </a:fld>
            <a:endParaRPr lang="en-US" altLang="en-US" sz="1100">
              <a:ea typeface="DejaVu Sans"/>
              <a:cs typeface="DejaVu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Change grey coding</a:t>
            </a:r>
          </a:p>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4A5A703-9BFC-4BB0-BA35-7BB3433AD989}" type="slidenum">
              <a:rPr lang="en-US" altLang="en-US" sz="1100">
                <a:ea typeface="DejaVu Sans"/>
                <a:cs typeface="DejaVu Sans"/>
              </a:rPr>
              <a:pPr eaLnBrk="1" fontAlgn="base" hangingPunct="1">
                <a:spcBef>
                  <a:spcPct val="0"/>
                </a:spcBef>
                <a:spcAft>
                  <a:spcPct val="0"/>
                </a:spcAft>
              </a:pPr>
              <a:t>11</a:t>
            </a:fld>
            <a:endParaRPr lang="en-US" altLang="en-US" sz="1100">
              <a:ea typeface="DejaVu Sans"/>
              <a:cs typeface="DejaVu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temperature dependence of the E1 energy is about 􀀀0.4 meV/K (see Ref. 12) and therefore we expect an E1 red-shift due to heating of no more than 8 meV. The observed redshift, while dicult to quantify, is about 20 meV. We therefore conclude that lattice heating might be a signicant portion of the observed redshift. Within 500 fs, they scatter from the X-valley to the Lvalley, which is about 0.4 eV lower in energy. The nonequilibrium electron distribution in the L-valley partially blocks the E1 and E1 + 1 transitions (Pauli blocking), thus reducing the amplitude of the E1 and E1+1 peaks in the pseudodielectric function.</a:t>
            </a:r>
          </a:p>
          <a:p>
            <a:pPr eaLnBrk="1" hangingPunct="1">
              <a:spcBef>
                <a:spcPct val="0"/>
              </a:spcBef>
            </a:pPr>
            <a:r>
              <a:rPr lang="en-US" altLang="en-US" smtClean="0"/>
              <a:t>Because the electron temperature is still very high after 500 fs, Pauli blocking extends beyond 2.6 eV. At 2 ps, the electrons have cooled down signicantly and therefore the pseudodielectric function at 2.6 eV has recovered its equilibrium value. On the other hand, the carrier density has not changed yet, indicated by the reduced amplitudes of the E1 and E1 + 1 peaks.</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C48938D-1558-4C9F-AAEB-0E93E9A2EADA}" type="slidenum">
              <a:rPr lang="en-US" altLang="en-US" sz="1100">
                <a:ea typeface="DejaVu Sans"/>
                <a:cs typeface="DejaVu Sans"/>
              </a:rPr>
              <a:pPr eaLnBrk="1" fontAlgn="base" hangingPunct="1">
                <a:spcBef>
                  <a:spcPct val="0"/>
                </a:spcBef>
                <a:spcAft>
                  <a:spcPct val="0"/>
                </a:spcAft>
              </a:pPr>
              <a:t>31</a:t>
            </a:fld>
            <a:endParaRPr lang="en-US" altLang="en-US" sz="1100">
              <a:ea typeface="DejaVu Sans"/>
              <a:cs typeface="DejaVu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Between 2 ps and 500 ps, the E1 and E1 + 1 amplitudes recover. This means that the electron concentration falls below the measureable threshold, rst by Auger recombination and later by ambipolar diffusion and electron-hole pair (radiative or non-radiative) recombination.</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F8BFBD5-3601-4919-9E96-ECC082E8649F}" type="slidenum">
              <a:rPr lang="en-US" altLang="en-US" sz="1100">
                <a:ea typeface="DejaVu Sans"/>
                <a:cs typeface="DejaVu Sans"/>
              </a:rPr>
              <a:pPr eaLnBrk="1" fontAlgn="base" hangingPunct="1">
                <a:spcBef>
                  <a:spcPct val="0"/>
                </a:spcBef>
                <a:spcAft>
                  <a:spcPct val="0"/>
                </a:spcAft>
              </a:pPr>
              <a:t>32</a:t>
            </a:fld>
            <a:endParaRPr lang="en-US" altLang="en-US" sz="1100">
              <a:ea typeface="DejaVu Sans"/>
              <a:cs typeface="DejaVu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Change time scales: initial on left, recovery on right, maybe on log scale</a:t>
            </a:r>
          </a:p>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E6845C8-7A11-40F9-B3BD-2F9BFC3AEDF9}" type="slidenum">
              <a:rPr lang="en-US" altLang="en-US" sz="1100">
                <a:ea typeface="DejaVu Sans"/>
                <a:cs typeface="DejaVu Sans"/>
              </a:rPr>
              <a:pPr eaLnBrk="1" fontAlgn="base" hangingPunct="1">
                <a:spcBef>
                  <a:spcPct val="0"/>
                </a:spcBef>
                <a:spcAft>
                  <a:spcPct val="0"/>
                </a:spcAft>
              </a:pPr>
              <a:t>33</a:t>
            </a:fld>
            <a:endParaRPr lang="en-US" altLang="en-US" sz="1100">
              <a:ea typeface="DejaVu Sans"/>
              <a:cs typeface="DejaVu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are probing the E1 transitions which occur at the L point of the Brillouin zone and in Ge they are split by spin orbit interactions, not in InP.</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D4481B0-7829-4890-B3BA-61ADC0EAB012}" type="slidenum">
              <a:rPr lang="en-US" altLang="en-US" sz="1100">
                <a:ea typeface="DejaVu Sans"/>
                <a:cs typeface="DejaVu Sans"/>
              </a:rPr>
              <a:pPr eaLnBrk="1" fontAlgn="base" hangingPunct="1">
                <a:spcBef>
                  <a:spcPct val="0"/>
                </a:spcBef>
                <a:spcAft>
                  <a:spcPct val="0"/>
                </a:spcAft>
              </a:pPr>
              <a:t>12</a:t>
            </a:fld>
            <a:endParaRPr lang="en-US" altLang="en-US" sz="1100">
              <a:ea typeface="DejaVu Sans"/>
              <a:cs typeface="DejaVu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lens has a rather long focal length and therefore has not a big impact in the polarization of the reflected beam.</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046AE39-791F-4F6D-849C-2F834584154F}" type="slidenum">
              <a:rPr lang="en-US" altLang="en-US" sz="1100">
                <a:ea typeface="DejaVu Sans"/>
                <a:cs typeface="DejaVu Sans"/>
              </a:rPr>
              <a:pPr eaLnBrk="1" fontAlgn="base" hangingPunct="1">
                <a:spcBef>
                  <a:spcPct val="0"/>
                </a:spcBef>
                <a:spcAft>
                  <a:spcPct val="0"/>
                </a:spcAft>
              </a:pPr>
              <a:t>14</a:t>
            </a:fld>
            <a:endParaRPr lang="en-US" altLang="en-US" sz="1100">
              <a:ea typeface="DejaVu Sans"/>
              <a:cs typeface="DejaVu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lens has a rather long focal length and therefore has not a big impact in the polarization of the reflected beam.</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FDFDF17-3349-43EA-AA3D-05A61AEEEE2A}" type="slidenum">
              <a:rPr lang="en-US" altLang="en-US" sz="1100">
                <a:ea typeface="DejaVu Sans"/>
                <a:cs typeface="DejaVu Sans"/>
              </a:rPr>
              <a:pPr eaLnBrk="1" fontAlgn="base" hangingPunct="1">
                <a:spcBef>
                  <a:spcPct val="0"/>
                </a:spcBef>
                <a:spcAft>
                  <a:spcPct val="0"/>
                </a:spcAft>
              </a:pPr>
              <a:t>15</a:t>
            </a:fld>
            <a:endParaRPr lang="en-US" altLang="en-US" sz="1100">
              <a:ea typeface="DejaVu Sans"/>
              <a:cs typeface="DejaVu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lens has a rather long focal length and therefore has not a big impact in the polarization of the reflected beam.</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5758201-31BC-4AF8-BAC9-CFEE7B4360B5}" type="slidenum">
              <a:rPr lang="en-US" altLang="en-US" sz="1100">
                <a:ea typeface="DejaVu Sans"/>
                <a:cs typeface="DejaVu Sans"/>
              </a:rPr>
              <a:pPr eaLnBrk="1" fontAlgn="base" hangingPunct="1">
                <a:spcBef>
                  <a:spcPct val="0"/>
                </a:spcBef>
                <a:spcAft>
                  <a:spcPct val="0"/>
                </a:spcAft>
              </a:pPr>
              <a:t>16</a:t>
            </a:fld>
            <a:endParaRPr lang="en-US" altLang="en-US" sz="1100">
              <a:ea typeface="DejaVu Sans"/>
              <a:cs typeface="DejaVu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lens has a rather long focal length and therefore has not a big impact in the polarization of the reflected beam.</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990A5B9-B2AF-4BE4-85E4-126FAFF942D6}" type="slidenum">
              <a:rPr lang="en-US" altLang="en-US" sz="1100">
                <a:ea typeface="DejaVu Sans"/>
                <a:cs typeface="DejaVu Sans"/>
              </a:rPr>
              <a:pPr eaLnBrk="1" fontAlgn="base" hangingPunct="1">
                <a:spcBef>
                  <a:spcPct val="0"/>
                </a:spcBef>
                <a:spcAft>
                  <a:spcPct val="0"/>
                </a:spcAft>
              </a:pPr>
              <a:t>17</a:t>
            </a:fld>
            <a:endParaRPr lang="en-US" altLang="en-US" sz="1100">
              <a:ea typeface="DejaVu Sans"/>
              <a:cs typeface="DejaVu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Real (top) and imaginary (bottom) parts of the transient pseudodielectric function of Ge (with 4.5 nm native oxide) versus photon energy during the ﬁrst 2 ps (left) and at later times (right) after photoexcitation of 1020 cm−3 electron-hole pairs with a pump photon energy of 1.55 eV.</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0BD1A85-1AF4-4074-B980-91CC218967D1}" type="slidenum">
              <a:rPr lang="en-US" altLang="en-US" sz="1100">
                <a:ea typeface="DejaVu Sans"/>
                <a:cs typeface="DejaVu Sans"/>
              </a:rPr>
              <a:pPr eaLnBrk="1" fontAlgn="base" hangingPunct="1">
                <a:spcBef>
                  <a:spcPct val="0"/>
                </a:spcBef>
                <a:spcAft>
                  <a:spcPct val="0"/>
                </a:spcAft>
              </a:pPr>
              <a:t>18</a:t>
            </a:fld>
            <a:endParaRPr lang="en-US" altLang="en-US" sz="1100">
              <a:ea typeface="DejaVu Sans"/>
              <a:cs typeface="DejaVu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Real (top) and imaginary (bottom) parts of the transient pseudodielectric function of Ge (with 4.5 nm native oxide) versus photon energy during the ﬁrst 2 ps (left) and at later times (right) after photoexcitation of 1020 cm−3 electron-hole pairs with a pump photon energy of 1.55 eV.</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19" indent="-285738" eaLnBrk="0" hangingPunct="0">
              <a:spcBef>
                <a:spcPct val="30000"/>
              </a:spcBef>
              <a:defRPr sz="1200">
                <a:solidFill>
                  <a:schemeClr val="tx1"/>
                </a:solidFill>
                <a:latin typeface="Calibri" pitchFamily="34" charset="0"/>
              </a:defRPr>
            </a:lvl2pPr>
            <a:lvl3pPr marL="1142952" indent="-228590" eaLnBrk="0" hangingPunct="0">
              <a:spcBef>
                <a:spcPct val="30000"/>
              </a:spcBef>
              <a:defRPr sz="1200">
                <a:solidFill>
                  <a:schemeClr val="tx1"/>
                </a:solidFill>
                <a:latin typeface="Calibri" pitchFamily="34" charset="0"/>
              </a:defRPr>
            </a:lvl3pPr>
            <a:lvl4pPr marL="1600133" indent="-228590" eaLnBrk="0" hangingPunct="0">
              <a:spcBef>
                <a:spcPct val="30000"/>
              </a:spcBef>
              <a:defRPr sz="1200">
                <a:solidFill>
                  <a:schemeClr val="tx1"/>
                </a:solidFill>
                <a:latin typeface="Calibri" pitchFamily="34" charset="0"/>
              </a:defRPr>
            </a:lvl4pPr>
            <a:lvl5pPr marL="2057314" indent="-228590" eaLnBrk="0" hangingPunct="0">
              <a:spcBef>
                <a:spcPct val="30000"/>
              </a:spcBef>
              <a:defRPr sz="1200">
                <a:solidFill>
                  <a:schemeClr val="tx1"/>
                </a:solidFill>
                <a:latin typeface="Calibri" pitchFamily="34" charset="0"/>
              </a:defRPr>
            </a:lvl5pPr>
            <a:lvl6pPr marL="2514495" indent="-228590" eaLnBrk="0" fontAlgn="base" hangingPunct="0">
              <a:spcBef>
                <a:spcPct val="30000"/>
              </a:spcBef>
              <a:spcAft>
                <a:spcPct val="0"/>
              </a:spcAft>
              <a:defRPr sz="1200">
                <a:solidFill>
                  <a:schemeClr val="tx1"/>
                </a:solidFill>
                <a:latin typeface="Calibri" pitchFamily="34" charset="0"/>
              </a:defRPr>
            </a:lvl6pPr>
            <a:lvl7pPr marL="2971675" indent="-228590" eaLnBrk="0" fontAlgn="base" hangingPunct="0">
              <a:spcBef>
                <a:spcPct val="30000"/>
              </a:spcBef>
              <a:spcAft>
                <a:spcPct val="0"/>
              </a:spcAft>
              <a:defRPr sz="1200">
                <a:solidFill>
                  <a:schemeClr val="tx1"/>
                </a:solidFill>
                <a:latin typeface="Calibri" pitchFamily="34" charset="0"/>
              </a:defRPr>
            </a:lvl7pPr>
            <a:lvl8pPr marL="3428857" indent="-228590" eaLnBrk="0" fontAlgn="base" hangingPunct="0">
              <a:spcBef>
                <a:spcPct val="30000"/>
              </a:spcBef>
              <a:spcAft>
                <a:spcPct val="0"/>
              </a:spcAft>
              <a:defRPr sz="1200">
                <a:solidFill>
                  <a:schemeClr val="tx1"/>
                </a:solidFill>
                <a:latin typeface="Calibri" pitchFamily="34" charset="0"/>
              </a:defRPr>
            </a:lvl8pPr>
            <a:lvl9pPr marL="3886037" indent="-22859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1ADE3FE8-0E0E-4592-A64D-4D4C40F97B0C}" type="slidenum">
              <a:rPr lang="en-US" altLang="en-US" sz="1100">
                <a:ea typeface="DejaVu Sans"/>
                <a:cs typeface="DejaVu Sans"/>
              </a:rPr>
              <a:pPr eaLnBrk="1" fontAlgn="base" hangingPunct="1">
                <a:spcBef>
                  <a:spcPct val="0"/>
                </a:spcBef>
                <a:spcAft>
                  <a:spcPct val="0"/>
                </a:spcAft>
              </a:pPr>
              <a:t>19</a:t>
            </a:fld>
            <a:endParaRPr lang="en-US" altLang="en-US" sz="1100">
              <a:ea typeface="DejaVu Sans"/>
              <a:cs typeface="DejaVu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31" name="PlaceHolder 2"/>
          <p:cNvSpPr>
            <a:spLocks noGrp="1"/>
          </p:cNvSpPr>
          <p:nvPr>
            <p:ph type="body"/>
          </p:nvPr>
        </p:nvSpPr>
        <p:spPr>
          <a:xfrm>
            <a:off x="432000" y="4356000"/>
            <a:ext cx="547164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32" name="PlaceHolder 3"/>
          <p:cNvSpPr>
            <a:spLocks noGrp="1"/>
          </p:cNvSpPr>
          <p:nvPr>
            <p:ph type="body"/>
          </p:nvPr>
        </p:nvSpPr>
        <p:spPr>
          <a:xfrm>
            <a:off x="432000" y="4543920"/>
            <a:ext cx="547164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34" name="PlaceHolder 2"/>
          <p:cNvSpPr>
            <a:spLocks noGrp="1"/>
          </p:cNvSpPr>
          <p:nvPr>
            <p:ph type="body"/>
          </p:nvPr>
        </p:nvSpPr>
        <p:spPr>
          <a:xfrm>
            <a:off x="432000" y="435600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35" name="PlaceHolder 3"/>
          <p:cNvSpPr>
            <a:spLocks noGrp="1"/>
          </p:cNvSpPr>
          <p:nvPr>
            <p:ph type="body"/>
          </p:nvPr>
        </p:nvSpPr>
        <p:spPr>
          <a:xfrm>
            <a:off x="3236040" y="435600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36" name="PlaceHolder 4"/>
          <p:cNvSpPr>
            <a:spLocks noGrp="1"/>
          </p:cNvSpPr>
          <p:nvPr>
            <p:ph type="body"/>
          </p:nvPr>
        </p:nvSpPr>
        <p:spPr>
          <a:xfrm>
            <a:off x="3236040" y="454392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37" name="PlaceHolder 5"/>
          <p:cNvSpPr>
            <a:spLocks noGrp="1"/>
          </p:cNvSpPr>
          <p:nvPr>
            <p:ph type="body"/>
          </p:nvPr>
        </p:nvSpPr>
        <p:spPr>
          <a:xfrm>
            <a:off x="432000" y="454392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39" name="PlaceHolder 2"/>
          <p:cNvSpPr>
            <a:spLocks noGrp="1"/>
          </p:cNvSpPr>
          <p:nvPr>
            <p:ph type="body"/>
          </p:nvPr>
        </p:nvSpPr>
        <p:spPr>
          <a:xfrm>
            <a:off x="432000" y="4356000"/>
            <a:ext cx="5471640" cy="35964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40" name="PlaceHolder 3"/>
          <p:cNvSpPr>
            <a:spLocks noGrp="1"/>
          </p:cNvSpPr>
          <p:nvPr>
            <p:ph type="body"/>
          </p:nvPr>
        </p:nvSpPr>
        <p:spPr>
          <a:xfrm>
            <a:off x="432000" y="4356000"/>
            <a:ext cx="5471640" cy="35964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pic>
        <p:nvPicPr>
          <p:cNvPr id="41" name="Picture 40"/>
          <p:cNvPicPr/>
          <p:nvPr/>
        </p:nvPicPr>
        <p:blipFill>
          <a:blip r:embed="rId2"/>
          <a:stretch/>
        </p:blipFill>
        <p:spPr>
          <a:xfrm>
            <a:off x="2942280" y="4355640"/>
            <a:ext cx="450720" cy="359640"/>
          </a:xfrm>
          <a:prstGeom prst="rect">
            <a:avLst/>
          </a:prstGeom>
          <a:ln>
            <a:noFill/>
          </a:ln>
        </p:spPr>
      </p:pic>
      <p:pic>
        <p:nvPicPr>
          <p:cNvPr id="42" name="Picture 41"/>
          <p:cNvPicPr/>
          <p:nvPr/>
        </p:nvPicPr>
        <p:blipFill>
          <a:blip r:embed="rId2"/>
          <a:stretch/>
        </p:blipFill>
        <p:spPr>
          <a:xfrm>
            <a:off x="2942280" y="4355640"/>
            <a:ext cx="450720" cy="3596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54" name="PlaceHolder 2"/>
          <p:cNvSpPr>
            <a:spLocks noGrp="1"/>
          </p:cNvSpPr>
          <p:nvPr>
            <p:ph type="subTitle"/>
          </p:nvPr>
        </p:nvSpPr>
        <p:spPr>
          <a:xfrm>
            <a:off x="432000" y="4307760"/>
            <a:ext cx="5471640" cy="45612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432000" y="4356000"/>
            <a:ext cx="5471640" cy="35964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432000" y="4356000"/>
            <a:ext cx="2670120" cy="35964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59" name="PlaceHolder 3"/>
          <p:cNvSpPr>
            <a:spLocks noGrp="1"/>
          </p:cNvSpPr>
          <p:nvPr>
            <p:ph type="body"/>
          </p:nvPr>
        </p:nvSpPr>
        <p:spPr>
          <a:xfrm>
            <a:off x="3236040" y="4356000"/>
            <a:ext cx="2670120" cy="35964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432000" y="2592000"/>
            <a:ext cx="5471640" cy="61740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432000" y="435600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64" name="PlaceHolder 3"/>
          <p:cNvSpPr>
            <a:spLocks noGrp="1"/>
          </p:cNvSpPr>
          <p:nvPr>
            <p:ph type="body"/>
          </p:nvPr>
        </p:nvSpPr>
        <p:spPr>
          <a:xfrm>
            <a:off x="432000" y="454392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65" name="PlaceHolder 4"/>
          <p:cNvSpPr>
            <a:spLocks noGrp="1"/>
          </p:cNvSpPr>
          <p:nvPr>
            <p:ph type="body"/>
          </p:nvPr>
        </p:nvSpPr>
        <p:spPr>
          <a:xfrm>
            <a:off x="3236040" y="4356000"/>
            <a:ext cx="2670120" cy="35964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10" name="PlaceHolder 2"/>
          <p:cNvSpPr>
            <a:spLocks noGrp="1"/>
          </p:cNvSpPr>
          <p:nvPr>
            <p:ph type="subTitle"/>
          </p:nvPr>
        </p:nvSpPr>
        <p:spPr>
          <a:xfrm>
            <a:off x="432000" y="4307760"/>
            <a:ext cx="5471640" cy="45612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67" name="PlaceHolder 2"/>
          <p:cNvSpPr>
            <a:spLocks noGrp="1"/>
          </p:cNvSpPr>
          <p:nvPr>
            <p:ph type="body"/>
          </p:nvPr>
        </p:nvSpPr>
        <p:spPr>
          <a:xfrm>
            <a:off x="432000" y="4356000"/>
            <a:ext cx="2670120" cy="35964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68" name="PlaceHolder 3"/>
          <p:cNvSpPr>
            <a:spLocks noGrp="1"/>
          </p:cNvSpPr>
          <p:nvPr>
            <p:ph type="body"/>
          </p:nvPr>
        </p:nvSpPr>
        <p:spPr>
          <a:xfrm>
            <a:off x="3236040" y="435600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69" name="PlaceHolder 4"/>
          <p:cNvSpPr>
            <a:spLocks noGrp="1"/>
          </p:cNvSpPr>
          <p:nvPr>
            <p:ph type="body"/>
          </p:nvPr>
        </p:nvSpPr>
        <p:spPr>
          <a:xfrm>
            <a:off x="3236040" y="454392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71" name="PlaceHolder 2"/>
          <p:cNvSpPr>
            <a:spLocks noGrp="1"/>
          </p:cNvSpPr>
          <p:nvPr>
            <p:ph type="body"/>
          </p:nvPr>
        </p:nvSpPr>
        <p:spPr>
          <a:xfrm>
            <a:off x="432000" y="435600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72" name="PlaceHolder 3"/>
          <p:cNvSpPr>
            <a:spLocks noGrp="1"/>
          </p:cNvSpPr>
          <p:nvPr>
            <p:ph type="body"/>
          </p:nvPr>
        </p:nvSpPr>
        <p:spPr>
          <a:xfrm>
            <a:off x="3236040" y="435600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73" name="PlaceHolder 4"/>
          <p:cNvSpPr>
            <a:spLocks noGrp="1"/>
          </p:cNvSpPr>
          <p:nvPr>
            <p:ph type="body"/>
          </p:nvPr>
        </p:nvSpPr>
        <p:spPr>
          <a:xfrm>
            <a:off x="432000" y="4543920"/>
            <a:ext cx="547164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75" name="PlaceHolder 2"/>
          <p:cNvSpPr>
            <a:spLocks noGrp="1"/>
          </p:cNvSpPr>
          <p:nvPr>
            <p:ph type="body"/>
          </p:nvPr>
        </p:nvSpPr>
        <p:spPr>
          <a:xfrm>
            <a:off x="432000" y="4356000"/>
            <a:ext cx="547164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76" name="PlaceHolder 3"/>
          <p:cNvSpPr>
            <a:spLocks noGrp="1"/>
          </p:cNvSpPr>
          <p:nvPr>
            <p:ph type="body"/>
          </p:nvPr>
        </p:nvSpPr>
        <p:spPr>
          <a:xfrm>
            <a:off x="432000" y="4543920"/>
            <a:ext cx="547164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78" name="PlaceHolder 2"/>
          <p:cNvSpPr>
            <a:spLocks noGrp="1"/>
          </p:cNvSpPr>
          <p:nvPr>
            <p:ph type="body"/>
          </p:nvPr>
        </p:nvSpPr>
        <p:spPr>
          <a:xfrm>
            <a:off x="432000" y="435600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79" name="PlaceHolder 3"/>
          <p:cNvSpPr>
            <a:spLocks noGrp="1"/>
          </p:cNvSpPr>
          <p:nvPr>
            <p:ph type="body"/>
          </p:nvPr>
        </p:nvSpPr>
        <p:spPr>
          <a:xfrm>
            <a:off x="3236040" y="435600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80" name="PlaceHolder 4"/>
          <p:cNvSpPr>
            <a:spLocks noGrp="1"/>
          </p:cNvSpPr>
          <p:nvPr>
            <p:ph type="body"/>
          </p:nvPr>
        </p:nvSpPr>
        <p:spPr>
          <a:xfrm>
            <a:off x="3236040" y="454392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81" name="PlaceHolder 5"/>
          <p:cNvSpPr>
            <a:spLocks noGrp="1"/>
          </p:cNvSpPr>
          <p:nvPr>
            <p:ph type="body"/>
          </p:nvPr>
        </p:nvSpPr>
        <p:spPr>
          <a:xfrm>
            <a:off x="432000" y="454392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83" name="PlaceHolder 2"/>
          <p:cNvSpPr>
            <a:spLocks noGrp="1"/>
          </p:cNvSpPr>
          <p:nvPr>
            <p:ph type="body"/>
          </p:nvPr>
        </p:nvSpPr>
        <p:spPr>
          <a:xfrm>
            <a:off x="432000" y="4356000"/>
            <a:ext cx="5471640" cy="35964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84" name="PlaceHolder 3"/>
          <p:cNvSpPr>
            <a:spLocks noGrp="1"/>
          </p:cNvSpPr>
          <p:nvPr>
            <p:ph type="body"/>
          </p:nvPr>
        </p:nvSpPr>
        <p:spPr>
          <a:xfrm>
            <a:off x="432000" y="4356000"/>
            <a:ext cx="5471640" cy="35964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pic>
        <p:nvPicPr>
          <p:cNvPr id="85" name="Picture 84"/>
          <p:cNvPicPr/>
          <p:nvPr/>
        </p:nvPicPr>
        <p:blipFill>
          <a:blip r:embed="rId2"/>
          <a:stretch/>
        </p:blipFill>
        <p:spPr>
          <a:xfrm>
            <a:off x="2942280" y="4355640"/>
            <a:ext cx="450720" cy="359640"/>
          </a:xfrm>
          <a:prstGeom prst="rect">
            <a:avLst/>
          </a:prstGeom>
          <a:ln>
            <a:noFill/>
          </a:ln>
        </p:spPr>
      </p:pic>
      <p:pic>
        <p:nvPicPr>
          <p:cNvPr id="86" name="Picture 85"/>
          <p:cNvPicPr/>
          <p:nvPr/>
        </p:nvPicPr>
        <p:blipFill>
          <a:blip r:embed="rId2"/>
          <a:stretch/>
        </p:blipFill>
        <p:spPr>
          <a:xfrm>
            <a:off x="2942280" y="4355640"/>
            <a:ext cx="450720" cy="35964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32000" y="4356000"/>
            <a:ext cx="5471640" cy="35964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14" name="PlaceHolder 2"/>
          <p:cNvSpPr>
            <a:spLocks noGrp="1"/>
          </p:cNvSpPr>
          <p:nvPr>
            <p:ph type="body"/>
          </p:nvPr>
        </p:nvSpPr>
        <p:spPr>
          <a:xfrm>
            <a:off x="432000" y="4356000"/>
            <a:ext cx="2670120" cy="35964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15" name="PlaceHolder 3"/>
          <p:cNvSpPr>
            <a:spLocks noGrp="1"/>
          </p:cNvSpPr>
          <p:nvPr>
            <p:ph type="body"/>
          </p:nvPr>
        </p:nvSpPr>
        <p:spPr>
          <a:xfrm>
            <a:off x="3236040" y="4356000"/>
            <a:ext cx="2670120" cy="35964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32000" y="2592000"/>
            <a:ext cx="5471640" cy="61740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432000" y="435600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20" name="PlaceHolder 3"/>
          <p:cNvSpPr>
            <a:spLocks noGrp="1"/>
          </p:cNvSpPr>
          <p:nvPr>
            <p:ph type="body"/>
          </p:nvPr>
        </p:nvSpPr>
        <p:spPr>
          <a:xfrm>
            <a:off x="432000" y="454392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21" name="PlaceHolder 4"/>
          <p:cNvSpPr>
            <a:spLocks noGrp="1"/>
          </p:cNvSpPr>
          <p:nvPr>
            <p:ph type="body"/>
          </p:nvPr>
        </p:nvSpPr>
        <p:spPr>
          <a:xfrm>
            <a:off x="3236040" y="4356000"/>
            <a:ext cx="2670120" cy="35964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432000" y="4356000"/>
            <a:ext cx="2670120" cy="35964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24" name="PlaceHolder 3"/>
          <p:cNvSpPr>
            <a:spLocks noGrp="1"/>
          </p:cNvSpPr>
          <p:nvPr>
            <p:ph type="body"/>
          </p:nvPr>
        </p:nvSpPr>
        <p:spPr>
          <a:xfrm>
            <a:off x="3236040" y="435600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25" name="PlaceHolder 4"/>
          <p:cNvSpPr>
            <a:spLocks noGrp="1"/>
          </p:cNvSpPr>
          <p:nvPr>
            <p:ph type="body"/>
          </p:nvPr>
        </p:nvSpPr>
        <p:spPr>
          <a:xfrm>
            <a:off x="3236040" y="454392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32000" y="2592000"/>
            <a:ext cx="5471640" cy="1331640"/>
          </a:xfrm>
          <a:prstGeom prst="rect">
            <a:avLst/>
          </a:prstGeom>
        </p:spPr>
        <p:txBody>
          <a:bodyPr lIns="0" tIns="0" rIns="0" bIns="0" anchor="ctr"/>
          <a:lstStyle/>
          <a:p>
            <a:endParaRPr lang="cs-CZ" sz="32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32000" y="435600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28" name="PlaceHolder 3"/>
          <p:cNvSpPr>
            <a:spLocks noGrp="1"/>
          </p:cNvSpPr>
          <p:nvPr>
            <p:ph type="body"/>
          </p:nvPr>
        </p:nvSpPr>
        <p:spPr>
          <a:xfrm>
            <a:off x="3236040" y="4356000"/>
            <a:ext cx="267012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
        <p:nvSpPr>
          <p:cNvPr id="29" name="PlaceHolder 4"/>
          <p:cNvSpPr>
            <a:spLocks noGrp="1"/>
          </p:cNvSpPr>
          <p:nvPr>
            <p:ph type="body"/>
          </p:nvPr>
        </p:nvSpPr>
        <p:spPr>
          <a:xfrm>
            <a:off x="432000" y="4543920"/>
            <a:ext cx="5471640" cy="171360"/>
          </a:xfrm>
          <a:prstGeom prst="rect">
            <a:avLst/>
          </a:prstGeom>
        </p:spPr>
        <p:txBody>
          <a:bodyPr lIns="0" tIns="0" rIns="0" bIns="0"/>
          <a:lstStyle/>
          <a:p>
            <a:endParaRPr lang="cs-CZ" sz="2400" b="0" strike="noStrike" spc="-1">
              <a:solidFill>
                <a:srgbClr val="000000"/>
              </a:solidFill>
              <a:uFill>
                <a:solidFill>
                  <a:srgbClr val="FFFFFF"/>
                </a:solidFill>
              </a:uFill>
              <a:latin typeface="Verdan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w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Obrázek 7"/>
          <p:cNvPicPr/>
          <p:nvPr/>
        </p:nvPicPr>
        <p:blipFill>
          <a:blip r:embed="rId14"/>
          <a:stretch/>
        </p:blipFill>
        <p:spPr>
          <a:xfrm>
            <a:off x="0" y="6933600"/>
            <a:ext cx="10691640" cy="627480"/>
          </a:xfrm>
          <a:prstGeom prst="rect">
            <a:avLst/>
          </a:prstGeom>
          <a:ln>
            <a:noFill/>
          </a:ln>
        </p:spPr>
      </p:pic>
      <p:pic>
        <p:nvPicPr>
          <p:cNvPr id="10" name="Obrázek 2"/>
          <p:cNvPicPr/>
          <p:nvPr/>
        </p:nvPicPr>
        <p:blipFill>
          <a:blip r:embed="rId15"/>
          <a:stretch/>
        </p:blipFill>
        <p:spPr>
          <a:xfrm>
            <a:off x="432000" y="432000"/>
            <a:ext cx="1653480" cy="753480"/>
          </a:xfrm>
          <a:prstGeom prst="rect">
            <a:avLst/>
          </a:prstGeom>
          <a:ln>
            <a:noFill/>
          </a:ln>
        </p:spPr>
      </p:pic>
      <p:sp>
        <p:nvSpPr>
          <p:cNvPr id="2" name="CustomShape 1"/>
          <p:cNvSpPr/>
          <p:nvPr/>
        </p:nvSpPr>
        <p:spPr>
          <a:xfrm>
            <a:off x="4176000" y="7041600"/>
            <a:ext cx="323640" cy="35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en-US" sz="1000" b="0" strike="noStrike" spc="-1">
                <a:solidFill>
                  <a:srgbClr val="FFFFFF"/>
                </a:solidFill>
                <a:uFill>
                  <a:solidFill>
                    <a:srgbClr val="FFFFFF"/>
                  </a:solidFill>
                </a:uFill>
                <a:latin typeface="Arial"/>
              </a:rPr>
              <a:t>Date:</a:t>
            </a:r>
            <a:endParaRPr lang="en-US" sz="1800" b="0" strike="noStrike" spc="-1">
              <a:solidFill>
                <a:srgbClr val="000000"/>
              </a:solidFill>
              <a:uFill>
                <a:solidFill>
                  <a:srgbClr val="FFFFFF"/>
                </a:solidFill>
              </a:uFill>
              <a:latin typeface="Arial"/>
            </a:endParaRPr>
          </a:p>
        </p:txBody>
      </p:sp>
      <p:sp>
        <p:nvSpPr>
          <p:cNvPr id="3" name="CustomShape 2"/>
          <p:cNvSpPr/>
          <p:nvPr/>
        </p:nvSpPr>
        <p:spPr>
          <a:xfrm>
            <a:off x="5904000" y="7041600"/>
            <a:ext cx="359640" cy="35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en-US" sz="1000" b="0" strike="noStrike" spc="-1">
                <a:solidFill>
                  <a:srgbClr val="FFFFFF"/>
                </a:solidFill>
                <a:uFill>
                  <a:solidFill>
                    <a:srgbClr val="FFFFFF"/>
                  </a:solidFill>
                </a:uFill>
                <a:latin typeface="Arial"/>
              </a:rPr>
              <a:t>Page:</a:t>
            </a:r>
            <a:endParaRPr lang="en-US" sz="1800" b="0" strike="noStrike" spc="-1">
              <a:solidFill>
                <a:srgbClr val="000000"/>
              </a:solidFill>
              <a:uFill>
                <a:solidFill>
                  <a:srgbClr val="FFFFFF"/>
                </a:solidFill>
              </a:uFill>
              <a:latin typeface="Arial"/>
            </a:endParaRPr>
          </a:p>
        </p:txBody>
      </p:sp>
      <p:sp>
        <p:nvSpPr>
          <p:cNvPr id="4" name="Line 3"/>
          <p:cNvSpPr/>
          <p:nvPr/>
        </p:nvSpPr>
        <p:spPr>
          <a:xfrm>
            <a:off x="5544000" y="7164000"/>
            <a:ext cx="360" cy="123120"/>
          </a:xfrm>
          <a:prstGeom prst="line">
            <a:avLst/>
          </a:prstGeom>
          <a:ln w="3240">
            <a:solidFill>
              <a:schemeClr val="bg1"/>
            </a:solidFill>
            <a:round/>
          </a:ln>
        </p:spPr>
        <p:style>
          <a:lnRef idx="1">
            <a:schemeClr val="accent1"/>
          </a:lnRef>
          <a:fillRef idx="0">
            <a:schemeClr val="accent1"/>
          </a:fillRef>
          <a:effectRef idx="0">
            <a:schemeClr val="accent1"/>
          </a:effectRef>
          <a:fontRef idx="minor"/>
        </p:style>
      </p:sp>
      <p:pic>
        <p:nvPicPr>
          <p:cNvPr id="5" name="Obrázek 4"/>
          <p:cNvPicPr/>
          <p:nvPr/>
        </p:nvPicPr>
        <p:blipFill>
          <a:blip r:embed="rId16"/>
          <a:stretch/>
        </p:blipFill>
        <p:spPr>
          <a:xfrm>
            <a:off x="6354000" y="1854000"/>
            <a:ext cx="3197160" cy="3224520"/>
          </a:xfrm>
          <a:prstGeom prst="rect">
            <a:avLst/>
          </a:prstGeom>
          <a:ln>
            <a:noFill/>
          </a:ln>
        </p:spPr>
      </p:pic>
      <p:sp>
        <p:nvSpPr>
          <p:cNvPr id="6" name="PlaceHolder 4"/>
          <p:cNvSpPr>
            <a:spLocks noGrp="1"/>
          </p:cNvSpPr>
          <p:nvPr>
            <p:ph type="title"/>
          </p:nvPr>
        </p:nvSpPr>
        <p:spPr>
          <a:xfrm>
            <a:off x="432000" y="2592000"/>
            <a:ext cx="5471640" cy="1331640"/>
          </a:xfrm>
          <a:prstGeom prst="rect">
            <a:avLst/>
          </a:prstGeom>
        </p:spPr>
        <p:txBody>
          <a:bodyPr lIns="0" tIns="0" rIns="0" bIns="0"/>
          <a:lstStyle/>
          <a:p>
            <a:pPr>
              <a:lnSpc>
                <a:spcPct val="100000"/>
              </a:lnSpc>
            </a:pPr>
            <a:r>
              <a:rPr lang="cs-CZ" sz="3200" b="0" strike="noStrike" spc="-1">
                <a:solidFill>
                  <a:srgbClr val="666666"/>
                </a:solidFill>
                <a:uFill>
                  <a:solidFill>
                    <a:srgbClr val="FFFFFF"/>
                  </a:solidFill>
                </a:uFill>
                <a:latin typeface="Verdana"/>
              </a:rPr>
              <a:t>Presentation Title</a:t>
            </a:r>
            <a:endParaRPr lang="cs-CZ" sz="3200" b="0" strike="noStrike" spc="-1">
              <a:solidFill>
                <a:srgbClr val="000000"/>
              </a:solidFill>
              <a:uFill>
                <a:solidFill>
                  <a:srgbClr val="FFFFFF"/>
                </a:solidFill>
              </a:uFill>
              <a:latin typeface="Arial"/>
            </a:endParaRPr>
          </a:p>
        </p:txBody>
      </p:sp>
      <p:sp>
        <p:nvSpPr>
          <p:cNvPr id="7" name="PlaceHolder 5"/>
          <p:cNvSpPr>
            <a:spLocks noGrp="1"/>
          </p:cNvSpPr>
          <p:nvPr>
            <p:ph type="body"/>
          </p:nvPr>
        </p:nvSpPr>
        <p:spPr>
          <a:xfrm>
            <a:off x="432000" y="4356000"/>
            <a:ext cx="5471640" cy="359640"/>
          </a:xfrm>
          <a:prstGeom prst="rect">
            <a:avLst/>
          </a:prstGeom>
        </p:spPr>
        <p:txBody>
          <a:bodyPr lIns="0" tIns="0" rIns="0" bIns="0"/>
          <a:lstStyle/>
          <a:p>
            <a:pPr marL="432000" indent="-324000">
              <a:buClr>
                <a:srgbClr val="000000"/>
              </a:buClr>
              <a:buSzPct val="45000"/>
              <a:buFont typeface="Wingdings" charset="2"/>
              <a:buChar char=""/>
            </a:pPr>
            <a:r>
              <a:rPr lang="cs-CZ" sz="2400" b="0" strike="noStrike" spc="-1">
                <a:solidFill>
                  <a:srgbClr val="666666"/>
                </a:solidFill>
                <a:uFill>
                  <a:solidFill>
                    <a:srgbClr val="FFFFFF"/>
                  </a:solidFill>
                </a:uFill>
                <a:latin typeface="Verdana"/>
              </a:rPr>
              <a:t>Click to edit the outline text format</a:t>
            </a:r>
            <a:endParaRPr lang="cs-CZ" sz="2400" b="0" strike="noStrike" spc="-1">
              <a:solidFill>
                <a:srgbClr val="000000"/>
              </a:solidFill>
              <a:uFill>
                <a:solidFill>
                  <a:srgbClr val="FFFFFF"/>
                </a:solidFill>
              </a:uFill>
              <a:latin typeface="Verdana"/>
            </a:endParaRPr>
          </a:p>
          <a:p>
            <a:pPr marL="864000" lvl="1" indent="-324000">
              <a:buClr>
                <a:srgbClr val="000000"/>
              </a:buClr>
              <a:buSzPct val="75000"/>
              <a:buFont typeface="Symbol" charset="2"/>
              <a:buChar char=""/>
            </a:pPr>
            <a:r>
              <a:rPr lang="cs-CZ" sz="2400" b="0" strike="noStrike" spc="-1">
                <a:solidFill>
                  <a:srgbClr val="666666"/>
                </a:solidFill>
                <a:uFill>
                  <a:solidFill>
                    <a:srgbClr val="FFFFFF"/>
                  </a:solidFill>
                </a:uFill>
                <a:latin typeface="Verdana"/>
              </a:rPr>
              <a:t>Second Outline Level</a:t>
            </a:r>
            <a:endParaRPr lang="cs-CZ" sz="2400" b="0" strike="noStrike" spc="-1">
              <a:solidFill>
                <a:srgbClr val="000000"/>
              </a:solidFill>
              <a:uFill>
                <a:solidFill>
                  <a:srgbClr val="FFFFFF"/>
                </a:solidFill>
              </a:uFill>
              <a:latin typeface="Verdana"/>
            </a:endParaRPr>
          </a:p>
          <a:p>
            <a:pPr marL="1296000" lvl="2" indent="-288000">
              <a:buClr>
                <a:srgbClr val="000000"/>
              </a:buClr>
              <a:buSzPct val="45000"/>
              <a:buFont typeface="Wingdings" charset="2"/>
              <a:buChar char=""/>
            </a:pPr>
            <a:r>
              <a:rPr lang="cs-CZ" sz="2400" b="0" strike="noStrike" spc="-1">
                <a:solidFill>
                  <a:srgbClr val="666666"/>
                </a:solidFill>
                <a:uFill>
                  <a:solidFill>
                    <a:srgbClr val="FFFFFF"/>
                  </a:solidFill>
                </a:uFill>
                <a:latin typeface="Verdana"/>
              </a:rPr>
              <a:t>Third Outline Level</a:t>
            </a:r>
            <a:endParaRPr lang="cs-CZ" sz="2400" b="0" strike="noStrike" spc="-1">
              <a:solidFill>
                <a:srgbClr val="000000"/>
              </a:solidFill>
              <a:uFill>
                <a:solidFill>
                  <a:srgbClr val="FFFFFF"/>
                </a:solidFill>
              </a:uFill>
              <a:latin typeface="Verdana"/>
            </a:endParaRPr>
          </a:p>
          <a:p>
            <a:pPr marL="1728000" lvl="3" indent="-216000">
              <a:buClr>
                <a:srgbClr val="000000"/>
              </a:buClr>
              <a:buSzPct val="75000"/>
              <a:buFont typeface="Symbol" charset="2"/>
              <a:buChar char=""/>
            </a:pPr>
            <a:r>
              <a:rPr lang="cs-CZ" sz="2400" b="0" strike="noStrike" spc="-1">
                <a:solidFill>
                  <a:srgbClr val="666666"/>
                </a:solidFill>
                <a:uFill>
                  <a:solidFill>
                    <a:srgbClr val="FFFFFF"/>
                  </a:solidFill>
                </a:uFill>
                <a:latin typeface="Verdana"/>
              </a:rPr>
              <a:t>Fourth Outline Level</a:t>
            </a:r>
            <a:endParaRPr lang="cs-CZ" sz="2400" b="0" strike="noStrike" spc="-1">
              <a:solidFill>
                <a:srgbClr val="000000"/>
              </a:solidFill>
              <a:uFill>
                <a:solidFill>
                  <a:srgbClr val="FFFFFF"/>
                </a:solidFill>
              </a:uFill>
              <a:latin typeface="Verdana"/>
            </a:endParaRPr>
          </a:p>
          <a:p>
            <a:pPr marL="2160000" lvl="4" indent="-216000">
              <a:buClr>
                <a:srgbClr val="000000"/>
              </a:buClr>
              <a:buSzPct val="45000"/>
              <a:buFont typeface="Wingdings" charset="2"/>
              <a:buChar char=""/>
            </a:pPr>
            <a:r>
              <a:rPr lang="cs-CZ" sz="2400" b="0" strike="noStrike" spc="-1">
                <a:solidFill>
                  <a:srgbClr val="666666"/>
                </a:solidFill>
                <a:uFill>
                  <a:solidFill>
                    <a:srgbClr val="FFFFFF"/>
                  </a:solidFill>
                </a:uFill>
                <a:latin typeface="Verdana"/>
              </a:rPr>
              <a:t>Fifth Outline Level</a:t>
            </a:r>
            <a:endParaRPr lang="cs-CZ" sz="2400" b="0" strike="noStrike" spc="-1">
              <a:solidFill>
                <a:srgbClr val="000000"/>
              </a:solidFill>
              <a:uFill>
                <a:solidFill>
                  <a:srgbClr val="FFFFFF"/>
                </a:solidFill>
              </a:uFill>
              <a:latin typeface="Verdana"/>
            </a:endParaRPr>
          </a:p>
          <a:p>
            <a:pPr marL="2592000" lvl="5" indent="-216000">
              <a:buClr>
                <a:srgbClr val="000000"/>
              </a:buClr>
              <a:buSzPct val="45000"/>
              <a:buFont typeface="Wingdings" charset="2"/>
              <a:buChar char=""/>
            </a:pPr>
            <a:r>
              <a:rPr lang="cs-CZ" sz="2400" b="0" strike="noStrike" spc="-1">
                <a:solidFill>
                  <a:srgbClr val="666666"/>
                </a:solidFill>
                <a:uFill>
                  <a:solidFill>
                    <a:srgbClr val="FFFFFF"/>
                  </a:solidFill>
                </a:uFill>
                <a:latin typeface="Verdana"/>
              </a:rPr>
              <a:t>Sixth Outline Level</a:t>
            </a:r>
            <a:endParaRPr lang="cs-CZ" sz="2400" b="0" strike="noStrike" spc="-1">
              <a:solidFill>
                <a:srgbClr val="000000"/>
              </a:solidFill>
              <a:uFill>
                <a:solidFill>
                  <a:srgbClr val="FFFFFF"/>
                </a:solidFill>
              </a:uFill>
              <a:latin typeface="Verdana"/>
            </a:endParaRPr>
          </a:p>
          <a:p>
            <a:pPr>
              <a:lnSpc>
                <a:spcPct val="100000"/>
              </a:lnSpc>
            </a:pPr>
            <a:r>
              <a:rPr lang="cs-CZ" sz="2400" b="0" strike="noStrike" spc="-1">
                <a:solidFill>
                  <a:srgbClr val="666666"/>
                </a:solidFill>
                <a:uFill>
                  <a:solidFill>
                    <a:srgbClr val="FFFFFF"/>
                  </a:solidFill>
                </a:uFill>
                <a:latin typeface="Verdana"/>
              </a:rPr>
              <a:t>Seventh Outline LevelAuthor:</a:t>
            </a:r>
            <a:endParaRPr lang="cs-CZ" sz="2400" b="0" strike="noStrike" spc="-1">
              <a:solidFill>
                <a:srgbClr val="000000"/>
              </a:solidFill>
              <a:uFill>
                <a:solidFill>
                  <a:srgbClr val="FFFFFF"/>
                </a:solidFill>
              </a:uFill>
              <a:latin typeface="Verdana"/>
            </a:endParaRPr>
          </a:p>
        </p:txBody>
      </p:sp>
      <p:pic>
        <p:nvPicPr>
          <p:cNvPr id="8" name="Obrázek 6"/>
          <p:cNvPicPr/>
          <p:nvPr/>
        </p:nvPicPr>
        <p:blipFill>
          <a:blip r:embed="rId17"/>
          <a:stretch/>
        </p:blipFill>
        <p:spPr>
          <a:xfrm>
            <a:off x="0" y="6933600"/>
            <a:ext cx="10691640" cy="627480"/>
          </a:xfrm>
          <a:prstGeom prst="rect">
            <a:avLst/>
          </a:prstGeom>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Obrázek 7"/>
          <p:cNvPicPr/>
          <p:nvPr/>
        </p:nvPicPr>
        <p:blipFill>
          <a:blip r:embed="rId14"/>
          <a:stretch/>
        </p:blipFill>
        <p:spPr>
          <a:xfrm>
            <a:off x="0" y="6933600"/>
            <a:ext cx="10691640" cy="627480"/>
          </a:xfrm>
          <a:prstGeom prst="rect">
            <a:avLst/>
          </a:prstGeom>
          <a:ln>
            <a:noFill/>
          </a:ln>
        </p:spPr>
      </p:pic>
      <p:pic>
        <p:nvPicPr>
          <p:cNvPr id="44" name="Obrázek 2"/>
          <p:cNvPicPr/>
          <p:nvPr/>
        </p:nvPicPr>
        <p:blipFill>
          <a:blip r:embed="rId15"/>
          <a:stretch/>
        </p:blipFill>
        <p:spPr>
          <a:xfrm>
            <a:off x="432000" y="432000"/>
            <a:ext cx="1653480" cy="753480"/>
          </a:xfrm>
          <a:prstGeom prst="rect">
            <a:avLst/>
          </a:prstGeom>
          <a:ln>
            <a:noFill/>
          </a:ln>
        </p:spPr>
      </p:pic>
      <p:sp>
        <p:nvSpPr>
          <p:cNvPr id="45" name="CustomShape 1"/>
          <p:cNvSpPr/>
          <p:nvPr/>
        </p:nvSpPr>
        <p:spPr>
          <a:xfrm>
            <a:off x="4176000" y="7041600"/>
            <a:ext cx="323640" cy="35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en-US" sz="1000" b="0" strike="noStrike" spc="-1">
                <a:solidFill>
                  <a:srgbClr val="FFFFFF"/>
                </a:solidFill>
                <a:uFill>
                  <a:solidFill>
                    <a:srgbClr val="FFFFFF"/>
                  </a:solidFill>
                </a:uFill>
                <a:latin typeface="Arial"/>
              </a:rPr>
              <a:t>Date:</a:t>
            </a:r>
            <a:endParaRPr lang="en-US" sz="1800" b="0" strike="noStrike" spc="-1">
              <a:solidFill>
                <a:srgbClr val="000000"/>
              </a:solidFill>
              <a:uFill>
                <a:solidFill>
                  <a:srgbClr val="FFFFFF"/>
                </a:solidFill>
              </a:uFill>
              <a:latin typeface="Arial"/>
            </a:endParaRPr>
          </a:p>
        </p:txBody>
      </p:sp>
      <p:sp>
        <p:nvSpPr>
          <p:cNvPr id="46" name="CustomShape 2"/>
          <p:cNvSpPr/>
          <p:nvPr/>
        </p:nvSpPr>
        <p:spPr>
          <a:xfrm>
            <a:off x="5904000" y="7041600"/>
            <a:ext cx="359640" cy="35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en-US" sz="1000" b="0" strike="noStrike" spc="-1">
                <a:solidFill>
                  <a:srgbClr val="FFFFFF"/>
                </a:solidFill>
                <a:uFill>
                  <a:solidFill>
                    <a:srgbClr val="FFFFFF"/>
                  </a:solidFill>
                </a:uFill>
                <a:latin typeface="Arial"/>
              </a:rPr>
              <a:t>Page:</a:t>
            </a:r>
            <a:endParaRPr lang="en-US" sz="1800" b="0" strike="noStrike" spc="-1">
              <a:solidFill>
                <a:srgbClr val="000000"/>
              </a:solidFill>
              <a:uFill>
                <a:solidFill>
                  <a:srgbClr val="FFFFFF"/>
                </a:solidFill>
              </a:uFill>
              <a:latin typeface="Arial"/>
            </a:endParaRPr>
          </a:p>
        </p:txBody>
      </p:sp>
      <p:sp>
        <p:nvSpPr>
          <p:cNvPr id="47" name="Line 3"/>
          <p:cNvSpPr/>
          <p:nvPr/>
        </p:nvSpPr>
        <p:spPr>
          <a:xfrm>
            <a:off x="5544000" y="7164000"/>
            <a:ext cx="360" cy="123120"/>
          </a:xfrm>
          <a:prstGeom prst="line">
            <a:avLst/>
          </a:prstGeom>
          <a:ln w="3240">
            <a:solidFill>
              <a:schemeClr val="bg1"/>
            </a:solidFill>
            <a:round/>
          </a:ln>
        </p:spPr>
        <p:style>
          <a:lnRef idx="1">
            <a:schemeClr val="accent1"/>
          </a:lnRef>
          <a:fillRef idx="0">
            <a:schemeClr val="accent1"/>
          </a:fillRef>
          <a:effectRef idx="0">
            <a:schemeClr val="accent1"/>
          </a:effectRef>
          <a:fontRef idx="minor"/>
        </p:style>
      </p:sp>
      <p:sp>
        <p:nvSpPr>
          <p:cNvPr id="48" name="PlaceHolder 4"/>
          <p:cNvSpPr>
            <a:spLocks noGrp="1"/>
          </p:cNvSpPr>
          <p:nvPr>
            <p:ph type="title"/>
          </p:nvPr>
        </p:nvSpPr>
        <p:spPr>
          <a:xfrm>
            <a:off x="2516400" y="270000"/>
            <a:ext cx="7743240" cy="1079640"/>
          </a:xfrm>
          <a:prstGeom prst="rect">
            <a:avLst/>
          </a:prstGeom>
        </p:spPr>
        <p:txBody>
          <a:bodyPr lIns="0" tIns="0" rIns="0" bIns="0" anchor="ctr"/>
          <a:lstStyle/>
          <a:p>
            <a:pPr algn="r">
              <a:lnSpc>
                <a:spcPct val="100000"/>
              </a:lnSpc>
            </a:pPr>
            <a:r>
              <a:rPr lang="cs-CZ" sz="3200" b="0" strike="noStrike" spc="-1">
                <a:solidFill>
                  <a:srgbClr val="666666"/>
                </a:solidFill>
                <a:uFill>
                  <a:solidFill>
                    <a:srgbClr val="FFFFFF"/>
                  </a:solidFill>
                </a:uFill>
                <a:latin typeface="Verdana"/>
              </a:rPr>
              <a:t>Kliknutím lze upravit styl.</a:t>
            </a:r>
            <a:endParaRPr lang="cs-CZ" sz="3200" b="0" strike="noStrike" spc="-1">
              <a:solidFill>
                <a:srgbClr val="000000"/>
              </a:solidFill>
              <a:uFill>
                <a:solidFill>
                  <a:srgbClr val="FFFFFF"/>
                </a:solidFill>
              </a:uFill>
              <a:latin typeface="Arial"/>
            </a:endParaRPr>
          </a:p>
        </p:txBody>
      </p:sp>
      <p:sp>
        <p:nvSpPr>
          <p:cNvPr id="49" name="PlaceHolder 5"/>
          <p:cNvSpPr>
            <a:spLocks noGrp="1"/>
          </p:cNvSpPr>
          <p:nvPr>
            <p:ph type="ftr"/>
          </p:nvPr>
        </p:nvSpPr>
        <p:spPr>
          <a:xfrm>
            <a:off x="1044000" y="7041600"/>
            <a:ext cx="2843640" cy="35964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50" name="PlaceHolder 6"/>
          <p:cNvSpPr>
            <a:spLocks noGrp="1"/>
          </p:cNvSpPr>
          <p:nvPr>
            <p:ph type="dt"/>
          </p:nvPr>
        </p:nvSpPr>
        <p:spPr>
          <a:xfrm>
            <a:off x="4500000" y="7041600"/>
            <a:ext cx="791640" cy="359640"/>
          </a:xfrm>
          <a:prstGeom prst="rect">
            <a:avLst/>
          </a:prstGeom>
        </p:spPr>
        <p:txBody>
          <a:bodyPr lIns="36000" tIns="0" rIns="0" bIns="0" anchor="ctr"/>
          <a:lstStyle/>
          <a:p>
            <a:pPr>
              <a:lnSpc>
                <a:spcPct val="100000"/>
              </a:lnSpc>
            </a:pPr>
            <a:r>
              <a:rPr lang="en-US" sz="1000" b="0" strike="noStrike" spc="-1">
                <a:solidFill>
                  <a:srgbClr val="FFFFFF"/>
                </a:solidFill>
                <a:uFill>
                  <a:solidFill>
                    <a:srgbClr val="FFFFFF"/>
                  </a:solidFill>
                </a:uFill>
                <a:latin typeface="Verdana"/>
              </a:rPr>
              <a:t>21.10.2016</a:t>
            </a:r>
            <a:endParaRPr lang="en-US" sz="1400" b="0" strike="noStrike" spc="-1">
              <a:solidFill>
                <a:srgbClr val="000000"/>
              </a:solidFill>
              <a:uFill>
                <a:solidFill>
                  <a:srgbClr val="FFFFFF"/>
                </a:solidFill>
              </a:uFill>
              <a:latin typeface="Times New Roman"/>
            </a:endParaRPr>
          </a:p>
        </p:txBody>
      </p:sp>
      <p:sp>
        <p:nvSpPr>
          <p:cNvPr id="51" name="PlaceHolder 7"/>
          <p:cNvSpPr>
            <a:spLocks noGrp="1"/>
          </p:cNvSpPr>
          <p:nvPr>
            <p:ph type="sldNum"/>
          </p:nvPr>
        </p:nvSpPr>
        <p:spPr>
          <a:xfrm>
            <a:off x="6264000" y="7041600"/>
            <a:ext cx="359640" cy="359640"/>
          </a:xfrm>
          <a:prstGeom prst="rect">
            <a:avLst/>
          </a:prstGeom>
        </p:spPr>
        <p:txBody>
          <a:bodyPr lIns="36000" tIns="0" rIns="0" bIns="0" anchor="ctr"/>
          <a:lstStyle/>
          <a:p>
            <a:pPr>
              <a:lnSpc>
                <a:spcPct val="100000"/>
              </a:lnSpc>
            </a:pPr>
            <a:fld id="{F5AD6361-5E2D-42E9-A29D-CCE202173234}" type="slidenum">
              <a:rPr lang="en-US" sz="1000" b="0" strike="noStrike" spc="-1">
                <a:solidFill>
                  <a:srgbClr val="FFFFFF"/>
                </a:solidFill>
                <a:uFill>
                  <a:solidFill>
                    <a:srgbClr val="FFFFFF"/>
                  </a:solidFill>
                </a:uFill>
                <a:latin typeface="Verdana"/>
              </a:rPr>
              <a:t>‹#›</a:t>
            </a:fld>
            <a:endParaRPr lang="en-US" sz="1400" b="0" strike="noStrike" spc="-1">
              <a:solidFill>
                <a:srgbClr val="000000"/>
              </a:solidFill>
              <a:uFill>
                <a:solidFill>
                  <a:srgbClr val="FFFFFF"/>
                </a:solidFill>
              </a:uFill>
              <a:latin typeface="Times New Roman"/>
            </a:endParaRPr>
          </a:p>
        </p:txBody>
      </p:sp>
      <p:sp>
        <p:nvSpPr>
          <p:cNvPr id="52" name="PlaceHolder 8"/>
          <p:cNvSpPr>
            <a:spLocks noGrp="1"/>
          </p:cNvSpPr>
          <p:nvPr>
            <p:ph type="body"/>
          </p:nvPr>
        </p:nvSpPr>
        <p:spPr>
          <a:xfrm>
            <a:off x="432000" y="1548000"/>
            <a:ext cx="9827640" cy="4967640"/>
          </a:xfrm>
          <a:prstGeom prst="rect">
            <a:avLst/>
          </a:prstGeom>
        </p:spPr>
        <p:txBody>
          <a:bodyPr lIns="0" tIns="0" rIns="0" bIns="0" anchor="ctr"/>
          <a:lstStyle/>
          <a:p>
            <a:pPr marL="432000" indent="-324000">
              <a:buClr>
                <a:srgbClr val="000000"/>
              </a:buClr>
              <a:buSzPct val="45000"/>
              <a:buFont typeface="Wingdings" charset="2"/>
              <a:buChar char=""/>
            </a:pPr>
            <a:r>
              <a:rPr lang="cs-CZ" sz="2400" b="0" strike="noStrike" spc="-1">
                <a:solidFill>
                  <a:srgbClr val="000000"/>
                </a:solidFill>
                <a:uFill>
                  <a:solidFill>
                    <a:srgbClr val="FFFFFF"/>
                  </a:solidFill>
                </a:uFill>
                <a:latin typeface="Verdana"/>
              </a:rPr>
              <a:t>Click to edit the outline text format</a:t>
            </a:r>
          </a:p>
          <a:p>
            <a:pPr marL="864000" lvl="1" indent="-324000">
              <a:buClr>
                <a:srgbClr val="000000"/>
              </a:buClr>
              <a:buSzPct val="75000"/>
              <a:buFont typeface="Symbol" charset="2"/>
              <a:buChar char=""/>
            </a:pPr>
            <a:r>
              <a:rPr lang="cs-CZ" sz="2400" b="0" strike="noStrike" spc="-1">
                <a:solidFill>
                  <a:srgbClr val="000000"/>
                </a:solidFill>
                <a:uFill>
                  <a:solidFill>
                    <a:srgbClr val="FFFFFF"/>
                  </a:solidFill>
                </a:uFill>
                <a:latin typeface="Verdana"/>
              </a:rPr>
              <a:t>Second Outline Level</a:t>
            </a:r>
          </a:p>
          <a:p>
            <a:pPr marL="1296000" lvl="2" indent="-288000">
              <a:buClr>
                <a:srgbClr val="000000"/>
              </a:buClr>
              <a:buSzPct val="45000"/>
              <a:buFont typeface="Wingdings" charset="2"/>
              <a:buChar char=""/>
            </a:pPr>
            <a:r>
              <a:rPr lang="cs-CZ" sz="2400" b="0" strike="noStrike" spc="-1">
                <a:solidFill>
                  <a:srgbClr val="000000"/>
                </a:solidFill>
                <a:uFill>
                  <a:solidFill>
                    <a:srgbClr val="FFFFFF"/>
                  </a:solidFill>
                </a:uFill>
                <a:latin typeface="Verdana"/>
              </a:rPr>
              <a:t>Third Outline Level</a:t>
            </a:r>
          </a:p>
          <a:p>
            <a:pPr marL="1728000" lvl="3" indent="-216000">
              <a:buClr>
                <a:srgbClr val="000000"/>
              </a:buClr>
              <a:buSzPct val="75000"/>
              <a:buFont typeface="Symbol" charset="2"/>
              <a:buChar char=""/>
            </a:pPr>
            <a:r>
              <a:rPr lang="cs-CZ" sz="2400" b="0" strike="noStrike" spc="-1">
                <a:solidFill>
                  <a:srgbClr val="000000"/>
                </a:solidFill>
                <a:uFill>
                  <a:solidFill>
                    <a:srgbClr val="FFFFFF"/>
                  </a:solidFill>
                </a:uFill>
                <a:latin typeface="Verdana"/>
              </a:rPr>
              <a:t>Fourth Outline Level</a:t>
            </a:r>
          </a:p>
          <a:p>
            <a:pPr marL="2160000" lvl="4" indent="-216000">
              <a:buClr>
                <a:srgbClr val="000000"/>
              </a:buClr>
              <a:buSzPct val="45000"/>
              <a:buFont typeface="Wingdings" charset="2"/>
              <a:buChar char=""/>
            </a:pPr>
            <a:r>
              <a:rPr lang="cs-CZ" sz="2400" b="0" strike="noStrike" spc="-1">
                <a:solidFill>
                  <a:srgbClr val="000000"/>
                </a:solidFill>
                <a:uFill>
                  <a:solidFill>
                    <a:srgbClr val="FFFFFF"/>
                  </a:solidFill>
                </a:uFill>
                <a:latin typeface="Verdana"/>
              </a:rPr>
              <a:t>Fifth Outline Level</a:t>
            </a:r>
          </a:p>
          <a:p>
            <a:pPr marL="2592000" lvl="5" indent="-216000">
              <a:buClr>
                <a:srgbClr val="000000"/>
              </a:buClr>
              <a:buSzPct val="45000"/>
              <a:buFont typeface="Wingdings" charset="2"/>
              <a:buChar char=""/>
            </a:pPr>
            <a:r>
              <a:rPr lang="cs-CZ" sz="2400" b="0" strike="noStrike" spc="-1">
                <a:solidFill>
                  <a:srgbClr val="000000"/>
                </a:solidFill>
                <a:uFill>
                  <a:solidFill>
                    <a:srgbClr val="FFFFFF"/>
                  </a:solidFill>
                </a:uFill>
                <a:latin typeface="Verdana"/>
              </a:rPr>
              <a:t>Sixth Outline Level</a:t>
            </a:r>
          </a:p>
          <a:p>
            <a:pPr marL="216000" indent="-215640">
              <a:lnSpc>
                <a:spcPct val="100000"/>
              </a:lnSpc>
              <a:buClr>
                <a:srgbClr val="000000"/>
              </a:buClr>
              <a:buFont typeface="Arial"/>
              <a:buChar char="•"/>
            </a:pPr>
            <a:r>
              <a:rPr lang="cs-CZ" sz="2400" b="0" strike="noStrike" spc="-1">
                <a:solidFill>
                  <a:srgbClr val="000000"/>
                </a:solidFill>
                <a:uFill>
                  <a:solidFill>
                    <a:srgbClr val="FFFFFF"/>
                  </a:solidFill>
                </a:uFill>
                <a:latin typeface="Verdana"/>
              </a:rPr>
              <a:t>Seventh Outline LevelKlepnutím lze upravit styly předlohy textu.</a:t>
            </a:r>
          </a:p>
          <a:p>
            <a:pPr marL="432000" lvl="1" indent="-215640">
              <a:lnSpc>
                <a:spcPct val="100000"/>
              </a:lnSpc>
              <a:buClr>
                <a:srgbClr val="000000"/>
              </a:buClr>
              <a:buFont typeface="Arial"/>
              <a:buChar char="•"/>
            </a:pPr>
            <a:r>
              <a:rPr lang="cs-CZ" sz="2400" b="0" strike="noStrike" spc="-1">
                <a:solidFill>
                  <a:srgbClr val="000000"/>
                </a:solidFill>
                <a:uFill>
                  <a:solidFill>
                    <a:srgbClr val="FFFFFF"/>
                  </a:solidFill>
                </a:uFill>
                <a:latin typeface="Verdana"/>
              </a:rPr>
              <a:t>Druhá úroveň</a:t>
            </a:r>
          </a:p>
          <a:p>
            <a:pPr marL="648000" lvl="2" indent="-215640">
              <a:lnSpc>
                <a:spcPct val="100000"/>
              </a:lnSpc>
              <a:buClr>
                <a:srgbClr val="000000"/>
              </a:buClr>
              <a:buFont typeface="Arial"/>
              <a:buChar char="•"/>
            </a:pPr>
            <a:r>
              <a:rPr lang="cs-CZ" sz="2400" b="0" strike="noStrike" spc="-1">
                <a:solidFill>
                  <a:srgbClr val="000000"/>
                </a:solidFill>
                <a:uFill>
                  <a:solidFill>
                    <a:srgbClr val="FFFFFF"/>
                  </a:solidFill>
                </a:uFill>
                <a:latin typeface="Verdana"/>
              </a:rPr>
              <a:t>Třetí úroveň</a:t>
            </a:r>
          </a:p>
          <a:p>
            <a:pPr marL="864000" lvl="3" indent="-215640">
              <a:lnSpc>
                <a:spcPct val="100000"/>
              </a:lnSpc>
              <a:buClr>
                <a:srgbClr val="000000"/>
              </a:buClr>
              <a:buFont typeface="Arial"/>
              <a:buChar char="•"/>
            </a:pPr>
            <a:r>
              <a:rPr lang="cs-CZ" sz="2400" b="0" strike="noStrike" spc="-1">
                <a:solidFill>
                  <a:srgbClr val="000000"/>
                </a:solidFill>
                <a:uFill>
                  <a:solidFill>
                    <a:srgbClr val="FFFFFF"/>
                  </a:solidFill>
                </a:uFill>
                <a:latin typeface="Verdana"/>
              </a:rPr>
              <a:t>Čtvrtá úroveň</a:t>
            </a:r>
          </a:p>
          <a:p>
            <a:pPr marL="1080000" lvl="4" indent="-215640">
              <a:lnSpc>
                <a:spcPct val="100000"/>
              </a:lnSpc>
              <a:buClr>
                <a:srgbClr val="000000"/>
              </a:buClr>
              <a:buFont typeface="Arial"/>
              <a:buChar char="•"/>
            </a:pPr>
            <a:r>
              <a:rPr lang="cs-CZ" sz="2400" b="0" strike="noStrike" spc="-1">
                <a:solidFill>
                  <a:srgbClr val="000000"/>
                </a:solidFill>
                <a:uFill>
                  <a:solidFill>
                    <a:srgbClr val="FFFFFF"/>
                  </a:solidFill>
                </a:uFill>
                <a:latin typeface="Verdana"/>
              </a:rPr>
              <a:t>Pátá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59.wmf"/><Relationship Id="rId4"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3.xml"/><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3.xml"/><Relationship Id="rId5" Type="http://schemas.openxmlformats.org/officeDocument/2006/relationships/image" Target="../media/image7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3.xml"/><Relationship Id="rId4" Type="http://schemas.openxmlformats.org/officeDocument/2006/relationships/image" Target="../media/image83.jpeg"/></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4.bin"/><Relationship Id="rId3" Type="http://schemas.openxmlformats.org/officeDocument/2006/relationships/image" Target="../media/image14.png"/><Relationship Id="rId7" Type="http://schemas.openxmlformats.org/officeDocument/2006/relationships/oleObject" Target="../embeddings/oleObject1.bin"/><Relationship Id="rId12" Type="http://schemas.openxmlformats.org/officeDocument/2006/relationships/image" Target="../media/image12.w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oleObject" Target="../embeddings/oleObject3.bin"/><Relationship Id="rId5" Type="http://schemas.openxmlformats.org/officeDocument/2006/relationships/image" Target="../media/image16.png"/><Relationship Id="rId10" Type="http://schemas.openxmlformats.org/officeDocument/2006/relationships/image" Target="../media/image11.wmf"/><Relationship Id="rId4" Type="http://schemas.openxmlformats.org/officeDocument/2006/relationships/image" Target="../media/image15.png"/><Relationship Id="rId9" Type="http://schemas.openxmlformats.org/officeDocument/2006/relationships/oleObject" Target="../embeddings/oleObject2.bin"/><Relationship Id="rId14" Type="http://schemas.openxmlformats.org/officeDocument/2006/relationships/image" Target="../media/image13.wmf"/></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9.bin"/><Relationship Id="rId3" Type="http://schemas.openxmlformats.org/officeDocument/2006/relationships/image" Target="../media/image23.png"/><Relationship Id="rId7" Type="http://schemas.openxmlformats.org/officeDocument/2006/relationships/oleObject" Target="../embeddings/oleObject6.bin"/><Relationship Id="rId12" Type="http://schemas.openxmlformats.org/officeDocument/2006/relationships/image" Target="../media/image21.w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8.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20.wmf"/><Relationship Id="rId4" Type="http://schemas.openxmlformats.org/officeDocument/2006/relationships/image" Target="../media/image24.png"/><Relationship Id="rId9" Type="http://schemas.openxmlformats.org/officeDocument/2006/relationships/oleObject" Target="../embeddings/oleObject7.bin"/><Relationship Id="rId14" Type="http://schemas.openxmlformats.org/officeDocument/2006/relationships/image" Target="../media/image22.wmf"/></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2249713" y="595065"/>
            <a:ext cx="7917547" cy="359640"/>
          </a:xfrm>
          <a:prstGeom prst="rect">
            <a:avLst/>
          </a:prstGeom>
          <a:noFill/>
          <a:ln>
            <a:noFill/>
          </a:ln>
        </p:spPr>
        <p:txBody>
          <a:bodyPr lIns="0" tIns="0" rIns="0" bIns="0" anchor="ctr"/>
          <a:lstStyle/>
          <a:p>
            <a:pPr algn="r">
              <a:lnSpc>
                <a:spcPct val="100000"/>
              </a:lnSpc>
            </a:pPr>
            <a:r>
              <a:rPr lang="en-US" sz="2000" b="0" strike="noStrike" spc="-1" dirty="0" smtClean="0">
                <a:solidFill>
                  <a:srgbClr val="666666"/>
                </a:solidFill>
                <a:uFill>
                  <a:solidFill>
                    <a:srgbClr val="FFFFFF"/>
                  </a:solidFill>
                </a:uFill>
                <a:latin typeface="Verdana"/>
              </a:rPr>
              <a:t>ELI Summer School 28.8.2019</a:t>
            </a:r>
            <a:endParaRPr lang="en-US" sz="2000" b="0" strike="noStrike" spc="-1" dirty="0">
              <a:solidFill>
                <a:srgbClr val="000000"/>
              </a:solidFill>
              <a:uFill>
                <a:solidFill>
                  <a:srgbClr val="FFFFFF"/>
                </a:solidFill>
              </a:uFill>
              <a:latin typeface="Arial"/>
            </a:endParaRPr>
          </a:p>
        </p:txBody>
      </p:sp>
      <p:sp>
        <p:nvSpPr>
          <p:cNvPr id="6" name="TextBox 5"/>
          <p:cNvSpPr txBox="1"/>
          <p:nvPr/>
        </p:nvSpPr>
        <p:spPr>
          <a:xfrm>
            <a:off x="275772" y="7012032"/>
            <a:ext cx="6248400" cy="461665"/>
          </a:xfrm>
          <a:prstGeom prst="rect">
            <a:avLst/>
          </a:prstGeom>
          <a:noFill/>
        </p:spPr>
        <p:txBody>
          <a:bodyPr wrap="square" rtlCol="0">
            <a:spAutoFit/>
          </a:bodyPr>
          <a:lstStyle/>
          <a:p>
            <a:r>
              <a:rPr lang="en-US" sz="1200" i="1" dirty="0">
                <a:solidFill>
                  <a:schemeClr val="bg1"/>
                </a:solidFill>
                <a:latin typeface="Verdana" panose="020B0604030504040204" pitchFamily="34" charset="0"/>
                <a:ea typeface="Verdana" panose="020B0604030504040204" pitchFamily="34" charset="0"/>
              </a:rPr>
              <a:t>Advanced research using high intensity laser produced photons and particles (ADONIS</a:t>
            </a:r>
            <a:r>
              <a:rPr lang="en-US" sz="1200" i="1" dirty="0" smtClean="0">
                <a:solidFill>
                  <a:schemeClr val="bg1"/>
                </a:solidFill>
                <a:latin typeface="Verdana" panose="020B0604030504040204" pitchFamily="34" charset="0"/>
                <a:ea typeface="Verdana" panose="020B0604030504040204" pitchFamily="34" charset="0"/>
              </a:rPr>
              <a:t>), Reg</a:t>
            </a:r>
            <a:r>
              <a:rPr lang="en-US" sz="1200" i="1" dirty="0">
                <a:solidFill>
                  <a:schemeClr val="bg1"/>
                </a:solidFill>
                <a:latin typeface="Verdana" panose="020B0604030504040204" pitchFamily="34" charset="0"/>
                <a:ea typeface="Verdana" panose="020B0604030504040204" pitchFamily="34" charset="0"/>
              </a:rPr>
              <a:t>. n.: CZ.02.1.01/0.0/0.0/16_019/0000789</a:t>
            </a:r>
            <a:endParaRPr lang="en-US" sz="1200" dirty="0">
              <a:solidFill>
                <a:schemeClr val="bg1"/>
              </a:solidFill>
              <a:latin typeface="Verdana" panose="020B0604030504040204" pitchFamily="34" charset="0"/>
              <a:ea typeface="Verdana" panose="020B0604030504040204" pitchFamily="34" charset="0"/>
            </a:endParaRPr>
          </a:p>
        </p:txBody>
      </p:sp>
      <p:sp>
        <p:nvSpPr>
          <p:cNvPr id="8" name="TextShape 2"/>
          <p:cNvSpPr txBox="1"/>
          <p:nvPr/>
        </p:nvSpPr>
        <p:spPr>
          <a:xfrm>
            <a:off x="1217613" y="1646238"/>
            <a:ext cx="6019800" cy="1592262"/>
          </a:xfrm>
          <a:prstGeom prst="rect">
            <a:avLst/>
          </a:prstGeom>
          <a:noFill/>
          <a:ln>
            <a:noFill/>
          </a:ln>
        </p:spPr>
        <p:txBody>
          <a:bodyPr lIns="0" tIns="0" rIns="0" bIns="0"/>
          <a:lstStyle/>
          <a:p>
            <a:pPr fontAlgn="auto">
              <a:spcBef>
                <a:spcPts val="0"/>
              </a:spcBef>
              <a:spcAft>
                <a:spcPts val="0"/>
              </a:spcAft>
              <a:defRPr/>
            </a:pPr>
            <a:r>
              <a:rPr lang="en-US" sz="3200" spc="-1" dirty="0" smtClean="0">
                <a:solidFill>
                  <a:srgbClr val="666666"/>
                </a:solidFill>
                <a:uFill>
                  <a:solidFill>
                    <a:srgbClr val="FFFFFF"/>
                  </a:solidFill>
                </a:uFill>
                <a:latin typeface="Verdana"/>
                <a:ea typeface="+mn-ea"/>
                <a:cs typeface="+mn-cs"/>
              </a:rPr>
              <a:t>Time-Resolved Ellipsometry in the Optical and VUV Region</a:t>
            </a:r>
            <a:endParaRPr lang="cs-CZ" sz="3200" spc="-1" dirty="0">
              <a:solidFill>
                <a:srgbClr val="000000"/>
              </a:solidFill>
              <a:uFill>
                <a:solidFill>
                  <a:srgbClr val="FFFFFF"/>
                </a:solidFill>
              </a:uFill>
              <a:latin typeface="Arial"/>
              <a:ea typeface="+mn-ea"/>
              <a:cs typeface="+mn-cs"/>
            </a:endParaRPr>
          </a:p>
        </p:txBody>
      </p:sp>
      <p:sp>
        <p:nvSpPr>
          <p:cNvPr id="9" name="TextShape 3"/>
          <p:cNvSpPr txBox="1"/>
          <p:nvPr/>
        </p:nvSpPr>
        <p:spPr>
          <a:xfrm>
            <a:off x="431800" y="3479800"/>
            <a:ext cx="9790113" cy="3729038"/>
          </a:xfrm>
          <a:prstGeom prst="rect">
            <a:avLst/>
          </a:prstGeom>
          <a:noFill/>
          <a:ln>
            <a:noFill/>
          </a:ln>
        </p:spPr>
        <p:txBody>
          <a:bodyPr lIns="0" tIns="0" rIns="0" bIns="0"/>
          <a:lstStyle/>
          <a:p>
            <a:pPr fontAlgn="auto">
              <a:spcBef>
                <a:spcPts val="0"/>
              </a:spcBef>
              <a:spcAft>
                <a:spcPts val="0"/>
              </a:spcAft>
              <a:defRPr/>
            </a:pPr>
            <a:endParaRPr lang="en-US" sz="1600" b="1" spc="-1" dirty="0" smtClean="0">
              <a:solidFill>
                <a:srgbClr val="666666"/>
              </a:solidFill>
              <a:uFill>
                <a:solidFill>
                  <a:srgbClr val="FFFFFF"/>
                </a:solidFill>
              </a:uFill>
              <a:latin typeface="Verdana"/>
              <a:ea typeface="+mn-ea"/>
              <a:cs typeface="+mn-cs"/>
            </a:endParaRPr>
          </a:p>
          <a:p>
            <a:pPr fontAlgn="auto">
              <a:spcBef>
                <a:spcPts val="0"/>
              </a:spcBef>
              <a:spcAft>
                <a:spcPts val="0"/>
              </a:spcAft>
              <a:defRPr/>
            </a:pPr>
            <a:endParaRPr lang="en-US" sz="1600" b="1" spc="-1" dirty="0">
              <a:solidFill>
                <a:srgbClr val="666666"/>
              </a:solidFill>
              <a:uFill>
                <a:solidFill>
                  <a:srgbClr val="FFFFFF"/>
                </a:solidFill>
              </a:uFill>
              <a:latin typeface="Verdana"/>
            </a:endParaRPr>
          </a:p>
          <a:p>
            <a:pPr fontAlgn="auto">
              <a:spcBef>
                <a:spcPts val="0"/>
              </a:spcBef>
              <a:spcAft>
                <a:spcPts val="0"/>
              </a:spcAft>
              <a:defRPr/>
            </a:pPr>
            <a:r>
              <a:rPr lang="en-US" sz="1600" b="1" spc="-1" dirty="0" smtClean="0">
                <a:solidFill>
                  <a:srgbClr val="666666"/>
                </a:solidFill>
                <a:uFill>
                  <a:solidFill>
                    <a:srgbClr val="FFFFFF"/>
                  </a:solidFill>
                </a:uFill>
                <a:latin typeface="Verdana"/>
                <a:ea typeface="+mn-ea"/>
                <a:cs typeface="+mn-cs"/>
              </a:rPr>
              <a:t>	Shirly </a:t>
            </a:r>
            <a:r>
              <a:rPr lang="en-US" sz="1600" b="1" spc="-1" dirty="0">
                <a:solidFill>
                  <a:srgbClr val="666666"/>
                </a:solidFill>
                <a:uFill>
                  <a:solidFill>
                    <a:srgbClr val="FFFFFF"/>
                  </a:solidFill>
                </a:uFill>
                <a:latin typeface="Verdana"/>
                <a:ea typeface="+mn-ea"/>
                <a:cs typeface="+mn-cs"/>
              </a:rPr>
              <a:t>Espinoza</a:t>
            </a:r>
            <a:r>
              <a:rPr lang="en-US" sz="1600" spc="-1" baseline="30000" dirty="0">
                <a:solidFill>
                  <a:srgbClr val="666666"/>
                </a:solidFill>
                <a:uFill>
                  <a:solidFill>
                    <a:srgbClr val="FFFFFF"/>
                  </a:solidFill>
                </a:uFill>
                <a:latin typeface="Verdana"/>
                <a:ea typeface="+mn-ea"/>
                <a:cs typeface="+mn-cs"/>
              </a:rPr>
              <a:t>1</a:t>
            </a:r>
            <a:r>
              <a:rPr lang="en-US" sz="1600" spc="-1" dirty="0">
                <a:solidFill>
                  <a:srgbClr val="666666"/>
                </a:solidFill>
                <a:uFill>
                  <a:solidFill>
                    <a:srgbClr val="FFFFFF"/>
                  </a:solidFill>
                </a:uFill>
                <a:latin typeface="Verdana"/>
                <a:ea typeface="+mn-ea"/>
                <a:cs typeface="+mn-cs"/>
              </a:rPr>
              <a:t>, Steffen Richter</a:t>
            </a:r>
            <a:r>
              <a:rPr lang="en-US" sz="1600" spc="-1" baseline="30000" dirty="0">
                <a:solidFill>
                  <a:srgbClr val="666666"/>
                </a:solidFill>
                <a:uFill>
                  <a:solidFill>
                    <a:srgbClr val="FFFFFF"/>
                  </a:solidFill>
                </a:uFill>
                <a:latin typeface="Verdana"/>
                <a:ea typeface="+mn-ea"/>
                <a:cs typeface="+mn-cs"/>
              </a:rPr>
              <a:t>1</a:t>
            </a:r>
            <a:r>
              <a:rPr lang="en-US" sz="1600" spc="-1" dirty="0">
                <a:solidFill>
                  <a:srgbClr val="666666"/>
                </a:solidFill>
                <a:uFill>
                  <a:solidFill>
                    <a:srgbClr val="FFFFFF"/>
                  </a:solidFill>
                </a:uFill>
                <a:latin typeface="Verdana"/>
                <a:ea typeface="+mn-ea"/>
                <a:cs typeface="+mn-cs"/>
              </a:rPr>
              <a:t>, </a:t>
            </a:r>
            <a:endParaRPr lang="en-US" sz="1600" spc="-1" dirty="0" smtClean="0">
              <a:solidFill>
                <a:srgbClr val="666666"/>
              </a:solidFill>
              <a:uFill>
                <a:solidFill>
                  <a:srgbClr val="FFFFFF"/>
                </a:solidFill>
              </a:uFill>
              <a:latin typeface="Verdana"/>
              <a:ea typeface="+mn-ea"/>
              <a:cs typeface="+mn-cs"/>
            </a:endParaRPr>
          </a:p>
          <a:p>
            <a:pPr fontAlgn="auto">
              <a:spcBef>
                <a:spcPts val="0"/>
              </a:spcBef>
              <a:spcAft>
                <a:spcPts val="0"/>
              </a:spcAft>
              <a:defRPr/>
            </a:pPr>
            <a:r>
              <a:rPr lang="en-US" sz="1600" spc="-1" dirty="0" smtClean="0">
                <a:solidFill>
                  <a:srgbClr val="666666"/>
                </a:solidFill>
                <a:uFill>
                  <a:solidFill>
                    <a:srgbClr val="FFFFFF"/>
                  </a:solidFill>
                </a:uFill>
                <a:latin typeface="Verdana"/>
                <a:ea typeface="+mn-ea"/>
                <a:cs typeface="+mn-cs"/>
              </a:rPr>
              <a:t>	Mateusz Rebarz</a:t>
            </a:r>
            <a:r>
              <a:rPr lang="en-US" sz="1600" spc="-1" baseline="30000" dirty="0" smtClean="0">
                <a:solidFill>
                  <a:srgbClr val="666666"/>
                </a:solidFill>
                <a:uFill>
                  <a:solidFill>
                    <a:srgbClr val="FFFFFF"/>
                  </a:solidFill>
                </a:uFill>
                <a:latin typeface="Verdana"/>
                <a:ea typeface="+mn-ea"/>
                <a:cs typeface="+mn-cs"/>
              </a:rPr>
              <a:t>1</a:t>
            </a:r>
            <a:r>
              <a:rPr lang="en-US" sz="1600" spc="-1" dirty="0">
                <a:solidFill>
                  <a:srgbClr val="666666"/>
                </a:solidFill>
                <a:uFill>
                  <a:solidFill>
                    <a:srgbClr val="FFFFFF"/>
                  </a:solidFill>
                </a:uFill>
                <a:latin typeface="Verdana"/>
              </a:rPr>
              <a:t> </a:t>
            </a:r>
            <a:r>
              <a:rPr lang="en-US" sz="1600" spc="-1" dirty="0" smtClean="0">
                <a:solidFill>
                  <a:srgbClr val="666666"/>
                </a:solidFill>
                <a:uFill>
                  <a:solidFill>
                    <a:srgbClr val="FFFFFF"/>
                  </a:solidFill>
                </a:uFill>
                <a:latin typeface="Verdana"/>
              </a:rPr>
              <a:t>and </a:t>
            </a:r>
            <a:r>
              <a:rPr lang="en-US" sz="1600" spc="-1" dirty="0" smtClean="0">
                <a:solidFill>
                  <a:srgbClr val="666666"/>
                </a:solidFill>
                <a:uFill>
                  <a:solidFill>
                    <a:srgbClr val="FFFFFF"/>
                  </a:solidFill>
                </a:uFill>
                <a:latin typeface="Verdana"/>
                <a:ea typeface="+mn-ea"/>
                <a:cs typeface="+mn-cs"/>
              </a:rPr>
              <a:t>Jakob Andreasson</a:t>
            </a:r>
            <a:r>
              <a:rPr lang="en-US" sz="1600" spc="-1" baseline="30000" dirty="0" smtClean="0">
                <a:solidFill>
                  <a:srgbClr val="666666"/>
                </a:solidFill>
                <a:uFill>
                  <a:solidFill>
                    <a:srgbClr val="FFFFFF"/>
                  </a:solidFill>
                </a:uFill>
                <a:latin typeface="Verdana"/>
                <a:ea typeface="+mn-ea"/>
                <a:cs typeface="+mn-cs"/>
              </a:rPr>
              <a:t>1,2</a:t>
            </a:r>
            <a:endParaRPr lang="en-US" sz="1600" spc="-1" dirty="0">
              <a:solidFill>
                <a:srgbClr val="666666"/>
              </a:solidFill>
              <a:uFill>
                <a:solidFill>
                  <a:srgbClr val="FFFFFF"/>
                </a:solidFill>
              </a:uFill>
              <a:latin typeface="Verdana"/>
              <a:ea typeface="+mn-ea"/>
              <a:cs typeface="+mn-cs"/>
            </a:endParaRPr>
          </a:p>
          <a:p>
            <a:pPr fontAlgn="auto">
              <a:spcBef>
                <a:spcPts val="0"/>
              </a:spcBef>
              <a:spcAft>
                <a:spcPts val="0"/>
              </a:spcAft>
              <a:defRPr/>
            </a:pPr>
            <a:endParaRPr lang="en-US" sz="1400" spc="-1" baseline="30000" dirty="0" smtClean="0">
              <a:solidFill>
                <a:srgbClr val="666666"/>
              </a:solidFill>
              <a:uFill>
                <a:solidFill>
                  <a:srgbClr val="FFFFFF"/>
                </a:solidFill>
              </a:uFill>
              <a:latin typeface="Verdana"/>
              <a:ea typeface="+mn-ea"/>
              <a:cs typeface="+mn-cs"/>
            </a:endParaRPr>
          </a:p>
          <a:p>
            <a:pPr fontAlgn="auto">
              <a:spcBef>
                <a:spcPts val="0"/>
              </a:spcBef>
              <a:spcAft>
                <a:spcPts val="0"/>
              </a:spcAft>
              <a:defRPr/>
            </a:pPr>
            <a:r>
              <a:rPr lang="en-US" sz="1400" spc="-1" baseline="30000" dirty="0" smtClean="0">
                <a:solidFill>
                  <a:srgbClr val="666666"/>
                </a:solidFill>
                <a:uFill>
                  <a:solidFill>
                    <a:srgbClr val="FFFFFF"/>
                  </a:solidFill>
                </a:uFill>
                <a:latin typeface="Verdana"/>
                <a:ea typeface="+mn-ea"/>
                <a:cs typeface="+mn-cs"/>
              </a:rPr>
              <a:t>	1</a:t>
            </a:r>
            <a:r>
              <a:rPr lang="en-US" sz="1400" spc="-1" dirty="0" smtClean="0">
                <a:solidFill>
                  <a:srgbClr val="666666"/>
                </a:solidFill>
                <a:uFill>
                  <a:solidFill>
                    <a:srgbClr val="FFFFFF"/>
                  </a:solidFill>
                </a:uFill>
                <a:latin typeface="Verdana"/>
                <a:ea typeface="+mn-ea"/>
                <a:cs typeface="+mn-cs"/>
              </a:rPr>
              <a:t> </a:t>
            </a:r>
            <a:r>
              <a:rPr lang="en-US" sz="1400" spc="-1" dirty="0">
                <a:solidFill>
                  <a:srgbClr val="666666"/>
                </a:solidFill>
                <a:uFill>
                  <a:solidFill>
                    <a:srgbClr val="FFFFFF"/>
                  </a:solidFill>
                </a:uFill>
                <a:latin typeface="Verdana"/>
                <a:ea typeface="+mn-ea"/>
                <a:cs typeface="+mn-cs"/>
              </a:rPr>
              <a:t>ELI Beamlines, Czech Republic</a:t>
            </a:r>
          </a:p>
          <a:p>
            <a:pPr fontAlgn="auto">
              <a:spcBef>
                <a:spcPts val="0"/>
              </a:spcBef>
              <a:spcAft>
                <a:spcPts val="0"/>
              </a:spcAft>
              <a:defRPr/>
            </a:pPr>
            <a:r>
              <a:rPr lang="en-US" sz="1400" spc="-1" baseline="30000" dirty="0" smtClean="0">
                <a:solidFill>
                  <a:srgbClr val="666666"/>
                </a:solidFill>
                <a:uFill>
                  <a:solidFill>
                    <a:srgbClr val="FFFFFF"/>
                  </a:solidFill>
                </a:uFill>
                <a:latin typeface="Verdana"/>
                <a:ea typeface="+mn-ea"/>
                <a:cs typeface="+mn-cs"/>
              </a:rPr>
              <a:t>	2</a:t>
            </a:r>
            <a:r>
              <a:rPr lang="en-US" sz="1400" spc="-1" dirty="0" smtClean="0">
                <a:solidFill>
                  <a:srgbClr val="666666"/>
                </a:solidFill>
                <a:uFill>
                  <a:solidFill>
                    <a:srgbClr val="FFFFFF"/>
                  </a:solidFill>
                </a:uFill>
                <a:latin typeface="Verdana"/>
                <a:ea typeface="+mn-ea"/>
                <a:cs typeface="+mn-cs"/>
              </a:rPr>
              <a:t> Chalmers </a:t>
            </a:r>
            <a:r>
              <a:rPr lang="en-US" sz="1400" spc="-1" dirty="0">
                <a:solidFill>
                  <a:srgbClr val="666666"/>
                </a:solidFill>
                <a:uFill>
                  <a:solidFill>
                    <a:srgbClr val="FFFFFF"/>
                  </a:solidFill>
                </a:uFill>
                <a:latin typeface="Verdana"/>
                <a:ea typeface="+mn-ea"/>
                <a:cs typeface="+mn-cs"/>
              </a:rPr>
              <a:t>University of Technology, Sweden</a:t>
            </a:r>
          </a:p>
          <a:p>
            <a:pPr fontAlgn="auto">
              <a:spcBef>
                <a:spcPts val="0"/>
              </a:spcBef>
              <a:spcAft>
                <a:spcPts val="0"/>
              </a:spcAft>
              <a:defRPr/>
            </a:pPr>
            <a:endParaRPr lang="en-US" sz="1400" spc="-1" dirty="0" smtClean="0">
              <a:solidFill>
                <a:srgbClr val="666666"/>
              </a:solidFill>
              <a:uFill>
                <a:solidFill>
                  <a:srgbClr val="FFFFFF"/>
                </a:solidFill>
              </a:uFill>
              <a:latin typeface="Verdana"/>
              <a:ea typeface="+mn-ea"/>
              <a:cs typeface="+mn-cs"/>
            </a:endParaRPr>
          </a:p>
          <a:p>
            <a:pPr fontAlgn="auto">
              <a:spcBef>
                <a:spcPts val="0"/>
              </a:spcBef>
              <a:spcAft>
                <a:spcPts val="0"/>
              </a:spcAft>
              <a:defRPr/>
            </a:pPr>
            <a:endParaRPr lang="en-US" sz="1400" spc="-1" dirty="0">
              <a:solidFill>
                <a:srgbClr val="666666"/>
              </a:solidFill>
              <a:uFill>
                <a:solidFill>
                  <a:srgbClr val="FFFFFF"/>
                </a:solidFill>
              </a:uFill>
              <a:latin typeface="Verdana"/>
            </a:endParaRPr>
          </a:p>
          <a:p>
            <a:pPr fontAlgn="auto">
              <a:spcBef>
                <a:spcPts val="0"/>
              </a:spcBef>
              <a:spcAft>
                <a:spcPts val="0"/>
              </a:spcAft>
              <a:defRPr/>
            </a:pPr>
            <a:endParaRPr lang="en-US" sz="1600" spc="-1" dirty="0" smtClean="0">
              <a:solidFill>
                <a:srgbClr val="666666"/>
              </a:solidFill>
              <a:uFill>
                <a:solidFill>
                  <a:srgbClr val="FFFFFF"/>
                </a:solidFill>
              </a:uFill>
              <a:latin typeface="Verdana"/>
              <a:ea typeface="+mn-ea"/>
              <a:cs typeface="+mn-cs"/>
            </a:endParaRPr>
          </a:p>
          <a:p>
            <a:pPr fontAlgn="auto">
              <a:spcBef>
                <a:spcPts val="0"/>
              </a:spcBef>
              <a:spcAft>
                <a:spcPts val="0"/>
              </a:spcAft>
              <a:defRPr/>
            </a:pPr>
            <a:endParaRPr lang="en-US" sz="1600" spc="-1" dirty="0">
              <a:solidFill>
                <a:srgbClr val="666666"/>
              </a:solidFill>
              <a:uFill>
                <a:solidFill>
                  <a:srgbClr val="FFFFFF"/>
                </a:solidFill>
              </a:uFill>
              <a:latin typeface="Verdana"/>
              <a:ea typeface="+mn-ea"/>
              <a:cs typeface="+mn-cs"/>
            </a:endParaRPr>
          </a:p>
          <a:p>
            <a:pPr fontAlgn="auto">
              <a:spcBef>
                <a:spcPts val="0"/>
              </a:spcBef>
              <a:spcAft>
                <a:spcPts val="0"/>
              </a:spcAft>
              <a:defRPr/>
            </a:pPr>
            <a:r>
              <a:rPr lang="en-US" sz="1600" spc="-1" dirty="0">
                <a:solidFill>
                  <a:srgbClr val="666666"/>
                </a:solidFill>
                <a:uFill>
                  <a:solidFill>
                    <a:srgbClr val="FFFFFF"/>
                  </a:solidFill>
                </a:uFill>
                <a:latin typeface="Verdana"/>
                <a:ea typeface="+mn-ea"/>
                <a:cs typeface="+mn-cs"/>
              </a:rPr>
              <a:t>Supported by the European Regional Development Fund: ADONIS (CZ.02.1.01/0.0/0.0/16_019/0000789) and ELIBIO (CZ.02.1.01/0.0/0.0/15_003/0000447)</a:t>
            </a:r>
          </a:p>
          <a:p>
            <a:pPr fontAlgn="auto">
              <a:spcBef>
                <a:spcPts val="0"/>
              </a:spcBef>
              <a:spcAft>
                <a:spcPts val="0"/>
              </a:spcAft>
              <a:defRPr/>
            </a:pPr>
            <a:r>
              <a:rPr lang="en-US" sz="1600" spc="-1" dirty="0">
                <a:solidFill>
                  <a:srgbClr val="666666"/>
                </a:solidFill>
                <a:uFill>
                  <a:solidFill>
                    <a:srgbClr val="FFFFFF"/>
                  </a:solidFill>
                </a:uFill>
                <a:latin typeface="Verdana"/>
                <a:ea typeface="+mn-ea"/>
                <a:cs typeface="+mn-cs"/>
              </a:rPr>
              <a:t>and by the National Science Foundation (DMR-1505172)</a:t>
            </a:r>
          </a:p>
          <a:p>
            <a:pPr fontAlgn="auto">
              <a:spcBef>
                <a:spcPts val="0"/>
              </a:spcBef>
              <a:spcAft>
                <a:spcPts val="0"/>
              </a:spcAft>
              <a:defRPr/>
            </a:pPr>
            <a:endParaRPr lang="en-US" sz="1600" spc="-1" dirty="0">
              <a:solidFill>
                <a:srgbClr val="666666"/>
              </a:solidFill>
              <a:uFill>
                <a:solidFill>
                  <a:srgbClr val="FFFFFF"/>
                </a:solidFill>
              </a:uFill>
              <a:latin typeface="Verdana"/>
              <a:ea typeface="+mn-ea"/>
              <a:cs typeface="+mn-cs"/>
            </a:endParaRPr>
          </a:p>
          <a:p>
            <a:pPr fontAlgn="auto">
              <a:spcBef>
                <a:spcPts val="0"/>
              </a:spcBef>
              <a:spcAft>
                <a:spcPts val="0"/>
              </a:spcAft>
              <a:defRPr/>
            </a:pPr>
            <a:endParaRPr lang="en-US" sz="1600" spc="-1" dirty="0">
              <a:solidFill>
                <a:srgbClr val="666666"/>
              </a:solidFill>
              <a:uFill>
                <a:solidFill>
                  <a:srgbClr val="FFFFFF"/>
                </a:solidFill>
              </a:uFill>
              <a:latin typeface="Verdana"/>
              <a:ea typeface="+mn-ea"/>
              <a:cs typeface="+mn-cs"/>
            </a:endParaRPr>
          </a:p>
          <a:p>
            <a:pPr fontAlgn="auto">
              <a:spcBef>
                <a:spcPts val="0"/>
              </a:spcBef>
              <a:spcAft>
                <a:spcPts val="0"/>
              </a:spcAft>
              <a:defRPr/>
            </a:pPr>
            <a:endParaRPr lang="en-US" sz="1600" spc="-1" dirty="0">
              <a:solidFill>
                <a:srgbClr val="666666"/>
              </a:solidFill>
              <a:uFill>
                <a:solidFill>
                  <a:srgbClr val="FFFFFF"/>
                </a:solidFill>
              </a:uFill>
              <a:latin typeface="Verdana"/>
              <a:ea typeface="+mn-ea"/>
              <a:cs typeface="+mn-cs"/>
            </a:endParaRPr>
          </a:p>
          <a:p>
            <a:pPr fontAlgn="auto">
              <a:spcBef>
                <a:spcPts val="0"/>
              </a:spcBef>
              <a:spcAft>
                <a:spcPts val="0"/>
              </a:spcAft>
              <a:defRPr/>
            </a:pPr>
            <a:endParaRPr lang="en-US" sz="1600" spc="-1" dirty="0">
              <a:solidFill>
                <a:srgbClr val="666666"/>
              </a:solidFill>
              <a:uFill>
                <a:solidFill>
                  <a:srgbClr val="FFFFFF"/>
                </a:solidFill>
              </a:uFill>
              <a:latin typeface="Verdana"/>
              <a:ea typeface="+mn-ea"/>
              <a:cs typeface="+mn-cs"/>
            </a:endParaRPr>
          </a:p>
        </p:txBody>
      </p:sp>
    </p:spTree>
    <p:extLst>
      <p:ext uri="{BB962C8B-B14F-4D97-AF65-F5344CB8AC3E}">
        <p14:creationId xmlns:p14="http://schemas.microsoft.com/office/powerpoint/2010/main" val="28660492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Ultrafast processes in semiconductors</a:t>
            </a:r>
            <a:endParaRPr lang="cs-CZ" sz="3200" spc="-1" dirty="0">
              <a:solidFill>
                <a:srgbClr val="000000"/>
              </a:solidFill>
              <a:uFill>
                <a:solidFill>
                  <a:srgbClr val="FFFFFF"/>
                </a:solidFill>
              </a:uFill>
              <a:latin typeface="Arial"/>
              <a:ea typeface="+mn-ea"/>
              <a:cs typeface="+mn-cs"/>
            </a:endParaRPr>
          </a:p>
        </p:txBody>
      </p:sp>
      <p:sp>
        <p:nvSpPr>
          <p:cNvPr id="226"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C9F5440E-5150-41AF-BC2A-391C58BAD42E}"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10</a:t>
            </a:fld>
            <a:endParaRPr lang="en-US" sz="1400" spc="-1">
              <a:solidFill>
                <a:srgbClr val="000000"/>
              </a:solidFill>
              <a:uFill>
                <a:solidFill>
                  <a:srgbClr val="FFFFFF"/>
                </a:solidFill>
              </a:uFill>
              <a:latin typeface="Times New Roman"/>
              <a:ea typeface="+mn-ea"/>
              <a:cs typeface="+mn-cs"/>
            </a:endParaRPr>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1874838"/>
            <a:ext cx="7489825" cy="290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65225" y="4846638"/>
            <a:ext cx="4179888" cy="461962"/>
          </a:xfrm>
          <a:prstGeom prst="rect">
            <a:avLst/>
          </a:prstGeom>
        </p:spPr>
        <p:txBody>
          <a:bodyPr>
            <a:spAutoFit/>
          </a:bodyPr>
          <a:lstStyle/>
          <a:p>
            <a:pPr>
              <a:defRPr/>
            </a:pPr>
            <a:r>
              <a:rPr lang="en-GB" altLang="en-US" sz="2400" b="1" dirty="0">
                <a:solidFill>
                  <a:srgbClr val="000000"/>
                </a:solidFill>
                <a:latin typeface="+mn-lt"/>
              </a:rPr>
              <a:t>Applications:</a:t>
            </a:r>
          </a:p>
        </p:txBody>
      </p:sp>
      <p:sp>
        <p:nvSpPr>
          <p:cNvPr id="18439" name="Rectangle 7"/>
          <p:cNvSpPr>
            <a:spLocks noChangeArrowheads="1"/>
          </p:cNvSpPr>
          <p:nvPr/>
        </p:nvSpPr>
        <p:spPr bwMode="auto">
          <a:xfrm>
            <a:off x="657225" y="5227638"/>
            <a:ext cx="5786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1" eaLnBrk="1" hangingPunct="1">
              <a:lnSpc>
                <a:spcPct val="90000"/>
              </a:lnSpc>
              <a:spcBef>
                <a:spcPct val="0"/>
              </a:spcBef>
              <a:buFontTx/>
              <a:buNone/>
            </a:pPr>
            <a:r>
              <a:rPr lang="en-US" altLang="en-US" sz="2000"/>
              <a:t>Fast electronics</a:t>
            </a:r>
          </a:p>
          <a:p>
            <a:pPr lvl="1" eaLnBrk="1" hangingPunct="1">
              <a:lnSpc>
                <a:spcPct val="90000"/>
              </a:lnSpc>
              <a:spcBef>
                <a:spcPct val="0"/>
              </a:spcBef>
              <a:buFontTx/>
              <a:buNone/>
            </a:pPr>
            <a:r>
              <a:rPr lang="en-US" altLang="en-US" sz="2000"/>
              <a:t>High speed optical switching </a:t>
            </a:r>
          </a:p>
          <a:p>
            <a:pPr lvl="1" eaLnBrk="1" hangingPunct="1">
              <a:lnSpc>
                <a:spcPct val="90000"/>
              </a:lnSpc>
              <a:spcBef>
                <a:spcPct val="0"/>
              </a:spcBef>
              <a:buFontTx/>
              <a:buNone/>
            </a:pPr>
            <a:r>
              <a:rPr lang="en-US" altLang="en-US" sz="2000"/>
              <a:t>Light harvesting</a:t>
            </a:r>
          </a:p>
        </p:txBody>
      </p:sp>
      <p:sp>
        <p:nvSpPr>
          <p:cNvPr id="2" name="Rectangle 1"/>
          <p:cNvSpPr/>
          <p:nvPr/>
        </p:nvSpPr>
        <p:spPr>
          <a:xfrm>
            <a:off x="1839913" y="3433763"/>
            <a:ext cx="7489825" cy="685800"/>
          </a:xfrm>
          <a:prstGeom prst="rect">
            <a:avLst/>
          </a:prstGeom>
          <a:solidFill>
            <a:schemeClr val="bg1">
              <a:lumMod val="5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13846544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13" y="5032375"/>
            <a:ext cx="8229600" cy="156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1330325"/>
            <a:ext cx="7489825" cy="290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Ultrafast processes in semiconductors</a:t>
            </a:r>
            <a:endParaRPr lang="cs-CZ" sz="3200" spc="-1" dirty="0">
              <a:solidFill>
                <a:srgbClr val="000000"/>
              </a:solidFill>
              <a:uFill>
                <a:solidFill>
                  <a:srgbClr val="FFFFFF"/>
                </a:solidFill>
              </a:uFill>
              <a:latin typeface="Arial"/>
              <a:ea typeface="+mn-ea"/>
              <a:cs typeface="+mn-cs"/>
            </a:endParaRPr>
          </a:p>
        </p:txBody>
      </p:sp>
      <p:sp>
        <p:nvSpPr>
          <p:cNvPr id="8"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C21F1C2F-2024-4851-A3DC-C9A1487347AC}"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11</a:t>
            </a:fld>
            <a:endParaRPr lang="en-US" sz="1400" spc="-1">
              <a:solidFill>
                <a:srgbClr val="000000"/>
              </a:solidFill>
              <a:uFill>
                <a:solidFill>
                  <a:srgbClr val="FFFFFF"/>
                </a:solidFill>
              </a:uFill>
              <a:latin typeface="Times New Roman"/>
              <a:ea typeface="+mn-ea"/>
              <a:cs typeface="+mn-cs"/>
            </a:endParaRPr>
          </a:p>
        </p:txBody>
      </p:sp>
      <p:sp>
        <p:nvSpPr>
          <p:cNvPr id="19463" name="TextBox 1"/>
          <p:cNvSpPr txBox="1">
            <a:spLocks noChangeArrowheads="1"/>
          </p:cNvSpPr>
          <p:nvPr/>
        </p:nvSpPr>
        <p:spPr bwMode="auto">
          <a:xfrm>
            <a:off x="4038600" y="4654550"/>
            <a:ext cx="301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Dielectric function response</a:t>
            </a:r>
          </a:p>
        </p:txBody>
      </p:sp>
      <p:sp>
        <p:nvSpPr>
          <p:cNvPr id="9" name="Rectangle 8"/>
          <p:cNvSpPr/>
          <p:nvPr/>
        </p:nvSpPr>
        <p:spPr>
          <a:xfrm>
            <a:off x="1804988" y="2889250"/>
            <a:ext cx="7489825" cy="685800"/>
          </a:xfrm>
          <a:prstGeom prst="rect">
            <a:avLst/>
          </a:prstGeom>
          <a:solidFill>
            <a:schemeClr val="bg1">
              <a:lumMod val="5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301293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t="11539"/>
          <a:stretch>
            <a:fillRect/>
          </a:stretch>
        </p:blipFill>
        <p:spPr bwMode="auto">
          <a:xfrm>
            <a:off x="1501775" y="1951038"/>
            <a:ext cx="75549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Shape 1"/>
          <p:cNvSpPr txBox="1"/>
          <p:nvPr/>
        </p:nvSpPr>
        <p:spPr>
          <a:xfrm>
            <a:off x="1839913" y="269875"/>
            <a:ext cx="8420100"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Dielectric function of </a:t>
            </a:r>
            <a:r>
              <a:rPr lang="en-US" sz="3200" spc="-1" dirty="0" err="1">
                <a:solidFill>
                  <a:srgbClr val="666666"/>
                </a:solidFill>
                <a:uFill>
                  <a:solidFill>
                    <a:srgbClr val="FFFFFF"/>
                  </a:solidFill>
                </a:uFill>
                <a:latin typeface="Verdana"/>
                <a:ea typeface="+mn-ea"/>
                <a:cs typeface="+mn-cs"/>
              </a:rPr>
              <a:t>Ge</a:t>
            </a:r>
            <a:r>
              <a:rPr lang="en-US" sz="3200" spc="-1" dirty="0">
                <a:solidFill>
                  <a:srgbClr val="666666"/>
                </a:solidFill>
                <a:uFill>
                  <a:solidFill>
                    <a:srgbClr val="FFFFFF"/>
                  </a:solidFill>
                </a:uFill>
                <a:latin typeface="Verdana"/>
                <a:ea typeface="+mn-ea"/>
                <a:cs typeface="+mn-cs"/>
              </a:rPr>
              <a:t> and </a:t>
            </a:r>
            <a:r>
              <a:rPr lang="en-US" sz="3200" spc="-1" dirty="0" err="1">
                <a:solidFill>
                  <a:srgbClr val="666666"/>
                </a:solidFill>
                <a:uFill>
                  <a:solidFill>
                    <a:srgbClr val="FFFFFF"/>
                  </a:solidFill>
                </a:uFill>
                <a:latin typeface="Verdana"/>
                <a:ea typeface="+mn-ea"/>
                <a:cs typeface="+mn-cs"/>
              </a:rPr>
              <a:t>InP</a:t>
            </a:r>
            <a:endParaRPr lang="cs-CZ" sz="3200" spc="-1" dirty="0">
              <a:solidFill>
                <a:srgbClr val="000000"/>
              </a:solidFill>
              <a:uFill>
                <a:solidFill>
                  <a:srgbClr val="FFFFFF"/>
                </a:solidFill>
              </a:uFill>
              <a:latin typeface="Arial"/>
              <a:ea typeface="+mn-ea"/>
              <a:cs typeface="+mn-cs"/>
            </a:endParaRPr>
          </a:p>
        </p:txBody>
      </p:sp>
      <p:sp>
        <p:nvSpPr>
          <p:cNvPr id="20484" name="TextBox 1"/>
          <p:cNvSpPr txBox="1">
            <a:spLocks noChangeArrowheads="1"/>
          </p:cNvSpPr>
          <p:nvPr/>
        </p:nvSpPr>
        <p:spPr bwMode="auto">
          <a:xfrm>
            <a:off x="6013450" y="1473200"/>
            <a:ext cx="265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Indium Phosphide</a:t>
            </a:r>
          </a:p>
        </p:txBody>
      </p:sp>
      <p:cxnSp>
        <p:nvCxnSpPr>
          <p:cNvPr id="10" name="Straight Connector 9"/>
          <p:cNvCxnSpPr/>
          <p:nvPr/>
        </p:nvCxnSpPr>
        <p:spPr>
          <a:xfrm flipV="1">
            <a:off x="3101975" y="2332038"/>
            <a:ext cx="0" cy="2514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099300" y="2332038"/>
            <a:ext cx="0" cy="2514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487" name="TextBox 4"/>
          <p:cNvSpPr txBox="1">
            <a:spLocks noChangeArrowheads="1"/>
          </p:cNvSpPr>
          <p:nvPr/>
        </p:nvSpPr>
        <p:spPr bwMode="auto">
          <a:xfrm>
            <a:off x="2587625" y="1951038"/>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0000"/>
                </a:solidFill>
              </a:rPr>
              <a:t>1,55 eV pump</a:t>
            </a:r>
          </a:p>
        </p:txBody>
      </p:sp>
      <p:sp>
        <p:nvSpPr>
          <p:cNvPr id="20488" name="TextBox 14"/>
          <p:cNvSpPr txBox="1">
            <a:spLocks noChangeArrowheads="1"/>
          </p:cNvSpPr>
          <p:nvPr/>
        </p:nvSpPr>
        <p:spPr bwMode="auto">
          <a:xfrm>
            <a:off x="6591300" y="1951038"/>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0000"/>
                </a:solidFill>
              </a:rPr>
              <a:t>1,55 eV pump</a:t>
            </a:r>
          </a:p>
        </p:txBody>
      </p:sp>
      <p:sp>
        <p:nvSpPr>
          <p:cNvPr id="20489" name="TextBox 17"/>
          <p:cNvSpPr txBox="1">
            <a:spLocks noChangeArrowheads="1"/>
          </p:cNvSpPr>
          <p:nvPr/>
        </p:nvSpPr>
        <p:spPr bwMode="auto">
          <a:xfrm>
            <a:off x="2339975" y="1493838"/>
            <a:ext cx="1793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a:t>Germanium</a:t>
            </a:r>
          </a:p>
        </p:txBody>
      </p:sp>
      <p:sp>
        <p:nvSpPr>
          <p:cNvPr id="20490" name="TextBox 18"/>
          <p:cNvSpPr txBox="1">
            <a:spLocks noChangeArrowheads="1"/>
          </p:cNvSpPr>
          <p:nvPr/>
        </p:nvSpPr>
        <p:spPr bwMode="auto">
          <a:xfrm>
            <a:off x="1284288" y="5815013"/>
            <a:ext cx="3635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Bulk Ge with 29 Å oxide thickness</a:t>
            </a:r>
          </a:p>
        </p:txBody>
      </p:sp>
      <p:sp>
        <p:nvSpPr>
          <p:cNvPr id="20491" name="TextBox 19"/>
          <p:cNvSpPr txBox="1">
            <a:spLocks noChangeArrowheads="1"/>
          </p:cNvSpPr>
          <p:nvPr/>
        </p:nvSpPr>
        <p:spPr bwMode="auto">
          <a:xfrm>
            <a:off x="5562600" y="5837238"/>
            <a:ext cx="3668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Bulk InP with 31 Å oxide thickness</a:t>
            </a:r>
          </a:p>
        </p:txBody>
      </p:sp>
      <p:sp>
        <p:nvSpPr>
          <p:cNvPr id="3" name="Rectangle 2"/>
          <p:cNvSpPr/>
          <p:nvPr/>
        </p:nvSpPr>
        <p:spPr>
          <a:xfrm>
            <a:off x="3236913" y="2332038"/>
            <a:ext cx="1117600" cy="2514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7175500" y="2330450"/>
            <a:ext cx="1217613" cy="2514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EAD41217-5F4A-4C49-AF6F-CB880B066A2B}"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12</a:t>
            </a:fld>
            <a:endParaRPr lang="en-US" sz="1400" spc="-1">
              <a:solidFill>
                <a:srgbClr val="000000"/>
              </a:solidFill>
              <a:uFill>
                <a:solidFill>
                  <a:srgbClr val="FFFFFF"/>
                </a:solidFill>
              </a:uFill>
              <a:latin typeface="Times New Roman"/>
              <a:ea typeface="+mn-ea"/>
              <a:cs typeface="+mn-cs"/>
            </a:endParaRPr>
          </a:p>
        </p:txBody>
      </p:sp>
      <p:sp>
        <p:nvSpPr>
          <p:cNvPr id="20496" name="TextBox 1"/>
          <p:cNvSpPr txBox="1">
            <a:spLocks noChangeArrowheads="1"/>
          </p:cNvSpPr>
          <p:nvPr/>
        </p:nvSpPr>
        <p:spPr bwMode="auto">
          <a:xfrm>
            <a:off x="849313" y="6370638"/>
            <a:ext cx="6189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Electronic structure of Ge and InP showing E1, and E1+D1</a:t>
            </a:r>
          </a:p>
        </p:txBody>
      </p:sp>
      <p:sp>
        <p:nvSpPr>
          <p:cNvPr id="17"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2765689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Shape 4"/>
          <p:cNvSpPr txBox="1"/>
          <p:nvPr/>
        </p:nvSpPr>
        <p:spPr>
          <a:xfrm>
            <a:off x="432000" y="1548000"/>
            <a:ext cx="9827640" cy="4967640"/>
          </a:xfrm>
          <a:prstGeom prst="rect">
            <a:avLst/>
          </a:prstGeom>
          <a:noFill/>
          <a:ln>
            <a:noFill/>
          </a:ln>
        </p:spPr>
        <p:txBody>
          <a:bodyPr lIns="0" tIns="0" rIns="0" bIns="0" anchor="t"/>
          <a:lstStyle/>
          <a:p>
            <a:pPr marL="216000" indent="-215640">
              <a:buClr>
                <a:srgbClr val="000000"/>
              </a:buClr>
              <a:buFont typeface="Arial"/>
              <a:buChar char="•"/>
            </a:pPr>
            <a:endParaRPr lang="en-US" sz="2400" spc="-1" dirty="0" smtClean="0">
              <a:solidFill>
                <a:srgbClr val="000000"/>
              </a:solidFill>
              <a:uFill>
                <a:solidFill>
                  <a:srgbClr val="FFFFFF"/>
                </a:solidFill>
              </a:uFill>
              <a:latin typeface="Verdana"/>
            </a:endParaRPr>
          </a:p>
        </p:txBody>
      </p:sp>
      <p:sp>
        <p:nvSpPr>
          <p:cNvPr id="21" name="TextBox 20"/>
          <p:cNvSpPr txBox="1"/>
          <p:nvPr/>
        </p:nvSpPr>
        <p:spPr>
          <a:xfrm>
            <a:off x="800903" y="1445341"/>
            <a:ext cx="504056" cy="369289"/>
          </a:xfrm>
          <a:prstGeom prst="rect">
            <a:avLst/>
          </a:prstGeom>
          <a:noFill/>
        </p:spPr>
        <p:txBody>
          <a:bodyPr wrap="square" lIns="91399" tIns="45699" rIns="91399" bIns="45699" rtlCol="0">
            <a:spAutoFit/>
          </a:bodyPr>
          <a:lstStyle/>
          <a:p>
            <a:pPr fontAlgn="base">
              <a:spcBef>
                <a:spcPct val="0"/>
              </a:spcBef>
              <a:spcAft>
                <a:spcPct val="0"/>
              </a:spcAft>
            </a:pPr>
            <a:r>
              <a:rPr lang="en-US" b="1" dirty="0">
                <a:solidFill>
                  <a:schemeClr val="bg1"/>
                </a:solidFill>
                <a:cs typeface="Arial" charset="0"/>
              </a:rPr>
              <a:t>L1</a:t>
            </a:r>
          </a:p>
        </p:txBody>
      </p:sp>
      <p:sp>
        <p:nvSpPr>
          <p:cNvPr id="22" name="TextBox 21"/>
          <p:cNvSpPr txBox="1"/>
          <p:nvPr/>
        </p:nvSpPr>
        <p:spPr>
          <a:xfrm>
            <a:off x="5598761" y="1448808"/>
            <a:ext cx="504056" cy="369289"/>
          </a:xfrm>
          <a:prstGeom prst="rect">
            <a:avLst/>
          </a:prstGeom>
          <a:noFill/>
        </p:spPr>
        <p:txBody>
          <a:bodyPr wrap="square" lIns="91399" tIns="45699" rIns="91399" bIns="45699" rtlCol="0">
            <a:spAutoFit/>
          </a:bodyPr>
          <a:lstStyle/>
          <a:p>
            <a:pPr fontAlgn="base">
              <a:spcBef>
                <a:spcPct val="0"/>
              </a:spcBef>
              <a:spcAft>
                <a:spcPct val="0"/>
              </a:spcAft>
            </a:pPr>
            <a:r>
              <a:rPr lang="en-US" b="1" dirty="0">
                <a:solidFill>
                  <a:schemeClr val="bg1"/>
                </a:solidFill>
                <a:cs typeface="Arial" charset="0"/>
              </a:rPr>
              <a:t>L3</a:t>
            </a:r>
          </a:p>
        </p:txBody>
      </p:sp>
      <p:pic>
        <p:nvPicPr>
          <p:cNvPr id="23" name="Picture 2" descr="E1 h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43" y="1204687"/>
            <a:ext cx="10011597" cy="5632628"/>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p:cNvSpPr/>
          <p:nvPr/>
        </p:nvSpPr>
        <p:spPr>
          <a:xfrm rot="2277446">
            <a:off x="3542180" y="1746294"/>
            <a:ext cx="4556646" cy="1183861"/>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746193" y="2153558"/>
            <a:ext cx="697627" cy="369332"/>
          </a:xfrm>
          <a:prstGeom prst="rect">
            <a:avLst/>
          </a:prstGeom>
          <a:solidFill>
            <a:srgbClr val="FF6600"/>
          </a:solidFill>
        </p:spPr>
        <p:txBody>
          <a:bodyPr wrap="none" rtlCol="0">
            <a:spAutoFit/>
          </a:bodyPr>
          <a:lstStyle/>
          <a:p>
            <a:r>
              <a:rPr lang="en-US" dirty="0" smtClean="0"/>
              <a:t>HHG</a:t>
            </a:r>
            <a:endParaRPr lang="en-US" dirty="0"/>
          </a:p>
        </p:txBody>
      </p:sp>
      <p:sp>
        <p:nvSpPr>
          <p:cNvPr id="26" name="Oval 25"/>
          <p:cNvSpPr/>
          <p:nvPr/>
        </p:nvSpPr>
        <p:spPr>
          <a:xfrm rot="19644444">
            <a:off x="1519068" y="2597818"/>
            <a:ext cx="2639756" cy="4781452"/>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891870" y="5294771"/>
            <a:ext cx="1249060" cy="369332"/>
          </a:xfrm>
          <a:prstGeom prst="rect">
            <a:avLst/>
          </a:prstGeom>
          <a:solidFill>
            <a:srgbClr val="FF6600"/>
          </a:solidFill>
        </p:spPr>
        <p:txBody>
          <a:bodyPr wrap="none" rtlCol="0">
            <a:spAutoFit/>
          </a:bodyPr>
          <a:lstStyle/>
          <a:p>
            <a:r>
              <a:rPr lang="en-US" dirty="0" smtClean="0"/>
              <a:t>opt. tables</a:t>
            </a:r>
            <a:endParaRPr lang="en-US" dirty="0"/>
          </a:p>
        </p:txBody>
      </p:sp>
      <p:sp>
        <p:nvSpPr>
          <p:cNvPr id="226" name="TextShape 3"/>
          <p:cNvSpPr txBox="1"/>
          <p:nvPr/>
        </p:nvSpPr>
        <p:spPr>
          <a:xfrm>
            <a:off x="6264000" y="7041600"/>
            <a:ext cx="359640" cy="359640"/>
          </a:xfrm>
          <a:prstGeom prst="rect">
            <a:avLst/>
          </a:prstGeom>
          <a:noFill/>
          <a:ln>
            <a:noFill/>
          </a:ln>
        </p:spPr>
        <p:txBody>
          <a:bodyPr lIns="36000" tIns="0" rIns="0" bIns="0" anchor="ctr"/>
          <a:lstStyle/>
          <a:p>
            <a:pPr>
              <a:lnSpc>
                <a:spcPct val="100000"/>
              </a:lnSpc>
            </a:pPr>
            <a:fld id="{D0225E78-6EA2-4D2C-B542-A0D184CD0A0E}" type="slidenum">
              <a:rPr lang="en-US" sz="1000" b="0" strike="noStrike" spc="-1">
                <a:solidFill>
                  <a:srgbClr val="FFFFFF"/>
                </a:solidFill>
                <a:uFill>
                  <a:solidFill>
                    <a:srgbClr val="FFFFFF"/>
                  </a:solidFill>
                </a:uFill>
                <a:latin typeface="Verdana"/>
              </a:rPr>
              <a:t>13</a:t>
            </a:fld>
            <a:endParaRPr lang="en-US" sz="1400" b="0" strike="noStrike" spc="-1">
              <a:solidFill>
                <a:srgbClr val="000000"/>
              </a:solidFill>
              <a:uFill>
                <a:solidFill>
                  <a:srgbClr val="FFFFFF"/>
                </a:solidFill>
              </a:uFill>
              <a:latin typeface="Times New Roman"/>
            </a:endParaRPr>
          </a:p>
        </p:txBody>
      </p:sp>
      <p:sp>
        <p:nvSpPr>
          <p:cNvPr id="3" name="TextShape 1"/>
          <p:cNvSpPr txBox="1"/>
          <p:nvPr/>
        </p:nvSpPr>
        <p:spPr>
          <a:xfrm>
            <a:off x="2142889" y="-136546"/>
            <a:ext cx="8491005" cy="1079640"/>
          </a:xfrm>
          <a:prstGeom prst="rect">
            <a:avLst/>
          </a:prstGeom>
          <a:noFill/>
          <a:ln>
            <a:noFill/>
          </a:ln>
        </p:spPr>
        <p:txBody>
          <a:bodyPr lIns="0" tIns="0" rIns="0" bIns="0" anchor="ctr"/>
          <a:lstStyle/>
          <a:p>
            <a:r>
              <a:rPr lang="en-US" sz="2000" spc="-1" dirty="0">
                <a:solidFill>
                  <a:srgbClr val="666666"/>
                </a:solidFill>
                <a:uFill>
                  <a:solidFill>
                    <a:srgbClr val="FFFFFF"/>
                  </a:solidFill>
                </a:uFill>
                <a:latin typeface="Verdana"/>
              </a:rPr>
              <a:t>E1 End stations and beam transport for Applications in Molecular, Bio medical and Material science</a:t>
            </a:r>
          </a:p>
        </p:txBody>
      </p:sp>
      <p:grpSp>
        <p:nvGrpSpPr>
          <p:cNvPr id="5" name="Group 9"/>
          <p:cNvGrpSpPr/>
          <p:nvPr/>
        </p:nvGrpSpPr>
        <p:grpSpPr>
          <a:xfrm>
            <a:off x="9059392" y="4377989"/>
            <a:ext cx="525189" cy="488326"/>
            <a:chOff x="3505200" y="381000"/>
            <a:chExt cx="533400" cy="533400"/>
          </a:xfrm>
        </p:grpSpPr>
        <p:sp>
          <p:nvSpPr>
            <p:cNvPr id="6" name="Frame 5"/>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7" name="TextBox 6"/>
            <p:cNvSpPr txBox="1"/>
            <p:nvPr/>
          </p:nvSpPr>
          <p:spPr>
            <a:xfrm>
              <a:off x="3581400" y="381000"/>
              <a:ext cx="339052" cy="453039"/>
            </a:xfrm>
            <a:prstGeom prst="rect">
              <a:avLst/>
            </a:prstGeom>
            <a:noFill/>
          </p:spPr>
          <p:txBody>
            <a:bodyPr wrap="none" rtlCol="0">
              <a:spAutoFit/>
            </a:bodyPr>
            <a:lstStyle/>
            <a:p>
              <a:r>
                <a:rPr lang="en-US" sz="2646" b="1" dirty="0">
                  <a:solidFill>
                    <a:srgbClr val="FF0000"/>
                  </a:solidFill>
                </a:rPr>
                <a:t>1</a:t>
              </a:r>
            </a:p>
          </p:txBody>
        </p:sp>
      </p:grpSp>
      <p:grpSp>
        <p:nvGrpSpPr>
          <p:cNvPr id="8" name="Group 13"/>
          <p:cNvGrpSpPr/>
          <p:nvPr/>
        </p:nvGrpSpPr>
        <p:grpSpPr>
          <a:xfrm>
            <a:off x="5977502" y="4351550"/>
            <a:ext cx="525189" cy="488326"/>
            <a:chOff x="3505200" y="381000"/>
            <a:chExt cx="533400" cy="533400"/>
          </a:xfrm>
        </p:grpSpPr>
        <p:sp>
          <p:nvSpPr>
            <p:cNvPr id="9" name="Frame 8"/>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10" name="TextBox 9"/>
            <p:cNvSpPr txBox="1"/>
            <p:nvPr/>
          </p:nvSpPr>
          <p:spPr>
            <a:xfrm>
              <a:off x="3581400" y="381000"/>
              <a:ext cx="339052" cy="453039"/>
            </a:xfrm>
            <a:prstGeom prst="rect">
              <a:avLst/>
            </a:prstGeom>
            <a:noFill/>
          </p:spPr>
          <p:txBody>
            <a:bodyPr wrap="none" rtlCol="0">
              <a:spAutoFit/>
            </a:bodyPr>
            <a:lstStyle/>
            <a:p>
              <a:r>
                <a:rPr lang="en-US" sz="2646" b="1" dirty="0">
                  <a:solidFill>
                    <a:srgbClr val="FF0000"/>
                  </a:solidFill>
                </a:rPr>
                <a:t>2</a:t>
              </a:r>
            </a:p>
          </p:txBody>
        </p:sp>
      </p:grpSp>
      <p:grpSp>
        <p:nvGrpSpPr>
          <p:cNvPr id="11" name="Group 16"/>
          <p:cNvGrpSpPr/>
          <p:nvPr/>
        </p:nvGrpSpPr>
        <p:grpSpPr>
          <a:xfrm>
            <a:off x="7179366" y="6307384"/>
            <a:ext cx="850795" cy="488326"/>
            <a:chOff x="3505200" y="381000"/>
            <a:chExt cx="533400" cy="533400"/>
          </a:xfrm>
        </p:grpSpPr>
        <p:sp>
          <p:nvSpPr>
            <p:cNvPr id="12" name="Frame 11"/>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13" name="TextBox 12"/>
            <p:cNvSpPr txBox="1"/>
            <p:nvPr/>
          </p:nvSpPr>
          <p:spPr>
            <a:xfrm>
              <a:off x="3581400" y="381000"/>
              <a:ext cx="421101" cy="453039"/>
            </a:xfrm>
            <a:prstGeom prst="rect">
              <a:avLst/>
            </a:prstGeom>
            <a:noFill/>
          </p:spPr>
          <p:txBody>
            <a:bodyPr wrap="none" rtlCol="0">
              <a:spAutoFit/>
            </a:bodyPr>
            <a:lstStyle/>
            <a:p>
              <a:r>
                <a:rPr lang="en-US" sz="2646" b="1" dirty="0">
                  <a:solidFill>
                    <a:srgbClr val="FF0000"/>
                  </a:solidFill>
                </a:rPr>
                <a:t>3, 4</a:t>
              </a:r>
            </a:p>
          </p:txBody>
        </p:sp>
      </p:grpSp>
      <p:grpSp>
        <p:nvGrpSpPr>
          <p:cNvPr id="14" name="Group 22"/>
          <p:cNvGrpSpPr/>
          <p:nvPr/>
        </p:nvGrpSpPr>
        <p:grpSpPr>
          <a:xfrm>
            <a:off x="2634816" y="5674867"/>
            <a:ext cx="525189" cy="488326"/>
            <a:chOff x="3505200" y="381000"/>
            <a:chExt cx="533400" cy="533400"/>
          </a:xfrm>
        </p:grpSpPr>
        <p:sp>
          <p:nvSpPr>
            <p:cNvPr id="15" name="Frame 14"/>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16" name="TextBox 15"/>
            <p:cNvSpPr txBox="1"/>
            <p:nvPr/>
          </p:nvSpPr>
          <p:spPr>
            <a:xfrm>
              <a:off x="3581400" y="381000"/>
              <a:ext cx="339052" cy="453039"/>
            </a:xfrm>
            <a:prstGeom prst="rect">
              <a:avLst/>
            </a:prstGeom>
            <a:noFill/>
          </p:spPr>
          <p:txBody>
            <a:bodyPr wrap="none" rtlCol="0">
              <a:spAutoFit/>
            </a:bodyPr>
            <a:lstStyle/>
            <a:p>
              <a:r>
                <a:rPr lang="en-US" sz="2646" b="1" dirty="0">
                  <a:solidFill>
                    <a:srgbClr val="FF0000"/>
                  </a:solidFill>
                </a:rPr>
                <a:t>5</a:t>
              </a:r>
            </a:p>
          </p:txBody>
        </p:sp>
      </p:grpSp>
      <p:sp>
        <p:nvSpPr>
          <p:cNvPr id="17" name="TextBox 16"/>
          <p:cNvSpPr txBox="1"/>
          <p:nvPr/>
        </p:nvSpPr>
        <p:spPr>
          <a:xfrm>
            <a:off x="6287566" y="407190"/>
            <a:ext cx="8083056" cy="838948"/>
          </a:xfrm>
          <a:prstGeom prst="rect">
            <a:avLst/>
          </a:prstGeom>
          <a:noFill/>
        </p:spPr>
        <p:txBody>
          <a:bodyPr wrap="square" rtlCol="0">
            <a:spAutoFit/>
          </a:bodyPr>
          <a:lstStyle/>
          <a:p>
            <a:r>
              <a:rPr lang="en-US" sz="1213" b="1" dirty="0"/>
              <a:t>1: MAC, AMO and Coherent diffractive imaging</a:t>
            </a:r>
          </a:p>
          <a:p>
            <a:r>
              <a:rPr lang="en-US" sz="1213" b="1" dirty="0"/>
              <a:t>2: </a:t>
            </a:r>
            <a:r>
              <a:rPr lang="en-US" sz="1213" b="1" dirty="0" err="1"/>
              <a:t>ELIps</a:t>
            </a:r>
            <a:r>
              <a:rPr lang="en-US" sz="1213" b="1" dirty="0"/>
              <a:t>, VUV magneto optical </a:t>
            </a:r>
            <a:r>
              <a:rPr lang="en-US" sz="1213" b="1" dirty="0" err="1"/>
              <a:t>ellipsometry</a:t>
            </a:r>
            <a:endParaRPr lang="en-US" sz="1213" b="1" dirty="0"/>
          </a:p>
          <a:p>
            <a:r>
              <a:rPr lang="en-US" sz="1213" b="1" dirty="0"/>
              <a:t>3: and 4: TREX, X-ray diffraction and </a:t>
            </a:r>
            <a:r>
              <a:rPr lang="en-US" sz="1213" b="1" dirty="0" smtClean="0"/>
              <a:t>absorption. PR</a:t>
            </a:r>
            <a:endParaRPr lang="en-US" sz="1213" b="1" dirty="0"/>
          </a:p>
          <a:p>
            <a:r>
              <a:rPr lang="en-US" sz="1213" b="1" dirty="0"/>
              <a:t>5: Optical probes (SRS, </a:t>
            </a:r>
            <a:r>
              <a:rPr lang="en-US" sz="1213" b="1" dirty="0" smtClean="0"/>
              <a:t>TR-absorption</a:t>
            </a:r>
            <a:r>
              <a:rPr lang="en-US" sz="1213" b="1" dirty="0"/>
              <a:t>, 1 and 2D IR, </a:t>
            </a:r>
            <a:r>
              <a:rPr lang="en-US" sz="1213" b="1" dirty="0" smtClean="0"/>
              <a:t>TR-SE)</a:t>
            </a:r>
            <a:endParaRPr lang="en-US" sz="1213" b="1" dirty="0"/>
          </a:p>
        </p:txBody>
      </p:sp>
      <p:sp>
        <p:nvSpPr>
          <p:cNvPr id="18" name="TextBox 17"/>
          <p:cNvSpPr txBox="1"/>
          <p:nvPr/>
        </p:nvSpPr>
        <p:spPr>
          <a:xfrm>
            <a:off x="7207170" y="3539940"/>
            <a:ext cx="2123244" cy="635302"/>
          </a:xfrm>
          <a:prstGeom prst="rect">
            <a:avLst/>
          </a:prstGeom>
          <a:noFill/>
        </p:spPr>
        <p:txBody>
          <a:bodyPr wrap="square" rtlCol="0">
            <a:spAutoFit/>
          </a:bodyPr>
          <a:lstStyle/>
          <a:p>
            <a:r>
              <a:rPr lang="en-US" sz="1764" b="1" dirty="0">
                <a:solidFill>
                  <a:schemeClr val="bg1"/>
                </a:solidFill>
              </a:rPr>
              <a:t>and </a:t>
            </a:r>
            <a:r>
              <a:rPr lang="en-US" sz="1764" b="1" dirty="0" err="1">
                <a:solidFill>
                  <a:schemeClr val="bg1"/>
                </a:solidFill>
              </a:rPr>
              <a:t>monochromator</a:t>
            </a:r>
            <a:endParaRPr lang="en-US" sz="1764" b="1" dirty="0">
              <a:solidFill>
                <a:schemeClr val="bg1"/>
              </a:solidFill>
            </a:endParaRPr>
          </a:p>
        </p:txBody>
      </p:sp>
      <p:sp>
        <p:nvSpPr>
          <p:cNvPr id="28"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33761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Shape 1"/>
          <p:cNvSpPr txBox="1"/>
          <p:nvPr/>
        </p:nvSpPr>
        <p:spPr>
          <a:xfrm>
            <a:off x="1839913" y="269875"/>
            <a:ext cx="8420100"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Experimental Setup</a:t>
            </a:r>
            <a:endParaRPr lang="cs-CZ" sz="3200" spc="-1" dirty="0">
              <a:solidFill>
                <a:srgbClr val="000000"/>
              </a:solidFill>
              <a:uFill>
                <a:solidFill>
                  <a:srgbClr val="FFFFFF"/>
                </a:solidFill>
              </a:uFill>
              <a:latin typeface="Arial"/>
              <a:ea typeface="+mn-ea"/>
              <a:cs typeface="+mn-cs"/>
            </a:endParaRPr>
          </a:p>
        </p:txBody>
      </p:sp>
      <p:sp>
        <p:nvSpPr>
          <p:cNvPr id="5"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8F97658B-FEDA-4880-AC55-EC2490E45DEB}"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14</a:t>
            </a:fld>
            <a:endParaRPr lang="en-US" sz="1400" spc="-1">
              <a:solidFill>
                <a:srgbClr val="000000"/>
              </a:solidFill>
              <a:uFill>
                <a:solidFill>
                  <a:srgbClr val="FFFFFF"/>
                </a:solidFill>
              </a:uFill>
              <a:latin typeface="Times New Roman"/>
              <a:ea typeface="+mn-ea"/>
              <a:cs typeface="+mn-cs"/>
            </a:endParaRPr>
          </a:p>
        </p:txBody>
      </p:sp>
      <p:pic>
        <p:nvPicPr>
          <p:cNvPr id="21509" name="Picture 11" descr="C:\Users\shirly.espinoza\Documents\Conferences\ICSE\2019\Setup for ICSE poster_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1341438"/>
            <a:ext cx="8499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3491248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Shape 1"/>
          <p:cNvSpPr txBox="1"/>
          <p:nvPr/>
        </p:nvSpPr>
        <p:spPr>
          <a:xfrm>
            <a:off x="1839913" y="269875"/>
            <a:ext cx="8420100"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Experimental Setup</a:t>
            </a:r>
            <a:endParaRPr lang="cs-CZ" sz="3200" spc="-1" dirty="0">
              <a:solidFill>
                <a:srgbClr val="000000"/>
              </a:solidFill>
              <a:uFill>
                <a:solidFill>
                  <a:srgbClr val="FFFFFF"/>
                </a:solidFill>
              </a:uFill>
              <a:latin typeface="Arial"/>
              <a:ea typeface="+mn-ea"/>
              <a:cs typeface="+mn-cs"/>
            </a:endParaRPr>
          </a:p>
        </p:txBody>
      </p:sp>
      <p:sp>
        <p:nvSpPr>
          <p:cNvPr id="5"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42A2F8ED-D6CC-4CAF-87C5-414E47FC04EA}"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15</a:t>
            </a:fld>
            <a:endParaRPr lang="en-US" sz="1400" spc="-1">
              <a:solidFill>
                <a:srgbClr val="000000"/>
              </a:solidFill>
              <a:uFill>
                <a:solidFill>
                  <a:srgbClr val="FFFFFF"/>
                </a:solidFill>
              </a:uFill>
              <a:latin typeface="Times New Roman"/>
              <a:ea typeface="+mn-ea"/>
              <a:cs typeface="+mn-cs"/>
            </a:endParaRPr>
          </a:p>
        </p:txBody>
      </p:sp>
      <p:sp>
        <p:nvSpPr>
          <p:cNvPr id="3" name="Rectangle 2"/>
          <p:cNvSpPr/>
          <p:nvPr/>
        </p:nvSpPr>
        <p:spPr>
          <a:xfrm>
            <a:off x="773113" y="2560638"/>
            <a:ext cx="5670550" cy="411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534" name="Picture 12" descr="C:\Users\shirly.espinoza\Documents\Conferences\ICSE\2019\Setup for ICSE poster_v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0038" y="1341438"/>
            <a:ext cx="8499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3049398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Shape 1"/>
          <p:cNvSpPr txBox="1"/>
          <p:nvPr/>
        </p:nvSpPr>
        <p:spPr>
          <a:xfrm>
            <a:off x="1839913" y="269875"/>
            <a:ext cx="8420100"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Experimental Setup</a:t>
            </a:r>
            <a:endParaRPr lang="cs-CZ" sz="3200" spc="-1" dirty="0">
              <a:solidFill>
                <a:srgbClr val="000000"/>
              </a:solidFill>
              <a:uFill>
                <a:solidFill>
                  <a:srgbClr val="FFFFFF"/>
                </a:solidFill>
              </a:uFill>
              <a:latin typeface="Arial"/>
              <a:ea typeface="+mn-ea"/>
              <a:cs typeface="+mn-cs"/>
            </a:endParaRPr>
          </a:p>
        </p:txBody>
      </p:sp>
      <p:sp>
        <p:nvSpPr>
          <p:cNvPr id="5"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97E399D2-250D-4311-BC6F-B82D785523E4}"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16</a:t>
            </a:fld>
            <a:endParaRPr lang="en-US" sz="1400" spc="-1">
              <a:solidFill>
                <a:srgbClr val="000000"/>
              </a:solidFill>
              <a:uFill>
                <a:solidFill>
                  <a:srgbClr val="FFFFFF"/>
                </a:solidFill>
              </a:uFill>
              <a:latin typeface="Times New Roman"/>
              <a:ea typeface="+mn-ea"/>
              <a:cs typeface="+mn-cs"/>
            </a:endParaRPr>
          </a:p>
        </p:txBody>
      </p:sp>
      <p:sp>
        <p:nvSpPr>
          <p:cNvPr id="3" name="Rectangle 2"/>
          <p:cNvSpPr/>
          <p:nvPr/>
        </p:nvSpPr>
        <p:spPr>
          <a:xfrm>
            <a:off x="773113" y="2560638"/>
            <a:ext cx="5670550" cy="411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58" name="Picture 3" descr="C:\Users\shirly.espinoza\Documents\Conferences\ICSE\2019\Setup for ICSE poster_v4.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0038" y="1341438"/>
            <a:ext cx="8499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1996754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Shape 1"/>
          <p:cNvSpPr txBox="1"/>
          <p:nvPr/>
        </p:nvSpPr>
        <p:spPr>
          <a:xfrm>
            <a:off x="1839913" y="269875"/>
            <a:ext cx="8420100"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Experimental Setup</a:t>
            </a:r>
            <a:endParaRPr lang="cs-CZ" sz="3200" spc="-1" dirty="0">
              <a:solidFill>
                <a:srgbClr val="000000"/>
              </a:solidFill>
              <a:uFill>
                <a:solidFill>
                  <a:srgbClr val="FFFFFF"/>
                </a:solidFill>
              </a:uFill>
              <a:latin typeface="Arial"/>
              <a:ea typeface="+mn-ea"/>
              <a:cs typeface="+mn-cs"/>
            </a:endParaRPr>
          </a:p>
        </p:txBody>
      </p:sp>
      <p:sp>
        <p:nvSpPr>
          <p:cNvPr id="5"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85E79834-F9C5-4B39-8706-2C19AD95BA4D}"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17</a:t>
            </a:fld>
            <a:endParaRPr lang="en-US" sz="1400" spc="-1">
              <a:solidFill>
                <a:srgbClr val="000000"/>
              </a:solidFill>
              <a:uFill>
                <a:solidFill>
                  <a:srgbClr val="FFFFFF"/>
                </a:solidFill>
              </a:uFill>
              <a:latin typeface="Times New Roman"/>
              <a:ea typeface="+mn-ea"/>
              <a:cs typeface="+mn-cs"/>
            </a:endParaRPr>
          </a:p>
        </p:txBody>
      </p:sp>
      <p:sp>
        <p:nvSpPr>
          <p:cNvPr id="3" name="Rectangle 2"/>
          <p:cNvSpPr/>
          <p:nvPr/>
        </p:nvSpPr>
        <p:spPr>
          <a:xfrm>
            <a:off x="773113" y="2560638"/>
            <a:ext cx="5670550" cy="411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2" name="Picture 2" descr="C:\Users\shirly.espinoza\Documents\Conferences\ICSE\2019\Setup for ICSE poster_v3.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0038" y="1341438"/>
            <a:ext cx="8499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2988038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dielectric function of </a:t>
            </a:r>
            <a:r>
              <a:rPr lang="en-US" sz="3200" spc="-1" dirty="0" err="1">
                <a:solidFill>
                  <a:srgbClr val="666666"/>
                </a:solidFill>
                <a:uFill>
                  <a:solidFill>
                    <a:srgbClr val="FFFFFF"/>
                  </a:solidFill>
                </a:uFill>
                <a:latin typeface="Verdana"/>
                <a:ea typeface="+mn-ea"/>
                <a:cs typeface="+mn-cs"/>
              </a:rPr>
              <a:t>Ge</a:t>
            </a:r>
            <a:r>
              <a:rPr lang="en-US" sz="3200" spc="-1" dirty="0">
                <a:solidFill>
                  <a:srgbClr val="666666"/>
                </a:solidFill>
                <a:uFill>
                  <a:solidFill>
                    <a:srgbClr val="FFFFFF"/>
                  </a:solidFill>
                </a:uFill>
                <a:latin typeface="Verdana"/>
                <a:ea typeface="+mn-ea"/>
                <a:cs typeface="+mn-cs"/>
              </a:rPr>
              <a:t/>
            </a:r>
            <a:br>
              <a:rPr lang="en-US" sz="3200" spc="-1" dirty="0">
                <a:solidFill>
                  <a:srgbClr val="666666"/>
                </a:solidFill>
                <a:uFill>
                  <a:solidFill>
                    <a:srgbClr val="FFFFFF"/>
                  </a:solidFill>
                </a:uFill>
                <a:latin typeface="Verdana"/>
                <a:ea typeface="+mn-ea"/>
                <a:cs typeface="+mn-cs"/>
              </a:rPr>
            </a:br>
            <a:r>
              <a:rPr lang="en-US" sz="3200" spc="-1" dirty="0">
                <a:solidFill>
                  <a:srgbClr val="666666"/>
                </a:solidFill>
                <a:uFill>
                  <a:solidFill>
                    <a:srgbClr val="FFFFFF"/>
                  </a:solidFill>
                </a:uFill>
                <a:latin typeface="Verdana"/>
                <a:ea typeface="+mn-ea"/>
                <a:cs typeface="+mn-cs"/>
              </a:rPr>
              <a:t>at 800 nm excitation (1.55 eV)</a:t>
            </a:r>
            <a:endParaRPr lang="cs-CZ" sz="2000" spc="-1" dirty="0">
              <a:solidFill>
                <a:srgbClr val="000000"/>
              </a:solidFill>
              <a:uFill>
                <a:solidFill>
                  <a:srgbClr val="FFFFFF"/>
                </a:solidFill>
              </a:uFill>
              <a:latin typeface="+mn-lt"/>
              <a:ea typeface="+mn-ea"/>
              <a:cs typeface="+mn-cs"/>
            </a:endParaRPr>
          </a:p>
        </p:txBody>
      </p:sp>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F68C5257-2B9C-4E19-9CF4-40278EFEE06E}"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18</a:t>
            </a:fld>
            <a:endParaRPr lang="en-US" sz="1400" spc="-1">
              <a:solidFill>
                <a:srgbClr val="000000"/>
              </a:solidFill>
              <a:uFill>
                <a:solidFill>
                  <a:srgbClr val="FFFFFF"/>
                </a:solidFill>
              </a:uFill>
              <a:latin typeface="Times New Roman"/>
              <a:ea typeface="+mn-ea"/>
              <a:cs typeface="+mn-cs"/>
            </a:endParaRPr>
          </a:p>
        </p:txBody>
      </p:sp>
      <p:sp>
        <p:nvSpPr>
          <p:cNvPr id="25604" name="TextBox 32"/>
          <p:cNvSpPr txBox="1">
            <a:spLocks noChangeArrowheads="1"/>
          </p:cNvSpPr>
          <p:nvPr/>
        </p:nvSpPr>
        <p:spPr bwMode="auto">
          <a:xfrm>
            <a:off x="2511425" y="2387600"/>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5605" name="TextBox 33"/>
          <p:cNvSpPr txBox="1">
            <a:spLocks noChangeArrowheads="1"/>
          </p:cNvSpPr>
          <p:nvPr/>
        </p:nvSpPr>
        <p:spPr bwMode="auto">
          <a:xfrm>
            <a:off x="5824538" y="2344738"/>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5606" name="TextBox 1"/>
          <p:cNvSpPr txBox="1">
            <a:spLocks noChangeArrowheads="1"/>
          </p:cNvSpPr>
          <p:nvPr/>
        </p:nvSpPr>
        <p:spPr bwMode="auto">
          <a:xfrm>
            <a:off x="239713" y="2103438"/>
            <a:ext cx="193357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Carrier concentration: </a:t>
            </a:r>
          </a:p>
          <a:p>
            <a:pPr eaLnBrk="1" hangingPunct="1">
              <a:spcBef>
                <a:spcPct val="0"/>
              </a:spcBef>
              <a:buFontTx/>
              <a:buNone/>
            </a:pPr>
            <a:r>
              <a:rPr lang="en-US" altLang="en-US" sz="1800"/>
              <a:t>10</a:t>
            </a:r>
            <a:r>
              <a:rPr lang="en-US" altLang="en-US" sz="1800" baseline="30000"/>
              <a:t>20</a:t>
            </a:r>
            <a:r>
              <a:rPr lang="en-US" altLang="en-US" sz="1800"/>
              <a:t> cm</a:t>
            </a:r>
            <a:r>
              <a:rPr lang="en-US" altLang="en-US" sz="1800" baseline="30000"/>
              <a:t>-3</a:t>
            </a:r>
          </a:p>
          <a:p>
            <a:pPr eaLnBrk="1" hangingPunct="1">
              <a:spcBef>
                <a:spcPct val="0"/>
              </a:spcBef>
              <a:buFontTx/>
              <a:buNone/>
            </a:pPr>
            <a:endParaRPr lang="en-US" altLang="en-US" sz="1800"/>
          </a:p>
          <a:p>
            <a:pPr eaLnBrk="1" hangingPunct="1">
              <a:spcBef>
                <a:spcPct val="0"/>
              </a:spcBef>
              <a:buFontTx/>
              <a:buNone/>
            </a:pPr>
            <a:r>
              <a:rPr lang="en-US" altLang="en-US" sz="1800"/>
              <a:t>Penetration of pump: 220 nm</a:t>
            </a:r>
          </a:p>
          <a:p>
            <a:pPr eaLnBrk="1" hangingPunct="1">
              <a:spcBef>
                <a:spcPct val="0"/>
              </a:spcBef>
              <a:buFontTx/>
              <a:buNone/>
            </a:pPr>
            <a:r>
              <a:rPr lang="en-US" altLang="en-US" sz="1800"/>
              <a:t>(350 um diam.)</a:t>
            </a:r>
          </a:p>
          <a:p>
            <a:pPr eaLnBrk="1" hangingPunct="1">
              <a:spcBef>
                <a:spcPct val="0"/>
              </a:spcBef>
              <a:buFontTx/>
              <a:buNone/>
            </a:pPr>
            <a:endParaRPr lang="en-US" altLang="en-US" sz="1800"/>
          </a:p>
          <a:p>
            <a:pPr eaLnBrk="1" hangingPunct="1">
              <a:spcBef>
                <a:spcPct val="0"/>
              </a:spcBef>
              <a:buFontTx/>
              <a:buNone/>
            </a:pPr>
            <a:r>
              <a:rPr lang="en-US" altLang="en-US" sz="1800"/>
              <a:t>Penetration of probe beams:</a:t>
            </a:r>
          </a:p>
          <a:p>
            <a:pPr eaLnBrk="1" hangingPunct="1">
              <a:spcBef>
                <a:spcPct val="0"/>
              </a:spcBef>
              <a:buFontTx/>
              <a:buNone/>
            </a:pPr>
            <a:r>
              <a:rPr lang="en-US" altLang="en-US" sz="1800"/>
              <a:t>10 - 60 nm</a:t>
            </a:r>
          </a:p>
          <a:p>
            <a:pPr eaLnBrk="1" hangingPunct="1">
              <a:spcBef>
                <a:spcPct val="0"/>
              </a:spcBef>
              <a:buFontTx/>
              <a:buNone/>
            </a:pPr>
            <a:r>
              <a:rPr lang="en-US" altLang="en-US" sz="1800"/>
              <a:t>(200 um diam.)</a:t>
            </a:r>
          </a:p>
        </p:txBody>
      </p:sp>
      <p:sp>
        <p:nvSpPr>
          <p:cNvPr id="9"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pic>
        <p:nvPicPr>
          <p:cNvPr id="25608" name="Picture 10"/>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5305" b="11437"/>
          <a:stretch/>
        </p:blipFill>
        <p:spPr bwMode="auto">
          <a:xfrm>
            <a:off x="1611313" y="1190625"/>
            <a:ext cx="5011737"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50906" y="6450608"/>
            <a:ext cx="3084476" cy="307777"/>
          </a:xfrm>
          <a:prstGeom prst="rect">
            <a:avLst/>
          </a:prstGeom>
        </p:spPr>
        <p:txBody>
          <a:bodyPr wrap="square">
            <a:spAutoFit/>
          </a:bodyPr>
          <a:lstStyle/>
          <a:p>
            <a:r>
              <a:rPr lang="fr-FR" sz="1400" dirty="0" err="1"/>
              <a:t>Appl</a:t>
            </a:r>
            <a:r>
              <a:rPr lang="fr-FR" sz="1400" dirty="0"/>
              <a:t>. Phys. </a:t>
            </a:r>
            <a:r>
              <a:rPr lang="fr-FR" sz="1400" dirty="0" err="1"/>
              <a:t>Lett</a:t>
            </a:r>
            <a:r>
              <a:rPr lang="fr-FR" sz="1400" dirty="0"/>
              <a:t>. 115, 052105 (</a:t>
            </a:r>
            <a:r>
              <a:rPr lang="fr-FR" sz="1400" dirty="0" smtClean="0"/>
              <a:t>2019)</a:t>
            </a:r>
            <a:endParaRPr lang="en-US" sz="1400" dirty="0"/>
          </a:p>
        </p:txBody>
      </p:sp>
    </p:spTree>
    <p:extLst>
      <p:ext uri="{BB962C8B-B14F-4D97-AF65-F5344CB8AC3E}">
        <p14:creationId xmlns:p14="http://schemas.microsoft.com/office/powerpoint/2010/main" val="235928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dielectric function of </a:t>
            </a:r>
            <a:r>
              <a:rPr lang="en-US" sz="3200" spc="-1" dirty="0" err="1">
                <a:solidFill>
                  <a:srgbClr val="666666"/>
                </a:solidFill>
                <a:uFill>
                  <a:solidFill>
                    <a:srgbClr val="FFFFFF"/>
                  </a:solidFill>
                </a:uFill>
                <a:latin typeface="Verdana"/>
                <a:ea typeface="+mn-ea"/>
                <a:cs typeface="+mn-cs"/>
              </a:rPr>
              <a:t>Ge</a:t>
            </a:r>
            <a:r>
              <a:rPr lang="en-US" sz="3200" spc="-1" dirty="0">
                <a:solidFill>
                  <a:srgbClr val="666666"/>
                </a:solidFill>
                <a:uFill>
                  <a:solidFill>
                    <a:srgbClr val="FFFFFF"/>
                  </a:solidFill>
                </a:uFill>
                <a:latin typeface="Verdana"/>
                <a:ea typeface="+mn-ea"/>
                <a:cs typeface="+mn-cs"/>
              </a:rPr>
              <a:t/>
            </a:r>
            <a:br>
              <a:rPr lang="en-US" sz="3200" spc="-1" dirty="0">
                <a:solidFill>
                  <a:srgbClr val="666666"/>
                </a:solidFill>
                <a:uFill>
                  <a:solidFill>
                    <a:srgbClr val="FFFFFF"/>
                  </a:solidFill>
                </a:uFill>
                <a:latin typeface="Verdana"/>
                <a:ea typeface="+mn-ea"/>
                <a:cs typeface="+mn-cs"/>
              </a:rPr>
            </a:br>
            <a:r>
              <a:rPr lang="en-US" sz="3200" spc="-1" dirty="0">
                <a:solidFill>
                  <a:srgbClr val="666666"/>
                </a:solidFill>
                <a:uFill>
                  <a:solidFill>
                    <a:srgbClr val="FFFFFF"/>
                  </a:solidFill>
                </a:uFill>
                <a:latin typeface="Verdana"/>
                <a:ea typeface="+mn-ea"/>
                <a:cs typeface="+mn-cs"/>
              </a:rPr>
              <a:t>at 800 nm excitation (1.55 eV)</a:t>
            </a:r>
            <a:endParaRPr lang="cs-CZ" sz="2000" spc="-1" dirty="0">
              <a:solidFill>
                <a:srgbClr val="000000"/>
              </a:solidFill>
              <a:uFill>
                <a:solidFill>
                  <a:srgbClr val="FFFFFF"/>
                </a:solidFill>
              </a:uFill>
              <a:latin typeface="+mn-lt"/>
              <a:ea typeface="+mn-ea"/>
              <a:cs typeface="+mn-cs"/>
            </a:endParaRPr>
          </a:p>
        </p:txBody>
      </p:sp>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481C10E4-61A1-4F28-BD0F-E36DD5252429}"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19</a:t>
            </a:fld>
            <a:endParaRPr lang="en-US" sz="1400" spc="-1">
              <a:solidFill>
                <a:srgbClr val="000000"/>
              </a:solidFill>
              <a:uFill>
                <a:solidFill>
                  <a:srgbClr val="FFFFFF"/>
                </a:solidFill>
              </a:uFill>
              <a:latin typeface="Times New Roman"/>
              <a:ea typeface="+mn-ea"/>
              <a:cs typeface="+mn-cs"/>
            </a:endParaRPr>
          </a:p>
        </p:txBody>
      </p:sp>
      <p:sp>
        <p:nvSpPr>
          <p:cNvPr id="26628" name="TextBox 32"/>
          <p:cNvSpPr txBox="1">
            <a:spLocks noChangeArrowheads="1"/>
          </p:cNvSpPr>
          <p:nvPr/>
        </p:nvSpPr>
        <p:spPr bwMode="auto">
          <a:xfrm>
            <a:off x="2511425" y="2387600"/>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6629" name="TextBox 33"/>
          <p:cNvSpPr txBox="1">
            <a:spLocks noChangeArrowheads="1"/>
          </p:cNvSpPr>
          <p:nvPr/>
        </p:nvSpPr>
        <p:spPr bwMode="auto">
          <a:xfrm>
            <a:off x="5824538" y="2344738"/>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6630" name="TextBox 1"/>
          <p:cNvSpPr txBox="1">
            <a:spLocks noChangeArrowheads="1"/>
          </p:cNvSpPr>
          <p:nvPr/>
        </p:nvSpPr>
        <p:spPr bwMode="auto">
          <a:xfrm>
            <a:off x="239713" y="2103438"/>
            <a:ext cx="193357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Carrier concentration: </a:t>
            </a:r>
          </a:p>
          <a:p>
            <a:pPr eaLnBrk="1" hangingPunct="1">
              <a:spcBef>
                <a:spcPct val="0"/>
              </a:spcBef>
              <a:buFontTx/>
              <a:buNone/>
            </a:pPr>
            <a:r>
              <a:rPr lang="en-US" altLang="en-US" sz="1800"/>
              <a:t>10</a:t>
            </a:r>
            <a:r>
              <a:rPr lang="en-US" altLang="en-US" sz="1800" baseline="30000"/>
              <a:t>20</a:t>
            </a:r>
            <a:r>
              <a:rPr lang="en-US" altLang="en-US" sz="1800"/>
              <a:t> cm</a:t>
            </a:r>
            <a:r>
              <a:rPr lang="en-US" altLang="en-US" sz="1800" baseline="30000"/>
              <a:t>-3</a:t>
            </a:r>
          </a:p>
          <a:p>
            <a:pPr eaLnBrk="1" hangingPunct="1">
              <a:spcBef>
                <a:spcPct val="0"/>
              </a:spcBef>
              <a:buFontTx/>
              <a:buNone/>
            </a:pPr>
            <a:endParaRPr lang="en-US" altLang="en-US" sz="1800"/>
          </a:p>
          <a:p>
            <a:pPr eaLnBrk="1" hangingPunct="1">
              <a:spcBef>
                <a:spcPct val="0"/>
              </a:spcBef>
              <a:buFontTx/>
              <a:buNone/>
            </a:pPr>
            <a:r>
              <a:rPr lang="en-US" altLang="en-US" sz="1800"/>
              <a:t>Penetration of pump: 220 nm</a:t>
            </a:r>
          </a:p>
          <a:p>
            <a:pPr eaLnBrk="1" hangingPunct="1">
              <a:spcBef>
                <a:spcPct val="0"/>
              </a:spcBef>
              <a:buFontTx/>
              <a:buNone/>
            </a:pPr>
            <a:r>
              <a:rPr lang="en-US" altLang="en-US" sz="1800"/>
              <a:t>(350 um diam.)</a:t>
            </a:r>
          </a:p>
          <a:p>
            <a:pPr eaLnBrk="1" hangingPunct="1">
              <a:spcBef>
                <a:spcPct val="0"/>
              </a:spcBef>
              <a:buFontTx/>
              <a:buNone/>
            </a:pPr>
            <a:endParaRPr lang="en-US" altLang="en-US" sz="1800"/>
          </a:p>
          <a:p>
            <a:pPr eaLnBrk="1" hangingPunct="1">
              <a:spcBef>
                <a:spcPct val="0"/>
              </a:spcBef>
              <a:buFontTx/>
              <a:buNone/>
            </a:pPr>
            <a:r>
              <a:rPr lang="en-US" altLang="en-US" sz="1800"/>
              <a:t>Penetration of probe beams:</a:t>
            </a:r>
          </a:p>
          <a:p>
            <a:pPr eaLnBrk="1" hangingPunct="1">
              <a:spcBef>
                <a:spcPct val="0"/>
              </a:spcBef>
              <a:buFontTx/>
              <a:buNone/>
            </a:pPr>
            <a:r>
              <a:rPr lang="en-US" altLang="en-US" sz="1800"/>
              <a:t>10 - 60 nm</a:t>
            </a:r>
          </a:p>
          <a:p>
            <a:pPr eaLnBrk="1" hangingPunct="1">
              <a:spcBef>
                <a:spcPct val="0"/>
              </a:spcBef>
              <a:buFontTx/>
              <a:buNone/>
            </a:pPr>
            <a:r>
              <a:rPr lang="en-US" altLang="en-US" sz="1800"/>
              <a:t>(200 um diam.)</a:t>
            </a:r>
          </a:p>
        </p:txBody>
      </p:sp>
      <p:sp>
        <p:nvSpPr>
          <p:cNvPr id="9"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pic>
        <p:nvPicPr>
          <p:cNvPr id="26632" name="Picture 10"/>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7262" b="11935"/>
          <a:stretch/>
        </p:blipFill>
        <p:spPr bwMode="auto">
          <a:xfrm>
            <a:off x="1611313" y="1190625"/>
            <a:ext cx="4832349" cy="563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1"/>
          <p:cNvSpPr txBox="1">
            <a:spLocks noChangeArrowheads="1"/>
          </p:cNvSpPr>
          <p:nvPr/>
        </p:nvSpPr>
        <p:spPr bwMode="auto">
          <a:xfrm>
            <a:off x="3663950" y="1506538"/>
            <a:ext cx="167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 From 0 to 2ps</a:t>
            </a:r>
          </a:p>
        </p:txBody>
      </p:sp>
      <p:sp>
        <p:nvSpPr>
          <p:cNvPr id="10" name="Rectangle 9"/>
          <p:cNvSpPr/>
          <p:nvPr/>
        </p:nvSpPr>
        <p:spPr>
          <a:xfrm>
            <a:off x="7250906" y="6450608"/>
            <a:ext cx="3084476" cy="307777"/>
          </a:xfrm>
          <a:prstGeom prst="rect">
            <a:avLst/>
          </a:prstGeom>
        </p:spPr>
        <p:txBody>
          <a:bodyPr wrap="square">
            <a:spAutoFit/>
          </a:bodyPr>
          <a:lstStyle/>
          <a:p>
            <a:r>
              <a:rPr lang="fr-FR" sz="1400" dirty="0" err="1"/>
              <a:t>Appl</a:t>
            </a:r>
            <a:r>
              <a:rPr lang="fr-FR" sz="1400" dirty="0"/>
              <a:t>. Phys. </a:t>
            </a:r>
            <a:r>
              <a:rPr lang="fr-FR" sz="1400" dirty="0" err="1"/>
              <a:t>Lett</a:t>
            </a:r>
            <a:r>
              <a:rPr lang="fr-FR" sz="1400" dirty="0"/>
              <a:t>. 115, 052105 (</a:t>
            </a:r>
            <a:r>
              <a:rPr lang="fr-FR" sz="1400" dirty="0" smtClean="0"/>
              <a:t>2019)</a:t>
            </a:r>
            <a:endParaRPr lang="en-US" sz="1400" dirty="0"/>
          </a:p>
        </p:txBody>
      </p:sp>
    </p:spTree>
    <p:extLst>
      <p:ext uri="{BB962C8B-B14F-4D97-AF65-F5344CB8AC3E}">
        <p14:creationId xmlns:p14="http://schemas.microsoft.com/office/powerpoint/2010/main" val="3655238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7594" y="1242458"/>
            <a:ext cx="3350774" cy="3194013"/>
          </a:xfrm>
          <a:prstGeom prst="rect">
            <a:avLst/>
          </a:prstGeom>
        </p:spPr>
      </p:pic>
      <p:sp>
        <p:nvSpPr>
          <p:cNvPr id="224" name="TextShape 1"/>
          <p:cNvSpPr txBox="1"/>
          <p:nvPr/>
        </p:nvSpPr>
        <p:spPr>
          <a:xfrm>
            <a:off x="2516400" y="270000"/>
            <a:ext cx="7743240" cy="1079640"/>
          </a:xfrm>
          <a:prstGeom prst="rect">
            <a:avLst/>
          </a:prstGeom>
          <a:noFill/>
          <a:ln>
            <a:noFill/>
          </a:ln>
        </p:spPr>
        <p:txBody>
          <a:bodyPr lIns="0" tIns="0" rIns="0" bIns="0" anchor="ctr"/>
          <a:lstStyle/>
          <a:p>
            <a:pPr algn="r">
              <a:lnSpc>
                <a:spcPct val="100000"/>
              </a:lnSpc>
            </a:pPr>
            <a:r>
              <a:rPr lang="en-US" sz="3200" b="0" strike="noStrike" spc="-1" dirty="0" smtClean="0">
                <a:solidFill>
                  <a:srgbClr val="666666"/>
                </a:solidFill>
                <a:uFill>
                  <a:solidFill>
                    <a:srgbClr val="FFFFFF"/>
                  </a:solidFill>
                </a:uFill>
                <a:latin typeface="Verdana"/>
              </a:rPr>
              <a:t>OUTLINE</a:t>
            </a:r>
            <a:endParaRPr lang="cs-CZ" sz="3200" b="0" strike="noStrike" spc="-1" dirty="0">
              <a:solidFill>
                <a:srgbClr val="000000"/>
              </a:solidFill>
              <a:uFill>
                <a:solidFill>
                  <a:srgbClr val="FFFFFF"/>
                </a:solidFill>
              </a:uFill>
              <a:latin typeface="Arial"/>
            </a:endParaRPr>
          </a:p>
        </p:txBody>
      </p:sp>
      <p:sp>
        <p:nvSpPr>
          <p:cNvPr id="226" name="TextShape 3"/>
          <p:cNvSpPr txBox="1"/>
          <p:nvPr/>
        </p:nvSpPr>
        <p:spPr>
          <a:xfrm>
            <a:off x="6264000" y="7041600"/>
            <a:ext cx="359640" cy="359640"/>
          </a:xfrm>
          <a:prstGeom prst="rect">
            <a:avLst/>
          </a:prstGeom>
          <a:noFill/>
          <a:ln>
            <a:noFill/>
          </a:ln>
        </p:spPr>
        <p:txBody>
          <a:bodyPr lIns="36000" tIns="0" rIns="0" bIns="0" anchor="ctr"/>
          <a:lstStyle/>
          <a:p>
            <a:pPr>
              <a:lnSpc>
                <a:spcPct val="100000"/>
              </a:lnSpc>
            </a:pPr>
            <a:fld id="{D0225E78-6EA2-4D2C-B542-A0D184CD0A0E}" type="slidenum">
              <a:rPr lang="en-US" sz="1000" b="0" strike="noStrike" spc="-1">
                <a:solidFill>
                  <a:srgbClr val="FFFFFF"/>
                </a:solidFill>
                <a:uFill>
                  <a:solidFill>
                    <a:srgbClr val="FFFFFF"/>
                  </a:solidFill>
                </a:uFill>
                <a:latin typeface="Verdana"/>
              </a:rPr>
              <a:t>2</a:t>
            </a:fld>
            <a:endParaRPr lang="en-US" sz="1400" b="0" strike="noStrike" spc="-1" dirty="0">
              <a:solidFill>
                <a:srgbClr val="000000"/>
              </a:solidFill>
              <a:uFill>
                <a:solidFill>
                  <a:srgbClr val="FFFFFF"/>
                </a:solidFill>
              </a:uFill>
              <a:latin typeface="Times New Roman"/>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453" y="4967302"/>
            <a:ext cx="3224968" cy="1461987"/>
          </a:xfrm>
          <a:prstGeom prst="rect">
            <a:avLst/>
          </a:prstGeom>
        </p:spPr>
      </p:pic>
      <p:sp>
        <p:nvSpPr>
          <p:cNvPr id="3" name="Rectangle 2"/>
          <p:cNvSpPr/>
          <p:nvPr/>
        </p:nvSpPr>
        <p:spPr>
          <a:xfrm>
            <a:off x="7352032" y="4228417"/>
            <a:ext cx="354686" cy="282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794404" y="4228417"/>
            <a:ext cx="591904" cy="323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Shape 4"/>
          <p:cNvSpPr txBox="1"/>
          <p:nvPr/>
        </p:nvSpPr>
        <p:spPr>
          <a:xfrm>
            <a:off x="671513" y="1401763"/>
            <a:ext cx="6045993" cy="4967287"/>
          </a:xfrm>
          <a:prstGeom prst="rect">
            <a:avLst/>
          </a:prstGeom>
          <a:noFill/>
          <a:ln>
            <a:noFill/>
          </a:ln>
        </p:spPr>
        <p:txBody>
          <a:bodyPr lIns="0" tIns="0" rIns="0" bIns="0" anchor="ctr"/>
          <a:lstStyle/>
          <a:p>
            <a:pPr fontAlgn="auto">
              <a:spcBef>
                <a:spcPts val="600"/>
              </a:spcBef>
              <a:spcAft>
                <a:spcPts val="0"/>
              </a:spcAft>
              <a:defRPr/>
            </a:pPr>
            <a:endParaRPr lang="en-US" sz="2400" dirty="0">
              <a:latin typeface="+mn-lt"/>
              <a:ea typeface="+mn-ea"/>
              <a:cs typeface="+mn-cs"/>
            </a:endParaRPr>
          </a:p>
          <a:p>
            <a:pPr marL="342900" indent="-342900" fontAlgn="auto">
              <a:spcBef>
                <a:spcPts val="600"/>
              </a:spcBef>
              <a:spcAft>
                <a:spcPts val="0"/>
              </a:spcAft>
              <a:buFont typeface="Arial" panose="020B0604020202020204" pitchFamily="34" charset="0"/>
              <a:buChar char="•"/>
              <a:defRPr/>
            </a:pPr>
            <a:r>
              <a:rPr lang="en-US" sz="2400" dirty="0" smtClean="0">
                <a:latin typeface="+mn-lt"/>
                <a:ea typeface="+mn-ea"/>
                <a:cs typeface="+mn-cs"/>
              </a:rPr>
              <a:t>Introduction to ellipsometry</a:t>
            </a:r>
          </a:p>
          <a:p>
            <a:pPr marL="342900" indent="-342900" fontAlgn="auto">
              <a:spcBef>
                <a:spcPts val="600"/>
              </a:spcBef>
              <a:spcAft>
                <a:spcPts val="0"/>
              </a:spcAft>
              <a:buFont typeface="Arial" panose="020B0604020202020204" pitchFamily="34" charset="0"/>
              <a:buChar char="•"/>
              <a:defRPr/>
            </a:pPr>
            <a:r>
              <a:rPr lang="en-US" sz="2400" dirty="0" smtClean="0">
                <a:latin typeface="+mn-lt"/>
                <a:ea typeface="+mn-ea"/>
                <a:cs typeface="+mn-cs"/>
              </a:rPr>
              <a:t>Ultrafast </a:t>
            </a:r>
            <a:r>
              <a:rPr lang="en-US" sz="2400" dirty="0">
                <a:latin typeface="+mn-lt"/>
                <a:ea typeface="+mn-ea"/>
                <a:cs typeface="+mn-cs"/>
              </a:rPr>
              <a:t>processes in Semiconductors</a:t>
            </a:r>
          </a:p>
          <a:p>
            <a:pPr marL="342900" indent="-342900" fontAlgn="auto">
              <a:spcBef>
                <a:spcPts val="600"/>
              </a:spcBef>
              <a:spcAft>
                <a:spcPts val="0"/>
              </a:spcAft>
              <a:buFont typeface="Arial" panose="020B0604020202020204" pitchFamily="34" charset="0"/>
              <a:buChar char="•"/>
              <a:defRPr/>
            </a:pPr>
            <a:r>
              <a:rPr lang="en-US" sz="2400" dirty="0" smtClean="0">
                <a:latin typeface="+mn-lt"/>
                <a:ea typeface="+mn-ea"/>
                <a:cs typeface="+mn-cs"/>
              </a:rPr>
              <a:t>Time-Resolved </a:t>
            </a:r>
            <a:r>
              <a:rPr lang="en-US" sz="2400" dirty="0" smtClean="0"/>
              <a:t>E</a:t>
            </a:r>
            <a:r>
              <a:rPr lang="en-US" sz="2400" dirty="0" smtClean="0">
                <a:latin typeface="+mn-lt"/>
                <a:ea typeface="+mn-ea"/>
                <a:cs typeface="+mn-cs"/>
              </a:rPr>
              <a:t>llipsometry: </a:t>
            </a:r>
            <a:r>
              <a:rPr lang="en-US" sz="2400" dirty="0" smtClean="0"/>
              <a:t>NIR-NUV</a:t>
            </a:r>
            <a:endParaRPr lang="en-US" sz="2400" dirty="0" smtClean="0">
              <a:latin typeface="+mn-lt"/>
              <a:ea typeface="+mn-ea"/>
              <a:cs typeface="+mn-cs"/>
            </a:endParaRPr>
          </a:p>
          <a:p>
            <a:pPr marL="342900" indent="-342900" fontAlgn="auto">
              <a:spcBef>
                <a:spcPts val="600"/>
              </a:spcBef>
              <a:spcAft>
                <a:spcPts val="0"/>
              </a:spcAft>
              <a:buFont typeface="Arial" panose="020B0604020202020204" pitchFamily="34" charset="0"/>
              <a:buChar char="•"/>
              <a:defRPr/>
            </a:pPr>
            <a:r>
              <a:rPr lang="en-US" sz="2400" dirty="0" smtClean="0">
                <a:latin typeface="+mn-lt"/>
                <a:ea typeface="+mn-ea"/>
                <a:cs typeface="+mn-cs"/>
              </a:rPr>
              <a:t>Dynamics of the dielectric function on Germanium and </a:t>
            </a:r>
            <a:r>
              <a:rPr lang="en-US" sz="2400" dirty="0" err="1" smtClean="0">
                <a:latin typeface="+mn-lt"/>
                <a:ea typeface="+mn-ea"/>
                <a:cs typeface="+mn-cs"/>
              </a:rPr>
              <a:t>InP</a:t>
            </a:r>
            <a:r>
              <a:rPr lang="en-US" sz="2400" dirty="0" smtClean="0">
                <a:latin typeface="+mn-lt"/>
                <a:ea typeface="+mn-ea"/>
                <a:cs typeface="+mn-cs"/>
              </a:rPr>
              <a:t> after a </a:t>
            </a:r>
            <a:r>
              <a:rPr lang="en-US" sz="2400" dirty="0" err="1"/>
              <a:t>a</a:t>
            </a:r>
            <a:r>
              <a:rPr lang="en-US" sz="2400" dirty="0"/>
              <a:t> 1.55 eV (800 nm) </a:t>
            </a:r>
            <a:endParaRPr lang="en-US" sz="2400" dirty="0" smtClean="0"/>
          </a:p>
          <a:p>
            <a:pPr marL="342900" indent="-342900" fontAlgn="auto">
              <a:spcBef>
                <a:spcPts val="600"/>
              </a:spcBef>
              <a:spcAft>
                <a:spcPts val="0"/>
              </a:spcAft>
              <a:buFont typeface="Arial" panose="020B0604020202020204" pitchFamily="34" charset="0"/>
              <a:buChar char="•"/>
              <a:defRPr/>
            </a:pPr>
            <a:r>
              <a:rPr lang="en-US" sz="2400" dirty="0" smtClean="0">
                <a:latin typeface="+mn-lt"/>
                <a:ea typeface="+mn-ea"/>
                <a:cs typeface="+mn-cs"/>
              </a:rPr>
              <a:t>Magneto-Optical VUV Ellipsometer</a:t>
            </a:r>
            <a:endParaRPr lang="en-US" sz="2400" dirty="0">
              <a:latin typeface="+mn-lt"/>
              <a:ea typeface="+mn-ea"/>
              <a:cs typeface="+mn-cs"/>
            </a:endParaRPr>
          </a:p>
          <a:p>
            <a:pPr fontAlgn="auto">
              <a:spcBef>
                <a:spcPts val="0"/>
              </a:spcBef>
              <a:spcAft>
                <a:spcPts val="0"/>
              </a:spcAft>
              <a:defRPr/>
            </a:pPr>
            <a:endParaRPr lang="en-US" sz="2400" dirty="0">
              <a:latin typeface="+mn-lt"/>
              <a:ea typeface="+mn-ea"/>
              <a:cs typeface="+mn-cs"/>
            </a:endParaRPr>
          </a:p>
          <a:p>
            <a:pPr fontAlgn="auto">
              <a:spcBef>
                <a:spcPts val="0"/>
              </a:spcBef>
              <a:spcAft>
                <a:spcPts val="0"/>
              </a:spcAft>
              <a:defRPr/>
            </a:pPr>
            <a:endParaRPr lang="en-US" sz="2400" dirty="0">
              <a:latin typeface="+mn-lt"/>
              <a:ea typeface="+mn-ea"/>
              <a:cs typeface="+mn-cs"/>
            </a:endParaRPr>
          </a:p>
        </p:txBody>
      </p:sp>
      <p:sp>
        <p:nvSpPr>
          <p:cNvPr id="9"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1509062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dielectric function of </a:t>
            </a:r>
            <a:r>
              <a:rPr lang="en-US" sz="3200" spc="-1" dirty="0" err="1">
                <a:solidFill>
                  <a:srgbClr val="666666"/>
                </a:solidFill>
                <a:uFill>
                  <a:solidFill>
                    <a:srgbClr val="FFFFFF"/>
                  </a:solidFill>
                </a:uFill>
                <a:latin typeface="Verdana"/>
                <a:ea typeface="+mn-ea"/>
                <a:cs typeface="+mn-cs"/>
              </a:rPr>
              <a:t>Ge</a:t>
            </a:r>
            <a:r>
              <a:rPr lang="en-US" sz="3200" spc="-1" dirty="0">
                <a:solidFill>
                  <a:srgbClr val="666666"/>
                </a:solidFill>
                <a:uFill>
                  <a:solidFill>
                    <a:srgbClr val="FFFFFF"/>
                  </a:solidFill>
                </a:uFill>
                <a:latin typeface="Verdana"/>
                <a:ea typeface="+mn-ea"/>
                <a:cs typeface="+mn-cs"/>
              </a:rPr>
              <a:t/>
            </a:r>
            <a:br>
              <a:rPr lang="en-US" sz="3200" spc="-1" dirty="0">
                <a:solidFill>
                  <a:srgbClr val="666666"/>
                </a:solidFill>
                <a:uFill>
                  <a:solidFill>
                    <a:srgbClr val="FFFFFF"/>
                  </a:solidFill>
                </a:uFill>
                <a:latin typeface="Verdana"/>
                <a:ea typeface="+mn-ea"/>
                <a:cs typeface="+mn-cs"/>
              </a:rPr>
            </a:br>
            <a:r>
              <a:rPr lang="en-US" sz="3200" spc="-1" dirty="0">
                <a:solidFill>
                  <a:srgbClr val="666666"/>
                </a:solidFill>
                <a:uFill>
                  <a:solidFill>
                    <a:srgbClr val="FFFFFF"/>
                  </a:solidFill>
                </a:uFill>
                <a:latin typeface="Verdana"/>
                <a:ea typeface="+mn-ea"/>
                <a:cs typeface="+mn-cs"/>
              </a:rPr>
              <a:t>at 800 nm excitation (1.55 eV)</a:t>
            </a:r>
            <a:endParaRPr lang="cs-CZ" sz="2000" spc="-1" dirty="0">
              <a:solidFill>
                <a:srgbClr val="000000"/>
              </a:solidFill>
              <a:uFill>
                <a:solidFill>
                  <a:srgbClr val="FFFFFF"/>
                </a:solidFill>
              </a:uFill>
              <a:latin typeface="+mn-lt"/>
              <a:ea typeface="+mn-ea"/>
              <a:cs typeface="+mn-cs"/>
            </a:endParaRPr>
          </a:p>
        </p:txBody>
      </p:sp>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79876C74-64D8-4F18-BAF4-FDE9E33963F6}"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20</a:t>
            </a:fld>
            <a:endParaRPr lang="en-US" sz="1400" spc="-1">
              <a:solidFill>
                <a:srgbClr val="000000"/>
              </a:solidFill>
              <a:uFill>
                <a:solidFill>
                  <a:srgbClr val="FFFFFF"/>
                </a:solidFill>
              </a:uFill>
              <a:latin typeface="Times New Roman"/>
              <a:ea typeface="+mn-ea"/>
              <a:cs typeface="+mn-cs"/>
            </a:endParaRPr>
          </a:p>
        </p:txBody>
      </p:sp>
      <p:sp>
        <p:nvSpPr>
          <p:cNvPr id="27652" name="TextBox 32"/>
          <p:cNvSpPr txBox="1">
            <a:spLocks noChangeArrowheads="1"/>
          </p:cNvSpPr>
          <p:nvPr/>
        </p:nvSpPr>
        <p:spPr bwMode="auto">
          <a:xfrm>
            <a:off x="2511425" y="2387600"/>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7653" name="TextBox 33"/>
          <p:cNvSpPr txBox="1">
            <a:spLocks noChangeArrowheads="1"/>
          </p:cNvSpPr>
          <p:nvPr/>
        </p:nvSpPr>
        <p:spPr bwMode="auto">
          <a:xfrm>
            <a:off x="5824538" y="2344738"/>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7654" name="TextBox 1"/>
          <p:cNvSpPr txBox="1">
            <a:spLocks noChangeArrowheads="1"/>
          </p:cNvSpPr>
          <p:nvPr/>
        </p:nvSpPr>
        <p:spPr bwMode="auto">
          <a:xfrm>
            <a:off x="239713" y="2103438"/>
            <a:ext cx="193357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Carrier concentration: </a:t>
            </a:r>
          </a:p>
          <a:p>
            <a:pPr eaLnBrk="1" hangingPunct="1">
              <a:spcBef>
                <a:spcPct val="0"/>
              </a:spcBef>
              <a:buFontTx/>
              <a:buNone/>
            </a:pPr>
            <a:r>
              <a:rPr lang="en-US" altLang="en-US" sz="1800"/>
              <a:t>10</a:t>
            </a:r>
            <a:r>
              <a:rPr lang="en-US" altLang="en-US" sz="1800" baseline="30000"/>
              <a:t>20</a:t>
            </a:r>
            <a:r>
              <a:rPr lang="en-US" altLang="en-US" sz="1800"/>
              <a:t> cm</a:t>
            </a:r>
            <a:r>
              <a:rPr lang="en-US" altLang="en-US" sz="1800" baseline="30000"/>
              <a:t>-3</a:t>
            </a:r>
          </a:p>
          <a:p>
            <a:pPr eaLnBrk="1" hangingPunct="1">
              <a:spcBef>
                <a:spcPct val="0"/>
              </a:spcBef>
              <a:buFontTx/>
              <a:buNone/>
            </a:pPr>
            <a:endParaRPr lang="en-US" altLang="en-US" sz="1800"/>
          </a:p>
          <a:p>
            <a:pPr eaLnBrk="1" hangingPunct="1">
              <a:spcBef>
                <a:spcPct val="0"/>
              </a:spcBef>
              <a:buFontTx/>
              <a:buNone/>
            </a:pPr>
            <a:r>
              <a:rPr lang="en-US" altLang="en-US" sz="1800"/>
              <a:t>Penetration of pump: 220 nm</a:t>
            </a:r>
          </a:p>
          <a:p>
            <a:pPr eaLnBrk="1" hangingPunct="1">
              <a:spcBef>
                <a:spcPct val="0"/>
              </a:spcBef>
              <a:buFontTx/>
              <a:buNone/>
            </a:pPr>
            <a:r>
              <a:rPr lang="en-US" altLang="en-US" sz="1800"/>
              <a:t>(350 um diam.)</a:t>
            </a:r>
          </a:p>
          <a:p>
            <a:pPr eaLnBrk="1" hangingPunct="1">
              <a:spcBef>
                <a:spcPct val="0"/>
              </a:spcBef>
              <a:buFontTx/>
              <a:buNone/>
            </a:pPr>
            <a:endParaRPr lang="en-US" altLang="en-US" sz="1800"/>
          </a:p>
          <a:p>
            <a:pPr eaLnBrk="1" hangingPunct="1">
              <a:spcBef>
                <a:spcPct val="0"/>
              </a:spcBef>
              <a:buFontTx/>
              <a:buNone/>
            </a:pPr>
            <a:r>
              <a:rPr lang="en-US" altLang="en-US" sz="1800"/>
              <a:t>Penetration of probe beams:</a:t>
            </a:r>
          </a:p>
          <a:p>
            <a:pPr eaLnBrk="1" hangingPunct="1">
              <a:spcBef>
                <a:spcPct val="0"/>
              </a:spcBef>
              <a:buFontTx/>
              <a:buNone/>
            </a:pPr>
            <a:r>
              <a:rPr lang="en-US" altLang="en-US" sz="1800"/>
              <a:t>10 - 60 nm</a:t>
            </a:r>
          </a:p>
          <a:p>
            <a:pPr eaLnBrk="1" hangingPunct="1">
              <a:spcBef>
                <a:spcPct val="0"/>
              </a:spcBef>
              <a:buFontTx/>
              <a:buNone/>
            </a:pPr>
            <a:r>
              <a:rPr lang="en-US" altLang="en-US" sz="1800"/>
              <a:t>(200 um diam.)</a:t>
            </a:r>
          </a:p>
        </p:txBody>
      </p:sp>
      <p:sp>
        <p:nvSpPr>
          <p:cNvPr id="9"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pic>
        <p:nvPicPr>
          <p:cNvPr id="27656" name="Picture 10"/>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5305" b="11437"/>
          <a:stretch/>
        </p:blipFill>
        <p:spPr bwMode="auto">
          <a:xfrm>
            <a:off x="1611313" y="1190625"/>
            <a:ext cx="5011737"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Box 9"/>
          <p:cNvSpPr txBox="1">
            <a:spLocks noChangeArrowheads="1"/>
          </p:cNvSpPr>
          <p:nvPr/>
        </p:nvSpPr>
        <p:spPr bwMode="auto">
          <a:xfrm>
            <a:off x="3663950" y="1506538"/>
            <a:ext cx="167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 From 0 to 2ps</a:t>
            </a:r>
          </a:p>
        </p:txBody>
      </p:sp>
      <p:sp>
        <p:nvSpPr>
          <p:cNvPr id="10" name="Rectangle 9"/>
          <p:cNvSpPr/>
          <p:nvPr/>
        </p:nvSpPr>
        <p:spPr>
          <a:xfrm>
            <a:off x="7250906" y="6450608"/>
            <a:ext cx="3084476" cy="307777"/>
          </a:xfrm>
          <a:prstGeom prst="rect">
            <a:avLst/>
          </a:prstGeom>
        </p:spPr>
        <p:txBody>
          <a:bodyPr wrap="square">
            <a:spAutoFit/>
          </a:bodyPr>
          <a:lstStyle/>
          <a:p>
            <a:r>
              <a:rPr lang="fr-FR" sz="1400" dirty="0" err="1"/>
              <a:t>Appl</a:t>
            </a:r>
            <a:r>
              <a:rPr lang="fr-FR" sz="1400" dirty="0"/>
              <a:t>. Phys. </a:t>
            </a:r>
            <a:r>
              <a:rPr lang="fr-FR" sz="1400" dirty="0" err="1"/>
              <a:t>Lett</a:t>
            </a:r>
            <a:r>
              <a:rPr lang="fr-FR" sz="1400" dirty="0"/>
              <a:t>. 115, 052105 (</a:t>
            </a:r>
            <a:r>
              <a:rPr lang="fr-FR" sz="1400" dirty="0" smtClean="0"/>
              <a:t>2019)</a:t>
            </a:r>
            <a:endParaRPr lang="en-US" sz="1400" dirty="0"/>
          </a:p>
        </p:txBody>
      </p:sp>
    </p:spTree>
    <p:extLst>
      <p:ext uri="{BB962C8B-B14F-4D97-AF65-F5344CB8AC3E}">
        <p14:creationId xmlns:p14="http://schemas.microsoft.com/office/powerpoint/2010/main" val="3175333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dielectric function of </a:t>
            </a:r>
            <a:r>
              <a:rPr lang="en-US" sz="3200" spc="-1" dirty="0" err="1">
                <a:solidFill>
                  <a:srgbClr val="666666"/>
                </a:solidFill>
                <a:uFill>
                  <a:solidFill>
                    <a:srgbClr val="FFFFFF"/>
                  </a:solidFill>
                </a:uFill>
                <a:latin typeface="Verdana"/>
                <a:ea typeface="+mn-ea"/>
                <a:cs typeface="+mn-cs"/>
              </a:rPr>
              <a:t>Ge</a:t>
            </a:r>
            <a:r>
              <a:rPr lang="en-US" sz="3200" spc="-1" dirty="0">
                <a:solidFill>
                  <a:srgbClr val="666666"/>
                </a:solidFill>
                <a:uFill>
                  <a:solidFill>
                    <a:srgbClr val="FFFFFF"/>
                  </a:solidFill>
                </a:uFill>
                <a:latin typeface="Verdana"/>
                <a:ea typeface="+mn-ea"/>
                <a:cs typeface="+mn-cs"/>
              </a:rPr>
              <a:t/>
            </a:r>
            <a:br>
              <a:rPr lang="en-US" sz="3200" spc="-1" dirty="0">
                <a:solidFill>
                  <a:srgbClr val="666666"/>
                </a:solidFill>
                <a:uFill>
                  <a:solidFill>
                    <a:srgbClr val="FFFFFF"/>
                  </a:solidFill>
                </a:uFill>
                <a:latin typeface="Verdana"/>
                <a:ea typeface="+mn-ea"/>
                <a:cs typeface="+mn-cs"/>
              </a:rPr>
            </a:br>
            <a:r>
              <a:rPr lang="en-US" sz="3200" spc="-1" dirty="0">
                <a:solidFill>
                  <a:srgbClr val="666666"/>
                </a:solidFill>
                <a:uFill>
                  <a:solidFill>
                    <a:srgbClr val="FFFFFF"/>
                  </a:solidFill>
                </a:uFill>
                <a:latin typeface="Verdana"/>
                <a:ea typeface="+mn-ea"/>
                <a:cs typeface="+mn-cs"/>
              </a:rPr>
              <a:t>at 800 nm excitation (1.55 eV)</a:t>
            </a:r>
            <a:endParaRPr lang="cs-CZ" sz="2000" spc="-1" dirty="0">
              <a:solidFill>
                <a:srgbClr val="000000"/>
              </a:solidFill>
              <a:uFill>
                <a:solidFill>
                  <a:srgbClr val="FFFFFF"/>
                </a:solidFill>
              </a:uFill>
              <a:latin typeface="+mn-lt"/>
              <a:ea typeface="+mn-ea"/>
              <a:cs typeface="+mn-cs"/>
            </a:endParaRPr>
          </a:p>
        </p:txBody>
      </p:sp>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A201636D-A99A-426F-B6EE-CE7B7255F937}"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21</a:t>
            </a:fld>
            <a:endParaRPr lang="en-US" sz="1400" spc="-1">
              <a:solidFill>
                <a:srgbClr val="000000"/>
              </a:solidFill>
              <a:uFill>
                <a:solidFill>
                  <a:srgbClr val="FFFFFF"/>
                </a:solidFill>
              </a:uFill>
              <a:latin typeface="Times New Roman"/>
              <a:ea typeface="+mn-ea"/>
              <a:cs typeface="+mn-cs"/>
            </a:endParaRPr>
          </a:p>
        </p:txBody>
      </p:sp>
      <p:sp>
        <p:nvSpPr>
          <p:cNvPr id="28676" name="TextBox 32"/>
          <p:cNvSpPr txBox="1">
            <a:spLocks noChangeArrowheads="1"/>
          </p:cNvSpPr>
          <p:nvPr/>
        </p:nvSpPr>
        <p:spPr bwMode="auto">
          <a:xfrm>
            <a:off x="2511425" y="2387600"/>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8677" name="TextBox 33"/>
          <p:cNvSpPr txBox="1">
            <a:spLocks noChangeArrowheads="1"/>
          </p:cNvSpPr>
          <p:nvPr/>
        </p:nvSpPr>
        <p:spPr bwMode="auto">
          <a:xfrm>
            <a:off x="5824538" y="2344738"/>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8678" name="TextBox 1"/>
          <p:cNvSpPr txBox="1">
            <a:spLocks noChangeArrowheads="1"/>
          </p:cNvSpPr>
          <p:nvPr/>
        </p:nvSpPr>
        <p:spPr bwMode="auto">
          <a:xfrm>
            <a:off x="239713" y="2103438"/>
            <a:ext cx="193357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Carrier concentration: </a:t>
            </a:r>
          </a:p>
          <a:p>
            <a:pPr eaLnBrk="1" hangingPunct="1">
              <a:spcBef>
                <a:spcPct val="0"/>
              </a:spcBef>
              <a:buFontTx/>
              <a:buNone/>
            </a:pPr>
            <a:r>
              <a:rPr lang="en-US" altLang="en-US" sz="1800"/>
              <a:t>10</a:t>
            </a:r>
            <a:r>
              <a:rPr lang="en-US" altLang="en-US" sz="1800" baseline="30000"/>
              <a:t>20</a:t>
            </a:r>
            <a:r>
              <a:rPr lang="en-US" altLang="en-US" sz="1800"/>
              <a:t> cm</a:t>
            </a:r>
            <a:r>
              <a:rPr lang="en-US" altLang="en-US" sz="1800" baseline="30000"/>
              <a:t>-3</a:t>
            </a:r>
          </a:p>
          <a:p>
            <a:pPr eaLnBrk="1" hangingPunct="1">
              <a:spcBef>
                <a:spcPct val="0"/>
              </a:spcBef>
              <a:buFontTx/>
              <a:buNone/>
            </a:pPr>
            <a:endParaRPr lang="en-US" altLang="en-US" sz="1800"/>
          </a:p>
          <a:p>
            <a:pPr eaLnBrk="1" hangingPunct="1">
              <a:spcBef>
                <a:spcPct val="0"/>
              </a:spcBef>
              <a:buFontTx/>
              <a:buNone/>
            </a:pPr>
            <a:r>
              <a:rPr lang="en-US" altLang="en-US" sz="1800"/>
              <a:t>Penetration of pump: 220 nm</a:t>
            </a:r>
          </a:p>
          <a:p>
            <a:pPr eaLnBrk="1" hangingPunct="1">
              <a:spcBef>
                <a:spcPct val="0"/>
              </a:spcBef>
              <a:buFontTx/>
              <a:buNone/>
            </a:pPr>
            <a:r>
              <a:rPr lang="en-US" altLang="en-US" sz="1800"/>
              <a:t>(350 um diam.)</a:t>
            </a:r>
          </a:p>
          <a:p>
            <a:pPr eaLnBrk="1" hangingPunct="1">
              <a:spcBef>
                <a:spcPct val="0"/>
              </a:spcBef>
              <a:buFontTx/>
              <a:buNone/>
            </a:pPr>
            <a:endParaRPr lang="en-US" altLang="en-US" sz="1800"/>
          </a:p>
          <a:p>
            <a:pPr eaLnBrk="1" hangingPunct="1">
              <a:spcBef>
                <a:spcPct val="0"/>
              </a:spcBef>
              <a:buFontTx/>
              <a:buNone/>
            </a:pPr>
            <a:r>
              <a:rPr lang="en-US" altLang="en-US" sz="1800"/>
              <a:t>Penetration of probe beams:</a:t>
            </a:r>
          </a:p>
          <a:p>
            <a:pPr eaLnBrk="1" hangingPunct="1">
              <a:spcBef>
                <a:spcPct val="0"/>
              </a:spcBef>
              <a:buFontTx/>
              <a:buNone/>
            </a:pPr>
            <a:r>
              <a:rPr lang="en-US" altLang="en-US" sz="1800"/>
              <a:t>10 - 60 nm</a:t>
            </a:r>
          </a:p>
          <a:p>
            <a:pPr eaLnBrk="1" hangingPunct="1">
              <a:spcBef>
                <a:spcPct val="0"/>
              </a:spcBef>
              <a:buFontTx/>
              <a:buNone/>
            </a:pPr>
            <a:r>
              <a:rPr lang="en-US" altLang="en-US" sz="1800"/>
              <a:t>(200 um diam.)</a:t>
            </a:r>
          </a:p>
        </p:txBody>
      </p:sp>
      <p:pic>
        <p:nvPicPr>
          <p:cNvPr id="28680" name="Picture 10"/>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5305" b="12101"/>
          <a:stretch/>
        </p:blipFill>
        <p:spPr bwMode="auto">
          <a:xfrm>
            <a:off x="1611313" y="1190625"/>
            <a:ext cx="5011737" cy="562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9"/>
          <p:cNvSpPr txBox="1">
            <a:spLocks noChangeArrowheads="1"/>
          </p:cNvSpPr>
          <p:nvPr/>
        </p:nvSpPr>
        <p:spPr bwMode="auto">
          <a:xfrm>
            <a:off x="3663950" y="1506538"/>
            <a:ext cx="167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 From 0 to 2ps</a:t>
            </a:r>
          </a:p>
        </p:txBody>
      </p:sp>
      <p:sp>
        <p:nvSpPr>
          <p:cNvPr id="10"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
        <p:nvSpPr>
          <p:cNvPr id="11" name="Rectangle 10"/>
          <p:cNvSpPr/>
          <p:nvPr/>
        </p:nvSpPr>
        <p:spPr>
          <a:xfrm>
            <a:off x="7250906" y="6450608"/>
            <a:ext cx="3084476" cy="307777"/>
          </a:xfrm>
          <a:prstGeom prst="rect">
            <a:avLst/>
          </a:prstGeom>
        </p:spPr>
        <p:txBody>
          <a:bodyPr wrap="square">
            <a:spAutoFit/>
          </a:bodyPr>
          <a:lstStyle/>
          <a:p>
            <a:r>
              <a:rPr lang="fr-FR" sz="1400" dirty="0" err="1"/>
              <a:t>Appl</a:t>
            </a:r>
            <a:r>
              <a:rPr lang="fr-FR" sz="1400" dirty="0"/>
              <a:t>. Phys. </a:t>
            </a:r>
            <a:r>
              <a:rPr lang="fr-FR" sz="1400" dirty="0" err="1"/>
              <a:t>Lett</a:t>
            </a:r>
            <a:r>
              <a:rPr lang="fr-FR" sz="1400" dirty="0"/>
              <a:t>. 115, 052105 (</a:t>
            </a:r>
            <a:r>
              <a:rPr lang="fr-FR" sz="1400" dirty="0" smtClean="0"/>
              <a:t>2019)</a:t>
            </a:r>
            <a:endParaRPr lang="en-US" sz="1400" dirty="0"/>
          </a:p>
        </p:txBody>
      </p:sp>
    </p:spTree>
    <p:extLst>
      <p:ext uri="{BB962C8B-B14F-4D97-AF65-F5344CB8AC3E}">
        <p14:creationId xmlns:p14="http://schemas.microsoft.com/office/powerpoint/2010/main" val="1352671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dielectric function of </a:t>
            </a:r>
            <a:r>
              <a:rPr lang="en-US" sz="3200" spc="-1" dirty="0" err="1">
                <a:solidFill>
                  <a:srgbClr val="666666"/>
                </a:solidFill>
                <a:uFill>
                  <a:solidFill>
                    <a:srgbClr val="FFFFFF"/>
                  </a:solidFill>
                </a:uFill>
                <a:latin typeface="Verdana"/>
                <a:ea typeface="+mn-ea"/>
                <a:cs typeface="+mn-cs"/>
              </a:rPr>
              <a:t>Ge</a:t>
            </a:r>
            <a:r>
              <a:rPr lang="en-US" sz="3200" spc="-1" dirty="0">
                <a:solidFill>
                  <a:srgbClr val="666666"/>
                </a:solidFill>
                <a:uFill>
                  <a:solidFill>
                    <a:srgbClr val="FFFFFF"/>
                  </a:solidFill>
                </a:uFill>
                <a:latin typeface="Verdana"/>
                <a:ea typeface="+mn-ea"/>
                <a:cs typeface="+mn-cs"/>
              </a:rPr>
              <a:t/>
            </a:r>
            <a:br>
              <a:rPr lang="en-US" sz="3200" spc="-1" dirty="0">
                <a:solidFill>
                  <a:srgbClr val="666666"/>
                </a:solidFill>
                <a:uFill>
                  <a:solidFill>
                    <a:srgbClr val="FFFFFF"/>
                  </a:solidFill>
                </a:uFill>
                <a:latin typeface="Verdana"/>
                <a:ea typeface="+mn-ea"/>
                <a:cs typeface="+mn-cs"/>
              </a:rPr>
            </a:br>
            <a:r>
              <a:rPr lang="en-US" sz="3200" spc="-1" dirty="0">
                <a:solidFill>
                  <a:srgbClr val="666666"/>
                </a:solidFill>
                <a:uFill>
                  <a:solidFill>
                    <a:srgbClr val="FFFFFF"/>
                  </a:solidFill>
                </a:uFill>
                <a:latin typeface="Verdana"/>
                <a:ea typeface="+mn-ea"/>
                <a:cs typeface="+mn-cs"/>
              </a:rPr>
              <a:t>at 800 nm excitation (1.55 eV)</a:t>
            </a:r>
            <a:endParaRPr lang="cs-CZ" sz="2000" spc="-1" dirty="0">
              <a:solidFill>
                <a:srgbClr val="000000"/>
              </a:solidFill>
              <a:uFill>
                <a:solidFill>
                  <a:srgbClr val="FFFFFF"/>
                </a:solidFill>
              </a:uFill>
              <a:latin typeface="+mn-lt"/>
              <a:ea typeface="+mn-ea"/>
              <a:cs typeface="+mn-cs"/>
            </a:endParaRPr>
          </a:p>
        </p:txBody>
      </p:sp>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752CDB7F-C0EA-478E-AF41-856FD9BE8F8D}"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22</a:t>
            </a:fld>
            <a:endParaRPr lang="en-US" sz="1400" spc="-1">
              <a:solidFill>
                <a:srgbClr val="000000"/>
              </a:solidFill>
              <a:uFill>
                <a:solidFill>
                  <a:srgbClr val="FFFFFF"/>
                </a:solidFill>
              </a:uFill>
              <a:latin typeface="Times New Roman"/>
              <a:ea typeface="+mn-ea"/>
              <a:cs typeface="+mn-cs"/>
            </a:endParaRPr>
          </a:p>
        </p:txBody>
      </p:sp>
      <p:sp>
        <p:nvSpPr>
          <p:cNvPr id="29700" name="TextBox 32"/>
          <p:cNvSpPr txBox="1">
            <a:spLocks noChangeArrowheads="1"/>
          </p:cNvSpPr>
          <p:nvPr/>
        </p:nvSpPr>
        <p:spPr bwMode="auto">
          <a:xfrm>
            <a:off x="2511425" y="2387600"/>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9701" name="TextBox 33"/>
          <p:cNvSpPr txBox="1">
            <a:spLocks noChangeArrowheads="1"/>
          </p:cNvSpPr>
          <p:nvPr/>
        </p:nvSpPr>
        <p:spPr bwMode="auto">
          <a:xfrm>
            <a:off x="5824538" y="2344738"/>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9702" name="TextBox 1"/>
          <p:cNvSpPr txBox="1">
            <a:spLocks noChangeArrowheads="1"/>
          </p:cNvSpPr>
          <p:nvPr/>
        </p:nvSpPr>
        <p:spPr bwMode="auto">
          <a:xfrm>
            <a:off x="239713" y="2103438"/>
            <a:ext cx="193357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Carrier concentration: </a:t>
            </a:r>
          </a:p>
          <a:p>
            <a:pPr eaLnBrk="1" hangingPunct="1">
              <a:spcBef>
                <a:spcPct val="0"/>
              </a:spcBef>
              <a:buFontTx/>
              <a:buNone/>
            </a:pPr>
            <a:r>
              <a:rPr lang="en-US" altLang="en-US" sz="1800"/>
              <a:t>10</a:t>
            </a:r>
            <a:r>
              <a:rPr lang="en-US" altLang="en-US" sz="1800" baseline="30000"/>
              <a:t>20</a:t>
            </a:r>
            <a:r>
              <a:rPr lang="en-US" altLang="en-US" sz="1800"/>
              <a:t> cm</a:t>
            </a:r>
            <a:r>
              <a:rPr lang="en-US" altLang="en-US" sz="1800" baseline="30000"/>
              <a:t>-3</a:t>
            </a:r>
          </a:p>
          <a:p>
            <a:pPr eaLnBrk="1" hangingPunct="1">
              <a:spcBef>
                <a:spcPct val="0"/>
              </a:spcBef>
              <a:buFontTx/>
              <a:buNone/>
            </a:pPr>
            <a:endParaRPr lang="en-US" altLang="en-US" sz="1800"/>
          </a:p>
          <a:p>
            <a:pPr eaLnBrk="1" hangingPunct="1">
              <a:spcBef>
                <a:spcPct val="0"/>
              </a:spcBef>
              <a:buFontTx/>
              <a:buNone/>
            </a:pPr>
            <a:r>
              <a:rPr lang="en-US" altLang="en-US" sz="1800"/>
              <a:t>Penetration of pump: 220 nm</a:t>
            </a:r>
          </a:p>
          <a:p>
            <a:pPr eaLnBrk="1" hangingPunct="1">
              <a:spcBef>
                <a:spcPct val="0"/>
              </a:spcBef>
              <a:buFontTx/>
              <a:buNone/>
            </a:pPr>
            <a:r>
              <a:rPr lang="en-US" altLang="en-US" sz="1800"/>
              <a:t>(350 um diam.)</a:t>
            </a:r>
          </a:p>
          <a:p>
            <a:pPr eaLnBrk="1" hangingPunct="1">
              <a:spcBef>
                <a:spcPct val="0"/>
              </a:spcBef>
              <a:buFontTx/>
              <a:buNone/>
            </a:pPr>
            <a:endParaRPr lang="en-US" altLang="en-US" sz="1800"/>
          </a:p>
          <a:p>
            <a:pPr eaLnBrk="1" hangingPunct="1">
              <a:spcBef>
                <a:spcPct val="0"/>
              </a:spcBef>
              <a:buFontTx/>
              <a:buNone/>
            </a:pPr>
            <a:r>
              <a:rPr lang="en-US" altLang="en-US" sz="1800"/>
              <a:t>Penetration of probe beams:</a:t>
            </a:r>
          </a:p>
          <a:p>
            <a:pPr eaLnBrk="1" hangingPunct="1">
              <a:spcBef>
                <a:spcPct val="0"/>
              </a:spcBef>
              <a:buFontTx/>
              <a:buNone/>
            </a:pPr>
            <a:r>
              <a:rPr lang="en-US" altLang="en-US" sz="1800"/>
              <a:t>10 - 60 nm</a:t>
            </a:r>
          </a:p>
          <a:p>
            <a:pPr eaLnBrk="1" hangingPunct="1">
              <a:spcBef>
                <a:spcPct val="0"/>
              </a:spcBef>
              <a:buFontTx/>
              <a:buNone/>
            </a:pPr>
            <a:r>
              <a:rPr lang="en-US" altLang="en-US" sz="1800"/>
              <a:t>(200 um diam.)</a:t>
            </a:r>
          </a:p>
        </p:txBody>
      </p:sp>
      <p:pic>
        <p:nvPicPr>
          <p:cNvPr id="29704" name="Picture 10"/>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5305" b="11437"/>
          <a:stretch/>
        </p:blipFill>
        <p:spPr bwMode="auto">
          <a:xfrm>
            <a:off x="1611313" y="1190625"/>
            <a:ext cx="5011737"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9"/>
          <p:cNvSpPr txBox="1">
            <a:spLocks noChangeArrowheads="1"/>
          </p:cNvSpPr>
          <p:nvPr/>
        </p:nvSpPr>
        <p:spPr bwMode="auto">
          <a:xfrm>
            <a:off x="3663950" y="1506538"/>
            <a:ext cx="167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 From 0 to 2ps</a:t>
            </a:r>
          </a:p>
        </p:txBody>
      </p:sp>
      <p:sp>
        <p:nvSpPr>
          <p:cNvPr id="10"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
        <p:nvSpPr>
          <p:cNvPr id="11" name="Rectangle 10"/>
          <p:cNvSpPr/>
          <p:nvPr/>
        </p:nvSpPr>
        <p:spPr>
          <a:xfrm>
            <a:off x="7250906" y="6450608"/>
            <a:ext cx="3084476" cy="307777"/>
          </a:xfrm>
          <a:prstGeom prst="rect">
            <a:avLst/>
          </a:prstGeom>
        </p:spPr>
        <p:txBody>
          <a:bodyPr wrap="square">
            <a:spAutoFit/>
          </a:bodyPr>
          <a:lstStyle/>
          <a:p>
            <a:r>
              <a:rPr lang="fr-FR" sz="1400" dirty="0" err="1"/>
              <a:t>Appl</a:t>
            </a:r>
            <a:r>
              <a:rPr lang="fr-FR" sz="1400" dirty="0"/>
              <a:t>. Phys. </a:t>
            </a:r>
            <a:r>
              <a:rPr lang="fr-FR" sz="1400" dirty="0" err="1"/>
              <a:t>Lett</a:t>
            </a:r>
            <a:r>
              <a:rPr lang="fr-FR" sz="1400" dirty="0"/>
              <a:t>. 115, 052105 (</a:t>
            </a:r>
            <a:r>
              <a:rPr lang="fr-FR" sz="1400" dirty="0" smtClean="0"/>
              <a:t>2019)</a:t>
            </a:r>
            <a:endParaRPr lang="en-US" sz="1400" dirty="0"/>
          </a:p>
        </p:txBody>
      </p:sp>
    </p:spTree>
    <p:extLst>
      <p:ext uri="{BB962C8B-B14F-4D97-AF65-F5344CB8AC3E}">
        <p14:creationId xmlns:p14="http://schemas.microsoft.com/office/powerpoint/2010/main" val="2003377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dielectric function of </a:t>
            </a:r>
            <a:r>
              <a:rPr lang="en-US" sz="3200" spc="-1" dirty="0" err="1">
                <a:solidFill>
                  <a:srgbClr val="666666"/>
                </a:solidFill>
                <a:uFill>
                  <a:solidFill>
                    <a:srgbClr val="FFFFFF"/>
                  </a:solidFill>
                </a:uFill>
                <a:latin typeface="Verdana"/>
                <a:ea typeface="+mn-ea"/>
                <a:cs typeface="+mn-cs"/>
              </a:rPr>
              <a:t>Ge</a:t>
            </a:r>
            <a:r>
              <a:rPr lang="en-US" sz="3200" spc="-1" dirty="0">
                <a:solidFill>
                  <a:srgbClr val="666666"/>
                </a:solidFill>
                <a:uFill>
                  <a:solidFill>
                    <a:srgbClr val="FFFFFF"/>
                  </a:solidFill>
                </a:uFill>
                <a:latin typeface="Verdana"/>
                <a:ea typeface="+mn-ea"/>
                <a:cs typeface="+mn-cs"/>
              </a:rPr>
              <a:t/>
            </a:r>
            <a:br>
              <a:rPr lang="en-US" sz="3200" spc="-1" dirty="0">
                <a:solidFill>
                  <a:srgbClr val="666666"/>
                </a:solidFill>
                <a:uFill>
                  <a:solidFill>
                    <a:srgbClr val="FFFFFF"/>
                  </a:solidFill>
                </a:uFill>
                <a:latin typeface="Verdana"/>
                <a:ea typeface="+mn-ea"/>
                <a:cs typeface="+mn-cs"/>
              </a:rPr>
            </a:br>
            <a:r>
              <a:rPr lang="en-US" sz="3200" spc="-1" dirty="0">
                <a:solidFill>
                  <a:srgbClr val="666666"/>
                </a:solidFill>
                <a:uFill>
                  <a:solidFill>
                    <a:srgbClr val="FFFFFF"/>
                  </a:solidFill>
                </a:uFill>
                <a:latin typeface="Verdana"/>
                <a:ea typeface="+mn-ea"/>
                <a:cs typeface="+mn-cs"/>
              </a:rPr>
              <a:t>at 800 nm excitation (1.55 eV)</a:t>
            </a:r>
            <a:endParaRPr lang="cs-CZ" sz="2000" spc="-1" dirty="0">
              <a:solidFill>
                <a:srgbClr val="000000"/>
              </a:solidFill>
              <a:uFill>
                <a:solidFill>
                  <a:srgbClr val="FFFFFF"/>
                </a:solidFill>
              </a:uFill>
              <a:latin typeface="+mn-lt"/>
              <a:ea typeface="+mn-ea"/>
              <a:cs typeface="+mn-cs"/>
            </a:endParaRPr>
          </a:p>
        </p:txBody>
      </p:sp>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41FC1FF1-57CE-4F74-A37B-78DE10A9ECCB}"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23</a:t>
            </a:fld>
            <a:endParaRPr lang="en-US" sz="1400" spc="-1">
              <a:solidFill>
                <a:srgbClr val="000000"/>
              </a:solidFill>
              <a:uFill>
                <a:solidFill>
                  <a:srgbClr val="FFFFFF"/>
                </a:solidFill>
              </a:uFill>
              <a:latin typeface="Times New Roman"/>
              <a:ea typeface="+mn-ea"/>
              <a:cs typeface="+mn-cs"/>
            </a:endParaRPr>
          </a:p>
        </p:txBody>
      </p:sp>
      <p:sp>
        <p:nvSpPr>
          <p:cNvPr id="30724" name="TextBox 32"/>
          <p:cNvSpPr txBox="1">
            <a:spLocks noChangeArrowheads="1"/>
          </p:cNvSpPr>
          <p:nvPr/>
        </p:nvSpPr>
        <p:spPr bwMode="auto">
          <a:xfrm>
            <a:off x="2511425" y="2387600"/>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0725" name="TextBox 33"/>
          <p:cNvSpPr txBox="1">
            <a:spLocks noChangeArrowheads="1"/>
          </p:cNvSpPr>
          <p:nvPr/>
        </p:nvSpPr>
        <p:spPr bwMode="auto">
          <a:xfrm>
            <a:off x="5824538" y="2344738"/>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0726" name="TextBox 1"/>
          <p:cNvSpPr txBox="1">
            <a:spLocks noChangeArrowheads="1"/>
          </p:cNvSpPr>
          <p:nvPr/>
        </p:nvSpPr>
        <p:spPr bwMode="auto">
          <a:xfrm>
            <a:off x="239713" y="2103438"/>
            <a:ext cx="193357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Carrier concentration: </a:t>
            </a:r>
          </a:p>
          <a:p>
            <a:pPr eaLnBrk="1" hangingPunct="1">
              <a:spcBef>
                <a:spcPct val="0"/>
              </a:spcBef>
              <a:buFontTx/>
              <a:buNone/>
            </a:pPr>
            <a:r>
              <a:rPr lang="en-US" altLang="en-US" sz="1800"/>
              <a:t>10</a:t>
            </a:r>
            <a:r>
              <a:rPr lang="en-US" altLang="en-US" sz="1800" baseline="30000"/>
              <a:t>20</a:t>
            </a:r>
            <a:r>
              <a:rPr lang="en-US" altLang="en-US" sz="1800"/>
              <a:t> cm</a:t>
            </a:r>
            <a:r>
              <a:rPr lang="en-US" altLang="en-US" sz="1800" baseline="30000"/>
              <a:t>-3</a:t>
            </a:r>
          </a:p>
          <a:p>
            <a:pPr eaLnBrk="1" hangingPunct="1">
              <a:spcBef>
                <a:spcPct val="0"/>
              </a:spcBef>
              <a:buFontTx/>
              <a:buNone/>
            </a:pPr>
            <a:endParaRPr lang="en-US" altLang="en-US" sz="1800"/>
          </a:p>
          <a:p>
            <a:pPr eaLnBrk="1" hangingPunct="1">
              <a:spcBef>
                <a:spcPct val="0"/>
              </a:spcBef>
              <a:buFontTx/>
              <a:buNone/>
            </a:pPr>
            <a:r>
              <a:rPr lang="en-US" altLang="en-US" sz="1800"/>
              <a:t>Penetration of pump: 220 nm</a:t>
            </a:r>
          </a:p>
          <a:p>
            <a:pPr eaLnBrk="1" hangingPunct="1">
              <a:spcBef>
                <a:spcPct val="0"/>
              </a:spcBef>
              <a:buFontTx/>
              <a:buNone/>
            </a:pPr>
            <a:r>
              <a:rPr lang="en-US" altLang="en-US" sz="1800"/>
              <a:t>(350 um diam.)</a:t>
            </a:r>
          </a:p>
          <a:p>
            <a:pPr eaLnBrk="1" hangingPunct="1">
              <a:spcBef>
                <a:spcPct val="0"/>
              </a:spcBef>
              <a:buFontTx/>
              <a:buNone/>
            </a:pPr>
            <a:endParaRPr lang="en-US" altLang="en-US" sz="1800"/>
          </a:p>
          <a:p>
            <a:pPr eaLnBrk="1" hangingPunct="1">
              <a:spcBef>
                <a:spcPct val="0"/>
              </a:spcBef>
              <a:buFontTx/>
              <a:buNone/>
            </a:pPr>
            <a:r>
              <a:rPr lang="en-US" altLang="en-US" sz="1800"/>
              <a:t>Penetration of probe beams:</a:t>
            </a:r>
          </a:p>
          <a:p>
            <a:pPr eaLnBrk="1" hangingPunct="1">
              <a:spcBef>
                <a:spcPct val="0"/>
              </a:spcBef>
              <a:buFontTx/>
              <a:buNone/>
            </a:pPr>
            <a:r>
              <a:rPr lang="en-US" altLang="en-US" sz="1800"/>
              <a:t>10 - 60 nm</a:t>
            </a:r>
          </a:p>
          <a:p>
            <a:pPr eaLnBrk="1" hangingPunct="1">
              <a:spcBef>
                <a:spcPct val="0"/>
              </a:spcBef>
              <a:buFontTx/>
              <a:buNone/>
            </a:pPr>
            <a:r>
              <a:rPr lang="en-US" altLang="en-US" sz="1800"/>
              <a:t>(200 um diam.)</a:t>
            </a:r>
          </a:p>
        </p:txBody>
      </p:sp>
      <p:pic>
        <p:nvPicPr>
          <p:cNvPr id="30728" name="Picture 10" descr="C:\Users\shirly.espinoza\Documents\OriginLab\90\User Files\FOUR.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6338" b="10270"/>
          <a:stretch/>
        </p:blipFill>
        <p:spPr bwMode="auto">
          <a:xfrm>
            <a:off x="1611313" y="1189038"/>
            <a:ext cx="4917078" cy="574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Box 10"/>
          <p:cNvSpPr txBox="1">
            <a:spLocks noChangeArrowheads="1"/>
          </p:cNvSpPr>
          <p:nvPr/>
        </p:nvSpPr>
        <p:spPr bwMode="auto">
          <a:xfrm>
            <a:off x="3663950" y="1506538"/>
            <a:ext cx="167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 From 0 to 2ps</a:t>
            </a:r>
          </a:p>
        </p:txBody>
      </p:sp>
      <p:sp>
        <p:nvSpPr>
          <p:cNvPr id="10"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
        <p:nvSpPr>
          <p:cNvPr id="11" name="Rectangle 10"/>
          <p:cNvSpPr/>
          <p:nvPr/>
        </p:nvSpPr>
        <p:spPr>
          <a:xfrm>
            <a:off x="7250906" y="6450608"/>
            <a:ext cx="3084476" cy="307777"/>
          </a:xfrm>
          <a:prstGeom prst="rect">
            <a:avLst/>
          </a:prstGeom>
        </p:spPr>
        <p:txBody>
          <a:bodyPr wrap="square">
            <a:spAutoFit/>
          </a:bodyPr>
          <a:lstStyle/>
          <a:p>
            <a:r>
              <a:rPr lang="fr-FR" sz="1400" dirty="0" err="1"/>
              <a:t>Appl</a:t>
            </a:r>
            <a:r>
              <a:rPr lang="fr-FR" sz="1400" dirty="0"/>
              <a:t>. Phys. </a:t>
            </a:r>
            <a:r>
              <a:rPr lang="fr-FR" sz="1400" dirty="0" err="1"/>
              <a:t>Lett</a:t>
            </a:r>
            <a:r>
              <a:rPr lang="fr-FR" sz="1400" dirty="0"/>
              <a:t>. 115, 052105 (</a:t>
            </a:r>
            <a:r>
              <a:rPr lang="fr-FR" sz="1400" dirty="0" smtClean="0"/>
              <a:t>2019)</a:t>
            </a:r>
            <a:endParaRPr lang="en-US" sz="1400" dirty="0"/>
          </a:p>
        </p:txBody>
      </p:sp>
    </p:spTree>
    <p:extLst>
      <p:ext uri="{BB962C8B-B14F-4D97-AF65-F5344CB8AC3E}">
        <p14:creationId xmlns:p14="http://schemas.microsoft.com/office/powerpoint/2010/main" val="724069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dielectric function of </a:t>
            </a:r>
            <a:r>
              <a:rPr lang="en-US" sz="3200" spc="-1" dirty="0" err="1">
                <a:solidFill>
                  <a:srgbClr val="666666"/>
                </a:solidFill>
                <a:uFill>
                  <a:solidFill>
                    <a:srgbClr val="FFFFFF"/>
                  </a:solidFill>
                </a:uFill>
                <a:latin typeface="Verdana"/>
                <a:ea typeface="+mn-ea"/>
                <a:cs typeface="+mn-cs"/>
              </a:rPr>
              <a:t>Ge</a:t>
            </a:r>
            <a:r>
              <a:rPr lang="en-US" sz="3200" spc="-1" dirty="0">
                <a:solidFill>
                  <a:srgbClr val="666666"/>
                </a:solidFill>
                <a:uFill>
                  <a:solidFill>
                    <a:srgbClr val="FFFFFF"/>
                  </a:solidFill>
                </a:uFill>
                <a:latin typeface="Verdana"/>
                <a:ea typeface="+mn-ea"/>
                <a:cs typeface="+mn-cs"/>
              </a:rPr>
              <a:t/>
            </a:r>
            <a:br>
              <a:rPr lang="en-US" sz="3200" spc="-1" dirty="0">
                <a:solidFill>
                  <a:srgbClr val="666666"/>
                </a:solidFill>
                <a:uFill>
                  <a:solidFill>
                    <a:srgbClr val="FFFFFF"/>
                  </a:solidFill>
                </a:uFill>
                <a:latin typeface="Verdana"/>
                <a:ea typeface="+mn-ea"/>
                <a:cs typeface="+mn-cs"/>
              </a:rPr>
            </a:br>
            <a:r>
              <a:rPr lang="en-US" sz="3200" spc="-1" dirty="0">
                <a:solidFill>
                  <a:srgbClr val="666666"/>
                </a:solidFill>
                <a:uFill>
                  <a:solidFill>
                    <a:srgbClr val="FFFFFF"/>
                  </a:solidFill>
                </a:uFill>
                <a:latin typeface="Verdana"/>
                <a:ea typeface="+mn-ea"/>
                <a:cs typeface="+mn-cs"/>
              </a:rPr>
              <a:t>at 800 nm excitation (1.55 eV)</a:t>
            </a:r>
            <a:endParaRPr lang="cs-CZ" sz="2000" spc="-1" dirty="0">
              <a:solidFill>
                <a:srgbClr val="000000"/>
              </a:solidFill>
              <a:uFill>
                <a:solidFill>
                  <a:srgbClr val="FFFFFF"/>
                </a:solidFill>
              </a:uFill>
              <a:latin typeface="+mn-lt"/>
              <a:ea typeface="+mn-ea"/>
              <a:cs typeface="+mn-cs"/>
            </a:endParaRPr>
          </a:p>
        </p:txBody>
      </p:sp>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407E6AA7-6C94-4D58-931F-3DF6D062C9D8}"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24</a:t>
            </a:fld>
            <a:endParaRPr lang="en-US" sz="1400" spc="-1">
              <a:solidFill>
                <a:srgbClr val="000000"/>
              </a:solidFill>
              <a:uFill>
                <a:solidFill>
                  <a:srgbClr val="FFFFFF"/>
                </a:solidFill>
              </a:uFill>
              <a:latin typeface="Times New Roman"/>
              <a:ea typeface="+mn-ea"/>
              <a:cs typeface="+mn-cs"/>
            </a:endParaRPr>
          </a:p>
        </p:txBody>
      </p:sp>
      <p:sp>
        <p:nvSpPr>
          <p:cNvPr id="31748" name="TextBox 32"/>
          <p:cNvSpPr txBox="1">
            <a:spLocks noChangeArrowheads="1"/>
          </p:cNvSpPr>
          <p:nvPr/>
        </p:nvSpPr>
        <p:spPr bwMode="auto">
          <a:xfrm>
            <a:off x="2511425" y="2387600"/>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1749" name="TextBox 33"/>
          <p:cNvSpPr txBox="1">
            <a:spLocks noChangeArrowheads="1"/>
          </p:cNvSpPr>
          <p:nvPr/>
        </p:nvSpPr>
        <p:spPr bwMode="auto">
          <a:xfrm>
            <a:off x="5824538" y="2344738"/>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1750" name="TextBox 1"/>
          <p:cNvSpPr txBox="1">
            <a:spLocks noChangeArrowheads="1"/>
          </p:cNvSpPr>
          <p:nvPr/>
        </p:nvSpPr>
        <p:spPr bwMode="auto">
          <a:xfrm>
            <a:off x="239713" y="2103438"/>
            <a:ext cx="193357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Carrier concentration: </a:t>
            </a:r>
          </a:p>
          <a:p>
            <a:pPr eaLnBrk="1" hangingPunct="1">
              <a:spcBef>
                <a:spcPct val="0"/>
              </a:spcBef>
              <a:buFontTx/>
              <a:buNone/>
            </a:pPr>
            <a:r>
              <a:rPr lang="en-US" altLang="en-US" sz="1800"/>
              <a:t>10</a:t>
            </a:r>
            <a:r>
              <a:rPr lang="en-US" altLang="en-US" sz="1800" baseline="30000"/>
              <a:t>20</a:t>
            </a:r>
            <a:r>
              <a:rPr lang="en-US" altLang="en-US" sz="1800"/>
              <a:t> cm</a:t>
            </a:r>
            <a:r>
              <a:rPr lang="en-US" altLang="en-US" sz="1800" baseline="30000"/>
              <a:t>-3</a:t>
            </a:r>
          </a:p>
          <a:p>
            <a:pPr eaLnBrk="1" hangingPunct="1">
              <a:spcBef>
                <a:spcPct val="0"/>
              </a:spcBef>
              <a:buFontTx/>
              <a:buNone/>
            </a:pPr>
            <a:endParaRPr lang="en-US" altLang="en-US" sz="1800"/>
          </a:p>
          <a:p>
            <a:pPr eaLnBrk="1" hangingPunct="1">
              <a:spcBef>
                <a:spcPct val="0"/>
              </a:spcBef>
              <a:buFontTx/>
              <a:buNone/>
            </a:pPr>
            <a:r>
              <a:rPr lang="en-US" altLang="en-US" sz="1800"/>
              <a:t>Penetration of pump: 220 nm</a:t>
            </a:r>
          </a:p>
          <a:p>
            <a:pPr eaLnBrk="1" hangingPunct="1">
              <a:spcBef>
                <a:spcPct val="0"/>
              </a:spcBef>
              <a:buFontTx/>
              <a:buNone/>
            </a:pPr>
            <a:r>
              <a:rPr lang="en-US" altLang="en-US" sz="1800"/>
              <a:t>(350 um diam.)</a:t>
            </a:r>
          </a:p>
          <a:p>
            <a:pPr eaLnBrk="1" hangingPunct="1">
              <a:spcBef>
                <a:spcPct val="0"/>
              </a:spcBef>
              <a:buFontTx/>
              <a:buNone/>
            </a:pPr>
            <a:endParaRPr lang="en-US" altLang="en-US" sz="1800"/>
          </a:p>
          <a:p>
            <a:pPr eaLnBrk="1" hangingPunct="1">
              <a:spcBef>
                <a:spcPct val="0"/>
              </a:spcBef>
              <a:buFontTx/>
              <a:buNone/>
            </a:pPr>
            <a:r>
              <a:rPr lang="en-US" altLang="en-US" sz="1800"/>
              <a:t>Penetration of probe beams:</a:t>
            </a:r>
          </a:p>
          <a:p>
            <a:pPr eaLnBrk="1" hangingPunct="1">
              <a:spcBef>
                <a:spcPct val="0"/>
              </a:spcBef>
              <a:buFontTx/>
              <a:buNone/>
            </a:pPr>
            <a:r>
              <a:rPr lang="en-US" altLang="en-US" sz="1800"/>
              <a:t>10 - 60 nm</a:t>
            </a:r>
          </a:p>
          <a:p>
            <a:pPr eaLnBrk="1" hangingPunct="1">
              <a:spcBef>
                <a:spcPct val="0"/>
              </a:spcBef>
              <a:buFontTx/>
              <a:buNone/>
            </a:pPr>
            <a:r>
              <a:rPr lang="en-US" altLang="en-US" sz="1800"/>
              <a:t>(200 um diam.)</a:t>
            </a:r>
          </a:p>
        </p:txBody>
      </p:sp>
      <p:pic>
        <p:nvPicPr>
          <p:cNvPr id="31752" name="Picture 10"/>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0019" b="9941"/>
          <a:stretch/>
        </p:blipFill>
        <p:spPr bwMode="auto">
          <a:xfrm>
            <a:off x="1611313" y="1190626"/>
            <a:ext cx="8245068" cy="576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Box 9"/>
          <p:cNvSpPr txBox="1">
            <a:spLocks noChangeArrowheads="1"/>
          </p:cNvSpPr>
          <p:nvPr/>
        </p:nvSpPr>
        <p:spPr bwMode="auto">
          <a:xfrm>
            <a:off x="3663950" y="1506538"/>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 From 0 to 2 ps</a:t>
            </a:r>
          </a:p>
        </p:txBody>
      </p:sp>
      <p:sp>
        <p:nvSpPr>
          <p:cNvPr id="31754" name="TextBox 10"/>
          <p:cNvSpPr txBox="1">
            <a:spLocks noChangeArrowheads="1"/>
          </p:cNvSpPr>
          <p:nvPr/>
        </p:nvSpPr>
        <p:spPr bwMode="auto">
          <a:xfrm>
            <a:off x="6869113" y="1506538"/>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 From 2 ps to 500 ps</a:t>
            </a:r>
          </a:p>
        </p:txBody>
      </p:sp>
      <p:sp>
        <p:nvSpPr>
          <p:cNvPr id="11"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3480735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dielectric function of </a:t>
            </a:r>
            <a:r>
              <a:rPr lang="en-US" sz="3200" spc="-1" dirty="0" err="1">
                <a:solidFill>
                  <a:srgbClr val="666666"/>
                </a:solidFill>
                <a:uFill>
                  <a:solidFill>
                    <a:srgbClr val="FFFFFF"/>
                  </a:solidFill>
                </a:uFill>
                <a:latin typeface="Verdana"/>
                <a:ea typeface="+mn-ea"/>
                <a:cs typeface="+mn-cs"/>
              </a:rPr>
              <a:t>Ge</a:t>
            </a:r>
            <a:r>
              <a:rPr lang="en-US" sz="3200" spc="-1" dirty="0">
                <a:solidFill>
                  <a:srgbClr val="666666"/>
                </a:solidFill>
                <a:uFill>
                  <a:solidFill>
                    <a:srgbClr val="FFFFFF"/>
                  </a:solidFill>
                </a:uFill>
                <a:latin typeface="Verdana"/>
                <a:ea typeface="+mn-ea"/>
                <a:cs typeface="+mn-cs"/>
              </a:rPr>
              <a:t/>
            </a:r>
            <a:br>
              <a:rPr lang="en-US" sz="3200" spc="-1" dirty="0">
                <a:solidFill>
                  <a:srgbClr val="666666"/>
                </a:solidFill>
                <a:uFill>
                  <a:solidFill>
                    <a:srgbClr val="FFFFFF"/>
                  </a:solidFill>
                </a:uFill>
                <a:latin typeface="Verdana"/>
                <a:ea typeface="+mn-ea"/>
                <a:cs typeface="+mn-cs"/>
              </a:rPr>
            </a:br>
            <a:r>
              <a:rPr lang="en-US" sz="3200" spc="-1" dirty="0">
                <a:solidFill>
                  <a:srgbClr val="666666"/>
                </a:solidFill>
                <a:uFill>
                  <a:solidFill>
                    <a:srgbClr val="FFFFFF"/>
                  </a:solidFill>
                </a:uFill>
                <a:latin typeface="Verdana"/>
                <a:ea typeface="+mn-ea"/>
                <a:cs typeface="+mn-cs"/>
              </a:rPr>
              <a:t>at 800 nm excitation (1.55 eV)</a:t>
            </a:r>
            <a:endParaRPr lang="cs-CZ" sz="2000" spc="-1" dirty="0">
              <a:solidFill>
                <a:srgbClr val="000000"/>
              </a:solidFill>
              <a:uFill>
                <a:solidFill>
                  <a:srgbClr val="FFFFFF"/>
                </a:solidFill>
              </a:uFill>
              <a:latin typeface="+mn-lt"/>
              <a:ea typeface="+mn-ea"/>
              <a:cs typeface="+mn-cs"/>
            </a:endParaRPr>
          </a:p>
        </p:txBody>
      </p:sp>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922647F5-4C74-46D7-8794-B8F79E25D12B}"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25</a:t>
            </a:fld>
            <a:endParaRPr lang="en-US" sz="1400" spc="-1">
              <a:solidFill>
                <a:srgbClr val="000000"/>
              </a:solidFill>
              <a:uFill>
                <a:solidFill>
                  <a:srgbClr val="FFFFFF"/>
                </a:solidFill>
              </a:uFill>
              <a:latin typeface="Times New Roman"/>
              <a:ea typeface="+mn-ea"/>
              <a:cs typeface="+mn-cs"/>
            </a:endParaRPr>
          </a:p>
        </p:txBody>
      </p:sp>
      <p:sp>
        <p:nvSpPr>
          <p:cNvPr id="32772" name="TextBox 32"/>
          <p:cNvSpPr txBox="1">
            <a:spLocks noChangeArrowheads="1"/>
          </p:cNvSpPr>
          <p:nvPr/>
        </p:nvSpPr>
        <p:spPr bwMode="auto">
          <a:xfrm>
            <a:off x="2511425" y="2387600"/>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2773" name="TextBox 33"/>
          <p:cNvSpPr txBox="1">
            <a:spLocks noChangeArrowheads="1"/>
          </p:cNvSpPr>
          <p:nvPr/>
        </p:nvSpPr>
        <p:spPr bwMode="auto">
          <a:xfrm>
            <a:off x="5824538" y="2344738"/>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2774" name="TextBox 1"/>
          <p:cNvSpPr txBox="1">
            <a:spLocks noChangeArrowheads="1"/>
          </p:cNvSpPr>
          <p:nvPr/>
        </p:nvSpPr>
        <p:spPr bwMode="auto">
          <a:xfrm>
            <a:off x="239713" y="2103438"/>
            <a:ext cx="193357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Carrier concentration: </a:t>
            </a:r>
          </a:p>
          <a:p>
            <a:pPr eaLnBrk="1" hangingPunct="1">
              <a:spcBef>
                <a:spcPct val="0"/>
              </a:spcBef>
              <a:buFontTx/>
              <a:buNone/>
            </a:pPr>
            <a:r>
              <a:rPr lang="en-US" altLang="en-US" sz="1800"/>
              <a:t>10</a:t>
            </a:r>
            <a:r>
              <a:rPr lang="en-US" altLang="en-US" sz="1800" baseline="30000"/>
              <a:t>20</a:t>
            </a:r>
            <a:r>
              <a:rPr lang="en-US" altLang="en-US" sz="1800"/>
              <a:t> cm</a:t>
            </a:r>
            <a:r>
              <a:rPr lang="en-US" altLang="en-US" sz="1800" baseline="30000"/>
              <a:t>-3</a:t>
            </a:r>
          </a:p>
          <a:p>
            <a:pPr eaLnBrk="1" hangingPunct="1">
              <a:spcBef>
                <a:spcPct val="0"/>
              </a:spcBef>
              <a:buFontTx/>
              <a:buNone/>
            </a:pPr>
            <a:endParaRPr lang="en-US" altLang="en-US" sz="1800"/>
          </a:p>
          <a:p>
            <a:pPr eaLnBrk="1" hangingPunct="1">
              <a:spcBef>
                <a:spcPct val="0"/>
              </a:spcBef>
              <a:buFontTx/>
              <a:buNone/>
            </a:pPr>
            <a:r>
              <a:rPr lang="en-US" altLang="en-US" sz="1800"/>
              <a:t>Penetration of pump: 220 nm</a:t>
            </a:r>
          </a:p>
          <a:p>
            <a:pPr eaLnBrk="1" hangingPunct="1">
              <a:spcBef>
                <a:spcPct val="0"/>
              </a:spcBef>
              <a:buFontTx/>
              <a:buNone/>
            </a:pPr>
            <a:r>
              <a:rPr lang="en-US" altLang="en-US" sz="1800"/>
              <a:t>(350 um diam.)</a:t>
            </a:r>
          </a:p>
          <a:p>
            <a:pPr eaLnBrk="1" hangingPunct="1">
              <a:spcBef>
                <a:spcPct val="0"/>
              </a:spcBef>
              <a:buFontTx/>
              <a:buNone/>
            </a:pPr>
            <a:endParaRPr lang="en-US" altLang="en-US" sz="1800"/>
          </a:p>
          <a:p>
            <a:pPr eaLnBrk="1" hangingPunct="1">
              <a:spcBef>
                <a:spcPct val="0"/>
              </a:spcBef>
              <a:buFontTx/>
              <a:buNone/>
            </a:pPr>
            <a:r>
              <a:rPr lang="en-US" altLang="en-US" sz="1800"/>
              <a:t>Penetration of probe beams:</a:t>
            </a:r>
          </a:p>
          <a:p>
            <a:pPr eaLnBrk="1" hangingPunct="1">
              <a:spcBef>
                <a:spcPct val="0"/>
              </a:spcBef>
              <a:buFontTx/>
              <a:buNone/>
            </a:pPr>
            <a:r>
              <a:rPr lang="en-US" altLang="en-US" sz="1800"/>
              <a:t>10 - 60 nm</a:t>
            </a:r>
          </a:p>
          <a:p>
            <a:pPr eaLnBrk="1" hangingPunct="1">
              <a:spcBef>
                <a:spcPct val="0"/>
              </a:spcBef>
              <a:buFontTx/>
              <a:buNone/>
            </a:pPr>
            <a:r>
              <a:rPr lang="en-US" altLang="en-US" sz="1800"/>
              <a:t>(200 um diam.)</a:t>
            </a:r>
          </a:p>
        </p:txBody>
      </p:sp>
      <p:pic>
        <p:nvPicPr>
          <p:cNvPr id="32776" name="Picture 10"/>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0439"/>
          <a:stretch/>
        </p:blipFill>
        <p:spPr bwMode="auto">
          <a:xfrm>
            <a:off x="1611313" y="1190626"/>
            <a:ext cx="9163050" cy="573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Box 9"/>
          <p:cNvSpPr txBox="1">
            <a:spLocks noChangeArrowheads="1"/>
          </p:cNvSpPr>
          <p:nvPr/>
        </p:nvSpPr>
        <p:spPr bwMode="auto">
          <a:xfrm>
            <a:off x="3663950" y="1506538"/>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 From 0 to 2 ps</a:t>
            </a:r>
          </a:p>
        </p:txBody>
      </p:sp>
      <p:sp>
        <p:nvSpPr>
          <p:cNvPr id="32778" name="TextBox 10"/>
          <p:cNvSpPr txBox="1">
            <a:spLocks noChangeArrowheads="1"/>
          </p:cNvSpPr>
          <p:nvPr/>
        </p:nvSpPr>
        <p:spPr bwMode="auto">
          <a:xfrm>
            <a:off x="6869113" y="1506538"/>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 From 2 ps to 500 ps</a:t>
            </a:r>
          </a:p>
        </p:txBody>
      </p:sp>
      <p:sp>
        <p:nvSpPr>
          <p:cNvPr id="11"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2483297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dielectric function of </a:t>
            </a:r>
            <a:r>
              <a:rPr lang="en-US" sz="3200" spc="-1" dirty="0" err="1">
                <a:solidFill>
                  <a:srgbClr val="666666"/>
                </a:solidFill>
                <a:uFill>
                  <a:solidFill>
                    <a:srgbClr val="FFFFFF"/>
                  </a:solidFill>
                </a:uFill>
                <a:latin typeface="Verdana"/>
                <a:ea typeface="+mn-ea"/>
                <a:cs typeface="+mn-cs"/>
              </a:rPr>
              <a:t>Ge</a:t>
            </a:r>
            <a:r>
              <a:rPr lang="en-US" sz="3200" spc="-1" dirty="0">
                <a:solidFill>
                  <a:srgbClr val="666666"/>
                </a:solidFill>
                <a:uFill>
                  <a:solidFill>
                    <a:srgbClr val="FFFFFF"/>
                  </a:solidFill>
                </a:uFill>
                <a:latin typeface="Verdana"/>
                <a:ea typeface="+mn-ea"/>
                <a:cs typeface="+mn-cs"/>
              </a:rPr>
              <a:t/>
            </a:r>
            <a:br>
              <a:rPr lang="en-US" sz="3200" spc="-1" dirty="0">
                <a:solidFill>
                  <a:srgbClr val="666666"/>
                </a:solidFill>
                <a:uFill>
                  <a:solidFill>
                    <a:srgbClr val="FFFFFF"/>
                  </a:solidFill>
                </a:uFill>
                <a:latin typeface="Verdana"/>
                <a:ea typeface="+mn-ea"/>
                <a:cs typeface="+mn-cs"/>
              </a:rPr>
            </a:br>
            <a:r>
              <a:rPr lang="en-US" sz="3200" spc="-1" dirty="0">
                <a:solidFill>
                  <a:srgbClr val="666666"/>
                </a:solidFill>
                <a:uFill>
                  <a:solidFill>
                    <a:srgbClr val="FFFFFF"/>
                  </a:solidFill>
                </a:uFill>
                <a:latin typeface="Verdana"/>
                <a:ea typeface="+mn-ea"/>
                <a:cs typeface="+mn-cs"/>
              </a:rPr>
              <a:t>at 800 nm excitation (1.55 eV)</a:t>
            </a:r>
            <a:endParaRPr lang="cs-CZ" sz="2000" spc="-1" dirty="0">
              <a:solidFill>
                <a:srgbClr val="000000"/>
              </a:solidFill>
              <a:uFill>
                <a:solidFill>
                  <a:srgbClr val="FFFFFF"/>
                </a:solidFill>
              </a:uFill>
              <a:latin typeface="+mn-lt"/>
              <a:ea typeface="+mn-ea"/>
              <a:cs typeface="+mn-cs"/>
            </a:endParaRPr>
          </a:p>
        </p:txBody>
      </p:sp>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A12DF55E-1504-4B73-8D61-D93CE185BAA6}"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26</a:t>
            </a:fld>
            <a:endParaRPr lang="en-US" sz="1400" spc="-1">
              <a:solidFill>
                <a:srgbClr val="000000"/>
              </a:solidFill>
              <a:uFill>
                <a:solidFill>
                  <a:srgbClr val="FFFFFF"/>
                </a:solidFill>
              </a:uFill>
              <a:latin typeface="Times New Roman"/>
              <a:ea typeface="+mn-ea"/>
              <a:cs typeface="+mn-cs"/>
            </a:endParaRPr>
          </a:p>
        </p:txBody>
      </p:sp>
      <p:sp>
        <p:nvSpPr>
          <p:cNvPr id="33796" name="TextBox 32"/>
          <p:cNvSpPr txBox="1">
            <a:spLocks noChangeArrowheads="1"/>
          </p:cNvSpPr>
          <p:nvPr/>
        </p:nvSpPr>
        <p:spPr bwMode="auto">
          <a:xfrm>
            <a:off x="2511425" y="2387600"/>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3797" name="TextBox 33"/>
          <p:cNvSpPr txBox="1">
            <a:spLocks noChangeArrowheads="1"/>
          </p:cNvSpPr>
          <p:nvPr/>
        </p:nvSpPr>
        <p:spPr bwMode="auto">
          <a:xfrm>
            <a:off x="5824538" y="2344738"/>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3798" name="TextBox 1"/>
          <p:cNvSpPr txBox="1">
            <a:spLocks noChangeArrowheads="1"/>
          </p:cNvSpPr>
          <p:nvPr/>
        </p:nvSpPr>
        <p:spPr bwMode="auto">
          <a:xfrm>
            <a:off x="239713" y="2103438"/>
            <a:ext cx="193357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Carrier concentration: </a:t>
            </a:r>
          </a:p>
          <a:p>
            <a:pPr eaLnBrk="1" hangingPunct="1">
              <a:spcBef>
                <a:spcPct val="0"/>
              </a:spcBef>
              <a:buFontTx/>
              <a:buNone/>
            </a:pPr>
            <a:r>
              <a:rPr lang="en-US" altLang="en-US" sz="1800"/>
              <a:t>10</a:t>
            </a:r>
            <a:r>
              <a:rPr lang="en-US" altLang="en-US" sz="1800" baseline="30000"/>
              <a:t>20</a:t>
            </a:r>
            <a:r>
              <a:rPr lang="en-US" altLang="en-US" sz="1800"/>
              <a:t> cm</a:t>
            </a:r>
            <a:r>
              <a:rPr lang="en-US" altLang="en-US" sz="1800" baseline="30000"/>
              <a:t>-3</a:t>
            </a:r>
          </a:p>
          <a:p>
            <a:pPr eaLnBrk="1" hangingPunct="1">
              <a:spcBef>
                <a:spcPct val="0"/>
              </a:spcBef>
              <a:buFontTx/>
              <a:buNone/>
            </a:pPr>
            <a:endParaRPr lang="en-US" altLang="en-US" sz="1800"/>
          </a:p>
          <a:p>
            <a:pPr eaLnBrk="1" hangingPunct="1">
              <a:spcBef>
                <a:spcPct val="0"/>
              </a:spcBef>
              <a:buFontTx/>
              <a:buNone/>
            </a:pPr>
            <a:r>
              <a:rPr lang="en-US" altLang="en-US" sz="1800"/>
              <a:t>Penetration of pump: 220 nm</a:t>
            </a:r>
          </a:p>
          <a:p>
            <a:pPr eaLnBrk="1" hangingPunct="1">
              <a:spcBef>
                <a:spcPct val="0"/>
              </a:spcBef>
              <a:buFontTx/>
              <a:buNone/>
            </a:pPr>
            <a:r>
              <a:rPr lang="en-US" altLang="en-US" sz="1800"/>
              <a:t>(350 um diam.)</a:t>
            </a:r>
          </a:p>
          <a:p>
            <a:pPr eaLnBrk="1" hangingPunct="1">
              <a:spcBef>
                <a:spcPct val="0"/>
              </a:spcBef>
              <a:buFontTx/>
              <a:buNone/>
            </a:pPr>
            <a:endParaRPr lang="en-US" altLang="en-US" sz="1800"/>
          </a:p>
          <a:p>
            <a:pPr eaLnBrk="1" hangingPunct="1">
              <a:spcBef>
                <a:spcPct val="0"/>
              </a:spcBef>
              <a:buFontTx/>
              <a:buNone/>
            </a:pPr>
            <a:r>
              <a:rPr lang="en-US" altLang="en-US" sz="1800"/>
              <a:t>Penetration of probe beams:</a:t>
            </a:r>
          </a:p>
          <a:p>
            <a:pPr eaLnBrk="1" hangingPunct="1">
              <a:spcBef>
                <a:spcPct val="0"/>
              </a:spcBef>
              <a:buFontTx/>
              <a:buNone/>
            </a:pPr>
            <a:r>
              <a:rPr lang="en-US" altLang="en-US" sz="1800"/>
              <a:t>10 - 60 nm</a:t>
            </a:r>
          </a:p>
          <a:p>
            <a:pPr eaLnBrk="1" hangingPunct="1">
              <a:spcBef>
                <a:spcPct val="0"/>
              </a:spcBef>
              <a:buFontTx/>
              <a:buNone/>
            </a:pPr>
            <a:r>
              <a:rPr lang="en-US" altLang="en-US" sz="1800"/>
              <a:t>(200 um diam.)</a:t>
            </a:r>
          </a:p>
        </p:txBody>
      </p:sp>
      <p:pic>
        <p:nvPicPr>
          <p:cNvPr id="33800" name="Picture 10"/>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8559"/>
          <a:stretch/>
        </p:blipFill>
        <p:spPr bwMode="auto">
          <a:xfrm>
            <a:off x="1611313" y="1190625"/>
            <a:ext cx="916305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Box 9"/>
          <p:cNvSpPr txBox="1">
            <a:spLocks noChangeArrowheads="1"/>
          </p:cNvSpPr>
          <p:nvPr/>
        </p:nvSpPr>
        <p:spPr bwMode="auto">
          <a:xfrm>
            <a:off x="3663950" y="1506538"/>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 From 0 to 2 ps</a:t>
            </a:r>
          </a:p>
        </p:txBody>
      </p:sp>
      <p:sp>
        <p:nvSpPr>
          <p:cNvPr id="33802" name="TextBox 10"/>
          <p:cNvSpPr txBox="1">
            <a:spLocks noChangeArrowheads="1"/>
          </p:cNvSpPr>
          <p:nvPr/>
        </p:nvSpPr>
        <p:spPr bwMode="auto">
          <a:xfrm>
            <a:off x="6869113" y="1506538"/>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 From 2 ps to 500 ps</a:t>
            </a:r>
          </a:p>
        </p:txBody>
      </p:sp>
      <p:sp>
        <p:nvSpPr>
          <p:cNvPr id="11"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2508256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dielectric function of </a:t>
            </a:r>
            <a:r>
              <a:rPr lang="en-US" sz="3200" spc="-1" dirty="0" err="1">
                <a:solidFill>
                  <a:srgbClr val="666666"/>
                </a:solidFill>
                <a:uFill>
                  <a:solidFill>
                    <a:srgbClr val="FFFFFF"/>
                  </a:solidFill>
                </a:uFill>
                <a:latin typeface="Verdana"/>
                <a:ea typeface="+mn-ea"/>
                <a:cs typeface="+mn-cs"/>
              </a:rPr>
              <a:t>Ge</a:t>
            </a:r>
            <a:r>
              <a:rPr lang="en-US" sz="3200" spc="-1" dirty="0">
                <a:solidFill>
                  <a:srgbClr val="666666"/>
                </a:solidFill>
                <a:uFill>
                  <a:solidFill>
                    <a:srgbClr val="FFFFFF"/>
                  </a:solidFill>
                </a:uFill>
                <a:latin typeface="Verdana"/>
                <a:ea typeface="+mn-ea"/>
                <a:cs typeface="+mn-cs"/>
              </a:rPr>
              <a:t/>
            </a:r>
            <a:br>
              <a:rPr lang="en-US" sz="3200" spc="-1" dirty="0">
                <a:solidFill>
                  <a:srgbClr val="666666"/>
                </a:solidFill>
                <a:uFill>
                  <a:solidFill>
                    <a:srgbClr val="FFFFFF"/>
                  </a:solidFill>
                </a:uFill>
                <a:latin typeface="Verdana"/>
                <a:ea typeface="+mn-ea"/>
                <a:cs typeface="+mn-cs"/>
              </a:rPr>
            </a:br>
            <a:r>
              <a:rPr lang="en-US" sz="3200" spc="-1" dirty="0">
                <a:solidFill>
                  <a:srgbClr val="666666"/>
                </a:solidFill>
                <a:uFill>
                  <a:solidFill>
                    <a:srgbClr val="FFFFFF"/>
                  </a:solidFill>
                </a:uFill>
                <a:latin typeface="Verdana"/>
                <a:ea typeface="+mn-ea"/>
                <a:cs typeface="+mn-cs"/>
              </a:rPr>
              <a:t>at 800 nm excitation (1.55 eV)</a:t>
            </a:r>
            <a:endParaRPr lang="cs-CZ" sz="2000" spc="-1" dirty="0">
              <a:solidFill>
                <a:srgbClr val="000000"/>
              </a:solidFill>
              <a:uFill>
                <a:solidFill>
                  <a:srgbClr val="FFFFFF"/>
                </a:solidFill>
              </a:uFill>
              <a:latin typeface="+mn-lt"/>
              <a:ea typeface="+mn-ea"/>
              <a:cs typeface="+mn-cs"/>
            </a:endParaRPr>
          </a:p>
        </p:txBody>
      </p:sp>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D3F4453C-DC6B-4279-8881-0782BFEBFD3A}"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27</a:t>
            </a:fld>
            <a:endParaRPr lang="en-US" sz="1400" spc="-1">
              <a:solidFill>
                <a:srgbClr val="000000"/>
              </a:solidFill>
              <a:uFill>
                <a:solidFill>
                  <a:srgbClr val="FFFFFF"/>
                </a:solidFill>
              </a:uFill>
              <a:latin typeface="Times New Roman"/>
              <a:ea typeface="+mn-ea"/>
              <a:cs typeface="+mn-cs"/>
            </a:endParaRPr>
          </a:p>
        </p:txBody>
      </p:sp>
      <p:sp>
        <p:nvSpPr>
          <p:cNvPr id="34820" name="TextBox 32"/>
          <p:cNvSpPr txBox="1">
            <a:spLocks noChangeArrowheads="1"/>
          </p:cNvSpPr>
          <p:nvPr/>
        </p:nvSpPr>
        <p:spPr bwMode="auto">
          <a:xfrm>
            <a:off x="2511425" y="2387600"/>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4821" name="TextBox 33"/>
          <p:cNvSpPr txBox="1">
            <a:spLocks noChangeArrowheads="1"/>
          </p:cNvSpPr>
          <p:nvPr/>
        </p:nvSpPr>
        <p:spPr bwMode="auto">
          <a:xfrm>
            <a:off x="5824538" y="2344738"/>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4822" name="TextBox 1"/>
          <p:cNvSpPr txBox="1">
            <a:spLocks noChangeArrowheads="1"/>
          </p:cNvSpPr>
          <p:nvPr/>
        </p:nvSpPr>
        <p:spPr bwMode="auto">
          <a:xfrm>
            <a:off x="239713" y="2103438"/>
            <a:ext cx="193357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Carrier concentration: </a:t>
            </a:r>
          </a:p>
          <a:p>
            <a:pPr eaLnBrk="1" hangingPunct="1">
              <a:spcBef>
                <a:spcPct val="0"/>
              </a:spcBef>
              <a:buFontTx/>
              <a:buNone/>
            </a:pPr>
            <a:r>
              <a:rPr lang="en-US" altLang="en-US" sz="1800"/>
              <a:t>10</a:t>
            </a:r>
            <a:r>
              <a:rPr lang="en-US" altLang="en-US" sz="1800" baseline="30000"/>
              <a:t>20</a:t>
            </a:r>
            <a:r>
              <a:rPr lang="en-US" altLang="en-US" sz="1800"/>
              <a:t> cm</a:t>
            </a:r>
            <a:r>
              <a:rPr lang="en-US" altLang="en-US" sz="1800" baseline="30000"/>
              <a:t>-3</a:t>
            </a:r>
          </a:p>
          <a:p>
            <a:pPr eaLnBrk="1" hangingPunct="1">
              <a:spcBef>
                <a:spcPct val="0"/>
              </a:spcBef>
              <a:buFontTx/>
              <a:buNone/>
            </a:pPr>
            <a:endParaRPr lang="en-US" altLang="en-US" sz="1800"/>
          </a:p>
          <a:p>
            <a:pPr eaLnBrk="1" hangingPunct="1">
              <a:spcBef>
                <a:spcPct val="0"/>
              </a:spcBef>
              <a:buFontTx/>
              <a:buNone/>
            </a:pPr>
            <a:r>
              <a:rPr lang="en-US" altLang="en-US" sz="1800"/>
              <a:t>Penetration of pump: 220 nm</a:t>
            </a:r>
          </a:p>
          <a:p>
            <a:pPr eaLnBrk="1" hangingPunct="1">
              <a:spcBef>
                <a:spcPct val="0"/>
              </a:spcBef>
              <a:buFontTx/>
              <a:buNone/>
            </a:pPr>
            <a:r>
              <a:rPr lang="en-US" altLang="en-US" sz="1800"/>
              <a:t>(350 um diam.)</a:t>
            </a:r>
          </a:p>
          <a:p>
            <a:pPr eaLnBrk="1" hangingPunct="1">
              <a:spcBef>
                <a:spcPct val="0"/>
              </a:spcBef>
              <a:buFontTx/>
              <a:buNone/>
            </a:pPr>
            <a:endParaRPr lang="en-US" altLang="en-US" sz="1800"/>
          </a:p>
          <a:p>
            <a:pPr eaLnBrk="1" hangingPunct="1">
              <a:spcBef>
                <a:spcPct val="0"/>
              </a:spcBef>
              <a:buFontTx/>
              <a:buNone/>
            </a:pPr>
            <a:r>
              <a:rPr lang="en-US" altLang="en-US" sz="1800"/>
              <a:t>Penetration of probe beams:</a:t>
            </a:r>
          </a:p>
          <a:p>
            <a:pPr eaLnBrk="1" hangingPunct="1">
              <a:spcBef>
                <a:spcPct val="0"/>
              </a:spcBef>
              <a:buFontTx/>
              <a:buNone/>
            </a:pPr>
            <a:r>
              <a:rPr lang="en-US" altLang="en-US" sz="1800"/>
              <a:t>10 - 60 nm</a:t>
            </a:r>
          </a:p>
          <a:p>
            <a:pPr eaLnBrk="1" hangingPunct="1">
              <a:spcBef>
                <a:spcPct val="0"/>
              </a:spcBef>
              <a:buFontTx/>
              <a:buNone/>
            </a:pPr>
            <a:r>
              <a:rPr lang="en-US" altLang="en-US" sz="1800"/>
              <a:t>(200 um diam.)</a:t>
            </a:r>
          </a:p>
        </p:txBody>
      </p:sp>
      <p:pic>
        <p:nvPicPr>
          <p:cNvPr id="34824" name="Picture 10"/>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8559"/>
          <a:stretch/>
        </p:blipFill>
        <p:spPr bwMode="auto">
          <a:xfrm>
            <a:off x="1611313" y="1190625"/>
            <a:ext cx="916305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Box 9"/>
          <p:cNvSpPr txBox="1">
            <a:spLocks noChangeArrowheads="1"/>
          </p:cNvSpPr>
          <p:nvPr/>
        </p:nvSpPr>
        <p:spPr bwMode="auto">
          <a:xfrm>
            <a:off x="3663950" y="1506538"/>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 From 0 to 2 ps</a:t>
            </a:r>
          </a:p>
        </p:txBody>
      </p:sp>
      <p:sp>
        <p:nvSpPr>
          <p:cNvPr id="34826" name="TextBox 10"/>
          <p:cNvSpPr txBox="1">
            <a:spLocks noChangeArrowheads="1"/>
          </p:cNvSpPr>
          <p:nvPr/>
        </p:nvSpPr>
        <p:spPr bwMode="auto">
          <a:xfrm>
            <a:off x="6869113" y="1506538"/>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 From 2 ps to 500 ps</a:t>
            </a:r>
          </a:p>
        </p:txBody>
      </p:sp>
      <p:sp>
        <p:nvSpPr>
          <p:cNvPr id="11"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2767553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dielectric function of </a:t>
            </a:r>
            <a:r>
              <a:rPr lang="en-US" sz="3200" spc="-1" dirty="0" err="1">
                <a:solidFill>
                  <a:srgbClr val="666666"/>
                </a:solidFill>
                <a:uFill>
                  <a:solidFill>
                    <a:srgbClr val="FFFFFF"/>
                  </a:solidFill>
                </a:uFill>
                <a:latin typeface="Verdana"/>
                <a:ea typeface="+mn-ea"/>
                <a:cs typeface="+mn-cs"/>
              </a:rPr>
              <a:t>Ge</a:t>
            </a:r>
            <a:r>
              <a:rPr lang="en-US" sz="3200" spc="-1" dirty="0">
                <a:solidFill>
                  <a:srgbClr val="666666"/>
                </a:solidFill>
                <a:uFill>
                  <a:solidFill>
                    <a:srgbClr val="FFFFFF"/>
                  </a:solidFill>
                </a:uFill>
                <a:latin typeface="Verdana"/>
                <a:ea typeface="+mn-ea"/>
                <a:cs typeface="+mn-cs"/>
              </a:rPr>
              <a:t/>
            </a:r>
            <a:br>
              <a:rPr lang="en-US" sz="3200" spc="-1" dirty="0">
                <a:solidFill>
                  <a:srgbClr val="666666"/>
                </a:solidFill>
                <a:uFill>
                  <a:solidFill>
                    <a:srgbClr val="FFFFFF"/>
                  </a:solidFill>
                </a:uFill>
                <a:latin typeface="Verdana"/>
                <a:ea typeface="+mn-ea"/>
                <a:cs typeface="+mn-cs"/>
              </a:rPr>
            </a:br>
            <a:r>
              <a:rPr lang="en-US" sz="3200" spc="-1" dirty="0">
                <a:solidFill>
                  <a:srgbClr val="666666"/>
                </a:solidFill>
                <a:uFill>
                  <a:solidFill>
                    <a:srgbClr val="FFFFFF"/>
                  </a:solidFill>
                </a:uFill>
                <a:latin typeface="Verdana"/>
                <a:ea typeface="+mn-ea"/>
                <a:cs typeface="+mn-cs"/>
              </a:rPr>
              <a:t>at 800 nm excitation (1.55 eV)</a:t>
            </a:r>
            <a:endParaRPr lang="cs-CZ" sz="2000" spc="-1" dirty="0">
              <a:solidFill>
                <a:srgbClr val="000000"/>
              </a:solidFill>
              <a:uFill>
                <a:solidFill>
                  <a:srgbClr val="FFFFFF"/>
                </a:solidFill>
              </a:uFill>
              <a:latin typeface="+mn-lt"/>
              <a:ea typeface="+mn-ea"/>
              <a:cs typeface="+mn-cs"/>
            </a:endParaRPr>
          </a:p>
        </p:txBody>
      </p:sp>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1D94AAF8-2625-439A-9678-EF329864DF55}"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28</a:t>
            </a:fld>
            <a:endParaRPr lang="en-US" sz="1400" spc="-1">
              <a:solidFill>
                <a:srgbClr val="000000"/>
              </a:solidFill>
              <a:uFill>
                <a:solidFill>
                  <a:srgbClr val="FFFFFF"/>
                </a:solidFill>
              </a:uFill>
              <a:latin typeface="Times New Roman"/>
              <a:ea typeface="+mn-ea"/>
              <a:cs typeface="+mn-cs"/>
            </a:endParaRPr>
          </a:p>
        </p:txBody>
      </p:sp>
      <p:sp>
        <p:nvSpPr>
          <p:cNvPr id="35844" name="TextBox 32"/>
          <p:cNvSpPr txBox="1">
            <a:spLocks noChangeArrowheads="1"/>
          </p:cNvSpPr>
          <p:nvPr/>
        </p:nvSpPr>
        <p:spPr bwMode="auto">
          <a:xfrm>
            <a:off x="2511425" y="2387600"/>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5845" name="TextBox 33"/>
          <p:cNvSpPr txBox="1">
            <a:spLocks noChangeArrowheads="1"/>
          </p:cNvSpPr>
          <p:nvPr/>
        </p:nvSpPr>
        <p:spPr bwMode="auto">
          <a:xfrm>
            <a:off x="5824538" y="2344738"/>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35846" name="TextBox 1"/>
          <p:cNvSpPr txBox="1">
            <a:spLocks noChangeArrowheads="1"/>
          </p:cNvSpPr>
          <p:nvPr/>
        </p:nvSpPr>
        <p:spPr bwMode="auto">
          <a:xfrm>
            <a:off x="239713" y="2103438"/>
            <a:ext cx="193357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Carrier concentration: </a:t>
            </a:r>
          </a:p>
          <a:p>
            <a:pPr eaLnBrk="1" hangingPunct="1">
              <a:spcBef>
                <a:spcPct val="0"/>
              </a:spcBef>
              <a:buFontTx/>
              <a:buNone/>
            </a:pPr>
            <a:r>
              <a:rPr lang="en-US" altLang="en-US" sz="1800" dirty="0"/>
              <a:t>10</a:t>
            </a:r>
            <a:r>
              <a:rPr lang="en-US" altLang="en-US" sz="1800" baseline="30000" dirty="0"/>
              <a:t>20</a:t>
            </a:r>
            <a:r>
              <a:rPr lang="en-US" altLang="en-US" sz="1800" dirty="0"/>
              <a:t> cm</a:t>
            </a:r>
            <a:r>
              <a:rPr lang="en-US" altLang="en-US" sz="1800" baseline="30000" dirty="0"/>
              <a:t>-3</a:t>
            </a:r>
          </a:p>
          <a:p>
            <a:pPr eaLnBrk="1" hangingPunct="1">
              <a:spcBef>
                <a:spcPct val="0"/>
              </a:spcBef>
              <a:buFontTx/>
              <a:buNone/>
            </a:pPr>
            <a:endParaRPr lang="en-US" altLang="en-US" sz="1800" dirty="0"/>
          </a:p>
          <a:p>
            <a:pPr eaLnBrk="1" hangingPunct="1">
              <a:spcBef>
                <a:spcPct val="0"/>
              </a:spcBef>
              <a:buFontTx/>
              <a:buNone/>
            </a:pPr>
            <a:r>
              <a:rPr lang="en-US" altLang="en-US" sz="1800" dirty="0"/>
              <a:t>Penetration of pump: 220 nm</a:t>
            </a:r>
          </a:p>
          <a:p>
            <a:pPr eaLnBrk="1" hangingPunct="1">
              <a:spcBef>
                <a:spcPct val="0"/>
              </a:spcBef>
              <a:buFontTx/>
              <a:buNone/>
            </a:pPr>
            <a:r>
              <a:rPr lang="en-US" altLang="en-US" sz="1800" dirty="0"/>
              <a:t>(350 um diam.)</a:t>
            </a:r>
          </a:p>
          <a:p>
            <a:pPr eaLnBrk="1" hangingPunct="1">
              <a:spcBef>
                <a:spcPct val="0"/>
              </a:spcBef>
              <a:buFontTx/>
              <a:buNone/>
            </a:pPr>
            <a:endParaRPr lang="en-US" altLang="en-US" sz="1800" dirty="0"/>
          </a:p>
          <a:p>
            <a:pPr eaLnBrk="1" hangingPunct="1">
              <a:spcBef>
                <a:spcPct val="0"/>
              </a:spcBef>
              <a:buFontTx/>
              <a:buNone/>
            </a:pPr>
            <a:r>
              <a:rPr lang="en-US" altLang="en-US" sz="1800" dirty="0"/>
              <a:t>Penetration of probe beams:</a:t>
            </a:r>
          </a:p>
          <a:p>
            <a:pPr eaLnBrk="1" hangingPunct="1">
              <a:spcBef>
                <a:spcPct val="0"/>
              </a:spcBef>
              <a:buFontTx/>
              <a:buNone/>
            </a:pPr>
            <a:r>
              <a:rPr lang="en-US" altLang="en-US" sz="1800" dirty="0"/>
              <a:t>10 - 60 nm</a:t>
            </a:r>
          </a:p>
          <a:p>
            <a:pPr eaLnBrk="1" hangingPunct="1">
              <a:spcBef>
                <a:spcPct val="0"/>
              </a:spcBef>
              <a:buFontTx/>
              <a:buNone/>
            </a:pPr>
            <a:r>
              <a:rPr lang="en-US" altLang="en-US" sz="1800" dirty="0"/>
              <a:t>(200 um diam.)</a:t>
            </a:r>
          </a:p>
        </p:txBody>
      </p:sp>
      <p:pic>
        <p:nvPicPr>
          <p:cNvPr id="35848" name="Picture 10"/>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2766"/>
          <a:stretch/>
        </p:blipFill>
        <p:spPr bwMode="auto">
          <a:xfrm>
            <a:off x="1611313" y="1190625"/>
            <a:ext cx="9163050" cy="558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Box 9"/>
          <p:cNvSpPr txBox="1">
            <a:spLocks noChangeArrowheads="1"/>
          </p:cNvSpPr>
          <p:nvPr/>
        </p:nvSpPr>
        <p:spPr bwMode="auto">
          <a:xfrm>
            <a:off x="3663950" y="1506538"/>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 From 0 to 2 ps</a:t>
            </a:r>
          </a:p>
        </p:txBody>
      </p:sp>
      <p:sp>
        <p:nvSpPr>
          <p:cNvPr id="35850" name="TextBox 10"/>
          <p:cNvSpPr txBox="1">
            <a:spLocks noChangeArrowheads="1"/>
          </p:cNvSpPr>
          <p:nvPr/>
        </p:nvSpPr>
        <p:spPr bwMode="auto">
          <a:xfrm>
            <a:off x="6869113" y="1506538"/>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 From 2 ps to 500 ps</a:t>
            </a:r>
          </a:p>
        </p:txBody>
      </p:sp>
      <p:sp>
        <p:nvSpPr>
          <p:cNvPr id="11"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1711073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1"/>
          <p:cNvSpPr txBox="1"/>
          <p:nvPr/>
        </p:nvSpPr>
        <p:spPr>
          <a:xfrm>
            <a:off x="2516188" y="274638"/>
            <a:ext cx="7743825" cy="1081087"/>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dielectric function of </a:t>
            </a:r>
            <a:r>
              <a:rPr lang="en-US" sz="3200" spc="-1" dirty="0" err="1">
                <a:solidFill>
                  <a:srgbClr val="666666"/>
                </a:solidFill>
                <a:uFill>
                  <a:solidFill>
                    <a:srgbClr val="FFFFFF"/>
                  </a:solidFill>
                </a:uFill>
                <a:latin typeface="Verdana"/>
                <a:ea typeface="+mn-ea"/>
                <a:cs typeface="+mn-cs"/>
              </a:rPr>
              <a:t>InP</a:t>
            </a:r>
            <a:r>
              <a:rPr lang="en-US" sz="3200" spc="-1" dirty="0">
                <a:solidFill>
                  <a:srgbClr val="666666"/>
                </a:solidFill>
                <a:uFill>
                  <a:solidFill>
                    <a:srgbClr val="FFFFFF"/>
                  </a:solidFill>
                </a:uFill>
                <a:latin typeface="Verdana"/>
                <a:ea typeface="+mn-ea"/>
                <a:cs typeface="+mn-cs"/>
              </a:rPr>
              <a:t/>
            </a:r>
            <a:br>
              <a:rPr lang="en-US" sz="3200" spc="-1" dirty="0">
                <a:solidFill>
                  <a:srgbClr val="666666"/>
                </a:solidFill>
                <a:uFill>
                  <a:solidFill>
                    <a:srgbClr val="FFFFFF"/>
                  </a:solidFill>
                </a:uFill>
                <a:latin typeface="Verdana"/>
                <a:ea typeface="+mn-ea"/>
                <a:cs typeface="+mn-cs"/>
              </a:rPr>
            </a:br>
            <a:r>
              <a:rPr lang="en-US" sz="3200" spc="-1" dirty="0">
                <a:solidFill>
                  <a:srgbClr val="666666"/>
                </a:solidFill>
                <a:uFill>
                  <a:solidFill>
                    <a:srgbClr val="FFFFFF"/>
                  </a:solidFill>
                </a:uFill>
                <a:latin typeface="Verdana"/>
                <a:ea typeface="+mn-ea"/>
                <a:cs typeface="+mn-cs"/>
              </a:rPr>
              <a:t>at 800 nm excitation (1.5 eV)</a:t>
            </a:r>
            <a:endParaRPr lang="cs-CZ" sz="2000" spc="-1" dirty="0">
              <a:solidFill>
                <a:srgbClr val="000000"/>
              </a:solidFill>
              <a:uFill>
                <a:solidFill>
                  <a:srgbClr val="FFFFFF"/>
                </a:solidFill>
              </a:uFill>
              <a:latin typeface="+mn-lt"/>
              <a:ea typeface="+mn-ea"/>
              <a:cs typeface="+mn-cs"/>
            </a:endParaRPr>
          </a:p>
        </p:txBody>
      </p:sp>
      <p:sp>
        <p:nvSpPr>
          <p:cNvPr id="6"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54EA0A6B-9332-4AA4-9BB5-AD65678B692D}"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29</a:t>
            </a:fld>
            <a:endParaRPr lang="en-US" sz="1400" spc="-1">
              <a:solidFill>
                <a:srgbClr val="000000"/>
              </a:solidFill>
              <a:uFill>
                <a:solidFill>
                  <a:srgbClr val="FFFFFF"/>
                </a:solidFill>
              </a:uFill>
              <a:latin typeface="Times New Roman"/>
              <a:ea typeface="+mn-ea"/>
              <a:cs typeface="+mn-cs"/>
            </a:endParaRPr>
          </a:p>
        </p:txBody>
      </p:sp>
      <p:sp>
        <p:nvSpPr>
          <p:cNvPr id="7"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pic>
        <p:nvPicPr>
          <p:cNvPr id="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7356" y="1570831"/>
            <a:ext cx="7040880" cy="515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239713" y="2103438"/>
            <a:ext cx="193357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Carrier concentration: </a:t>
            </a:r>
          </a:p>
          <a:p>
            <a:pPr eaLnBrk="1" hangingPunct="1">
              <a:spcBef>
                <a:spcPct val="0"/>
              </a:spcBef>
              <a:buFontTx/>
              <a:buNone/>
            </a:pPr>
            <a:r>
              <a:rPr lang="en-US" altLang="en-US" sz="1800" dirty="0"/>
              <a:t>10</a:t>
            </a:r>
            <a:r>
              <a:rPr lang="en-US" altLang="en-US" sz="1800" baseline="30000" dirty="0"/>
              <a:t>20</a:t>
            </a:r>
            <a:r>
              <a:rPr lang="en-US" altLang="en-US" sz="1800" dirty="0"/>
              <a:t> cm</a:t>
            </a:r>
            <a:r>
              <a:rPr lang="en-US" altLang="en-US" sz="1800" baseline="30000" dirty="0"/>
              <a:t>-3</a:t>
            </a:r>
          </a:p>
          <a:p>
            <a:pPr eaLnBrk="1" hangingPunct="1">
              <a:spcBef>
                <a:spcPct val="0"/>
              </a:spcBef>
              <a:buFontTx/>
              <a:buNone/>
            </a:pPr>
            <a:endParaRPr lang="en-US" altLang="en-US" sz="1800" dirty="0"/>
          </a:p>
          <a:p>
            <a:pPr eaLnBrk="1" hangingPunct="1">
              <a:spcBef>
                <a:spcPct val="0"/>
              </a:spcBef>
              <a:buFontTx/>
              <a:buNone/>
            </a:pPr>
            <a:r>
              <a:rPr lang="en-US" altLang="en-US" sz="1800" dirty="0"/>
              <a:t>Penetration of pump: 220 nm</a:t>
            </a:r>
          </a:p>
          <a:p>
            <a:pPr eaLnBrk="1" hangingPunct="1">
              <a:spcBef>
                <a:spcPct val="0"/>
              </a:spcBef>
              <a:buFontTx/>
              <a:buNone/>
            </a:pPr>
            <a:r>
              <a:rPr lang="en-US" altLang="en-US" sz="1800" dirty="0"/>
              <a:t>(350 um diam.)</a:t>
            </a:r>
          </a:p>
          <a:p>
            <a:pPr eaLnBrk="1" hangingPunct="1">
              <a:spcBef>
                <a:spcPct val="0"/>
              </a:spcBef>
              <a:buFontTx/>
              <a:buNone/>
            </a:pPr>
            <a:endParaRPr lang="en-US" altLang="en-US" sz="1800" dirty="0"/>
          </a:p>
          <a:p>
            <a:pPr eaLnBrk="1" hangingPunct="1">
              <a:spcBef>
                <a:spcPct val="0"/>
              </a:spcBef>
              <a:buFontTx/>
              <a:buNone/>
            </a:pPr>
            <a:r>
              <a:rPr lang="en-US" altLang="en-US" sz="1800" dirty="0"/>
              <a:t>Penetration of probe beams:</a:t>
            </a:r>
          </a:p>
          <a:p>
            <a:pPr eaLnBrk="1" hangingPunct="1">
              <a:spcBef>
                <a:spcPct val="0"/>
              </a:spcBef>
              <a:buFontTx/>
              <a:buNone/>
            </a:pPr>
            <a:r>
              <a:rPr lang="en-US" altLang="en-US" sz="1800" dirty="0"/>
              <a:t>10 - 60 nm</a:t>
            </a:r>
          </a:p>
          <a:p>
            <a:pPr eaLnBrk="1" hangingPunct="1">
              <a:spcBef>
                <a:spcPct val="0"/>
              </a:spcBef>
              <a:buFontTx/>
              <a:buNone/>
            </a:pPr>
            <a:r>
              <a:rPr lang="en-US" altLang="en-US" sz="1800" dirty="0"/>
              <a:t>(200 um diam.)</a:t>
            </a:r>
          </a:p>
        </p:txBody>
      </p:sp>
    </p:spTree>
    <p:extLst>
      <p:ext uri="{BB962C8B-B14F-4D97-AF65-F5344CB8AC3E}">
        <p14:creationId xmlns:p14="http://schemas.microsoft.com/office/powerpoint/2010/main" val="169312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Shape 4"/>
          <p:cNvSpPr txBox="1"/>
          <p:nvPr/>
        </p:nvSpPr>
        <p:spPr>
          <a:xfrm>
            <a:off x="432000" y="1548000"/>
            <a:ext cx="9827640" cy="4967640"/>
          </a:xfrm>
          <a:prstGeom prst="rect">
            <a:avLst/>
          </a:prstGeom>
          <a:noFill/>
          <a:ln>
            <a:noFill/>
          </a:ln>
        </p:spPr>
        <p:txBody>
          <a:bodyPr lIns="0" tIns="0" rIns="0" bIns="0" anchor="t"/>
          <a:lstStyle/>
          <a:p>
            <a:pPr marL="216000" indent="-215640">
              <a:buClr>
                <a:srgbClr val="000000"/>
              </a:buClr>
              <a:buFont typeface="Arial"/>
              <a:buChar char="•"/>
            </a:pPr>
            <a:endParaRPr lang="en-US" sz="2400" spc="-1" dirty="0" smtClean="0">
              <a:solidFill>
                <a:srgbClr val="000000"/>
              </a:solidFill>
              <a:uFill>
                <a:solidFill>
                  <a:srgbClr val="FFFFFF"/>
                </a:solidFill>
              </a:uFill>
              <a:latin typeface="Verdana"/>
            </a:endParaRPr>
          </a:p>
        </p:txBody>
      </p:sp>
      <p:sp>
        <p:nvSpPr>
          <p:cNvPr id="21" name="TextBox 20"/>
          <p:cNvSpPr txBox="1"/>
          <p:nvPr/>
        </p:nvSpPr>
        <p:spPr>
          <a:xfrm>
            <a:off x="800903" y="1445341"/>
            <a:ext cx="504056" cy="369289"/>
          </a:xfrm>
          <a:prstGeom prst="rect">
            <a:avLst/>
          </a:prstGeom>
          <a:noFill/>
        </p:spPr>
        <p:txBody>
          <a:bodyPr wrap="square" lIns="91399" tIns="45699" rIns="91399" bIns="45699" rtlCol="0">
            <a:spAutoFit/>
          </a:bodyPr>
          <a:lstStyle/>
          <a:p>
            <a:pPr fontAlgn="base">
              <a:spcBef>
                <a:spcPct val="0"/>
              </a:spcBef>
              <a:spcAft>
                <a:spcPct val="0"/>
              </a:spcAft>
            </a:pPr>
            <a:r>
              <a:rPr lang="en-US" b="1" dirty="0">
                <a:solidFill>
                  <a:schemeClr val="bg1"/>
                </a:solidFill>
                <a:cs typeface="Arial" charset="0"/>
              </a:rPr>
              <a:t>L1</a:t>
            </a:r>
          </a:p>
        </p:txBody>
      </p:sp>
      <p:sp>
        <p:nvSpPr>
          <p:cNvPr id="22" name="TextBox 21"/>
          <p:cNvSpPr txBox="1"/>
          <p:nvPr/>
        </p:nvSpPr>
        <p:spPr>
          <a:xfrm>
            <a:off x="5598761" y="1448808"/>
            <a:ext cx="504056" cy="369289"/>
          </a:xfrm>
          <a:prstGeom prst="rect">
            <a:avLst/>
          </a:prstGeom>
          <a:noFill/>
        </p:spPr>
        <p:txBody>
          <a:bodyPr wrap="square" lIns="91399" tIns="45699" rIns="91399" bIns="45699" rtlCol="0">
            <a:spAutoFit/>
          </a:bodyPr>
          <a:lstStyle/>
          <a:p>
            <a:pPr fontAlgn="base">
              <a:spcBef>
                <a:spcPct val="0"/>
              </a:spcBef>
              <a:spcAft>
                <a:spcPct val="0"/>
              </a:spcAft>
            </a:pPr>
            <a:r>
              <a:rPr lang="en-US" b="1" dirty="0">
                <a:solidFill>
                  <a:schemeClr val="bg1"/>
                </a:solidFill>
                <a:cs typeface="Arial" charset="0"/>
              </a:rPr>
              <a:t>L3</a:t>
            </a:r>
          </a:p>
        </p:txBody>
      </p:sp>
      <p:pic>
        <p:nvPicPr>
          <p:cNvPr id="23" name="Picture 2" descr="E1 h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43" y="1204687"/>
            <a:ext cx="10011597" cy="5632628"/>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p:cNvSpPr/>
          <p:nvPr/>
        </p:nvSpPr>
        <p:spPr>
          <a:xfrm rot="2277446">
            <a:off x="3542180" y="1746294"/>
            <a:ext cx="4556646" cy="1183861"/>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746193" y="2153558"/>
            <a:ext cx="697627" cy="369332"/>
          </a:xfrm>
          <a:prstGeom prst="rect">
            <a:avLst/>
          </a:prstGeom>
          <a:solidFill>
            <a:srgbClr val="FF6600"/>
          </a:solidFill>
        </p:spPr>
        <p:txBody>
          <a:bodyPr wrap="none" rtlCol="0">
            <a:spAutoFit/>
          </a:bodyPr>
          <a:lstStyle/>
          <a:p>
            <a:r>
              <a:rPr lang="en-US" dirty="0" smtClean="0"/>
              <a:t>HHG</a:t>
            </a:r>
            <a:endParaRPr lang="en-US" dirty="0"/>
          </a:p>
        </p:txBody>
      </p:sp>
      <p:sp>
        <p:nvSpPr>
          <p:cNvPr id="26" name="Oval 25"/>
          <p:cNvSpPr/>
          <p:nvPr/>
        </p:nvSpPr>
        <p:spPr>
          <a:xfrm rot="19644444">
            <a:off x="1519068" y="2597818"/>
            <a:ext cx="2639756" cy="4781452"/>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891870" y="5294771"/>
            <a:ext cx="1249060" cy="369332"/>
          </a:xfrm>
          <a:prstGeom prst="rect">
            <a:avLst/>
          </a:prstGeom>
          <a:solidFill>
            <a:srgbClr val="FF6600"/>
          </a:solidFill>
        </p:spPr>
        <p:txBody>
          <a:bodyPr wrap="none" rtlCol="0">
            <a:spAutoFit/>
          </a:bodyPr>
          <a:lstStyle/>
          <a:p>
            <a:r>
              <a:rPr lang="en-US" dirty="0" smtClean="0"/>
              <a:t>opt. tables</a:t>
            </a:r>
            <a:endParaRPr lang="en-US" dirty="0"/>
          </a:p>
        </p:txBody>
      </p:sp>
      <p:sp>
        <p:nvSpPr>
          <p:cNvPr id="226" name="TextShape 3"/>
          <p:cNvSpPr txBox="1"/>
          <p:nvPr/>
        </p:nvSpPr>
        <p:spPr>
          <a:xfrm>
            <a:off x="6264000" y="7041600"/>
            <a:ext cx="359640" cy="359640"/>
          </a:xfrm>
          <a:prstGeom prst="rect">
            <a:avLst/>
          </a:prstGeom>
          <a:noFill/>
          <a:ln>
            <a:noFill/>
          </a:ln>
        </p:spPr>
        <p:txBody>
          <a:bodyPr lIns="36000" tIns="0" rIns="0" bIns="0" anchor="ctr"/>
          <a:lstStyle/>
          <a:p>
            <a:pPr>
              <a:lnSpc>
                <a:spcPct val="100000"/>
              </a:lnSpc>
            </a:pPr>
            <a:fld id="{D0225E78-6EA2-4D2C-B542-A0D184CD0A0E}" type="slidenum">
              <a:rPr lang="en-US" sz="1000" b="0" strike="noStrike" spc="-1">
                <a:solidFill>
                  <a:srgbClr val="FFFFFF"/>
                </a:solidFill>
                <a:uFill>
                  <a:solidFill>
                    <a:srgbClr val="FFFFFF"/>
                  </a:solidFill>
                </a:uFill>
                <a:latin typeface="Verdana"/>
              </a:rPr>
              <a:t>3</a:t>
            </a:fld>
            <a:endParaRPr lang="en-US" sz="1400" b="0" strike="noStrike" spc="-1">
              <a:solidFill>
                <a:srgbClr val="000000"/>
              </a:solidFill>
              <a:uFill>
                <a:solidFill>
                  <a:srgbClr val="FFFFFF"/>
                </a:solidFill>
              </a:uFill>
              <a:latin typeface="Times New Roman"/>
            </a:endParaRPr>
          </a:p>
        </p:txBody>
      </p:sp>
      <p:sp>
        <p:nvSpPr>
          <p:cNvPr id="3" name="TextShape 1"/>
          <p:cNvSpPr txBox="1"/>
          <p:nvPr/>
        </p:nvSpPr>
        <p:spPr>
          <a:xfrm>
            <a:off x="2142889" y="-136546"/>
            <a:ext cx="8491005" cy="1079640"/>
          </a:xfrm>
          <a:prstGeom prst="rect">
            <a:avLst/>
          </a:prstGeom>
          <a:noFill/>
          <a:ln>
            <a:noFill/>
          </a:ln>
        </p:spPr>
        <p:txBody>
          <a:bodyPr lIns="0" tIns="0" rIns="0" bIns="0" anchor="ctr"/>
          <a:lstStyle/>
          <a:p>
            <a:r>
              <a:rPr lang="en-US" sz="2000" spc="-1" dirty="0">
                <a:solidFill>
                  <a:srgbClr val="666666"/>
                </a:solidFill>
                <a:uFill>
                  <a:solidFill>
                    <a:srgbClr val="FFFFFF"/>
                  </a:solidFill>
                </a:uFill>
                <a:latin typeface="Verdana"/>
              </a:rPr>
              <a:t>E1 End stations and beam transport for Applications in Molecular, Bio medical and Material science</a:t>
            </a:r>
          </a:p>
        </p:txBody>
      </p:sp>
      <p:grpSp>
        <p:nvGrpSpPr>
          <p:cNvPr id="5" name="Group 9"/>
          <p:cNvGrpSpPr/>
          <p:nvPr/>
        </p:nvGrpSpPr>
        <p:grpSpPr>
          <a:xfrm>
            <a:off x="9059392" y="4377989"/>
            <a:ext cx="525189" cy="488326"/>
            <a:chOff x="3505200" y="381000"/>
            <a:chExt cx="533400" cy="533400"/>
          </a:xfrm>
        </p:grpSpPr>
        <p:sp>
          <p:nvSpPr>
            <p:cNvPr id="6" name="Frame 5"/>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7" name="TextBox 6"/>
            <p:cNvSpPr txBox="1"/>
            <p:nvPr/>
          </p:nvSpPr>
          <p:spPr>
            <a:xfrm>
              <a:off x="3581400" y="381000"/>
              <a:ext cx="339052" cy="453039"/>
            </a:xfrm>
            <a:prstGeom prst="rect">
              <a:avLst/>
            </a:prstGeom>
            <a:noFill/>
          </p:spPr>
          <p:txBody>
            <a:bodyPr wrap="none" rtlCol="0">
              <a:spAutoFit/>
            </a:bodyPr>
            <a:lstStyle/>
            <a:p>
              <a:r>
                <a:rPr lang="en-US" sz="2646" b="1" dirty="0">
                  <a:solidFill>
                    <a:srgbClr val="FF0000"/>
                  </a:solidFill>
                </a:rPr>
                <a:t>1</a:t>
              </a:r>
            </a:p>
          </p:txBody>
        </p:sp>
      </p:grpSp>
      <p:grpSp>
        <p:nvGrpSpPr>
          <p:cNvPr id="8" name="Group 13"/>
          <p:cNvGrpSpPr/>
          <p:nvPr/>
        </p:nvGrpSpPr>
        <p:grpSpPr>
          <a:xfrm>
            <a:off x="5977502" y="4351550"/>
            <a:ext cx="525189" cy="488326"/>
            <a:chOff x="3505200" y="381000"/>
            <a:chExt cx="533400" cy="533400"/>
          </a:xfrm>
        </p:grpSpPr>
        <p:sp>
          <p:nvSpPr>
            <p:cNvPr id="9" name="Frame 8"/>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10" name="TextBox 9"/>
            <p:cNvSpPr txBox="1"/>
            <p:nvPr/>
          </p:nvSpPr>
          <p:spPr>
            <a:xfrm>
              <a:off x="3581400" y="381000"/>
              <a:ext cx="339052" cy="453039"/>
            </a:xfrm>
            <a:prstGeom prst="rect">
              <a:avLst/>
            </a:prstGeom>
            <a:noFill/>
          </p:spPr>
          <p:txBody>
            <a:bodyPr wrap="none" rtlCol="0">
              <a:spAutoFit/>
            </a:bodyPr>
            <a:lstStyle/>
            <a:p>
              <a:r>
                <a:rPr lang="en-US" sz="2646" b="1" dirty="0">
                  <a:solidFill>
                    <a:srgbClr val="FF0000"/>
                  </a:solidFill>
                </a:rPr>
                <a:t>2</a:t>
              </a:r>
            </a:p>
          </p:txBody>
        </p:sp>
      </p:grpSp>
      <p:grpSp>
        <p:nvGrpSpPr>
          <p:cNvPr id="11" name="Group 16"/>
          <p:cNvGrpSpPr/>
          <p:nvPr/>
        </p:nvGrpSpPr>
        <p:grpSpPr>
          <a:xfrm>
            <a:off x="7179366" y="6307384"/>
            <a:ext cx="850795" cy="488326"/>
            <a:chOff x="3505200" y="381000"/>
            <a:chExt cx="533400" cy="533400"/>
          </a:xfrm>
        </p:grpSpPr>
        <p:sp>
          <p:nvSpPr>
            <p:cNvPr id="12" name="Frame 11"/>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13" name="TextBox 12"/>
            <p:cNvSpPr txBox="1"/>
            <p:nvPr/>
          </p:nvSpPr>
          <p:spPr>
            <a:xfrm>
              <a:off x="3581400" y="381000"/>
              <a:ext cx="421101" cy="453039"/>
            </a:xfrm>
            <a:prstGeom prst="rect">
              <a:avLst/>
            </a:prstGeom>
            <a:noFill/>
          </p:spPr>
          <p:txBody>
            <a:bodyPr wrap="none" rtlCol="0">
              <a:spAutoFit/>
            </a:bodyPr>
            <a:lstStyle/>
            <a:p>
              <a:r>
                <a:rPr lang="en-US" sz="2646" b="1" dirty="0">
                  <a:solidFill>
                    <a:srgbClr val="FF0000"/>
                  </a:solidFill>
                </a:rPr>
                <a:t>3, 4</a:t>
              </a:r>
            </a:p>
          </p:txBody>
        </p:sp>
      </p:grpSp>
      <p:grpSp>
        <p:nvGrpSpPr>
          <p:cNvPr id="14" name="Group 22"/>
          <p:cNvGrpSpPr/>
          <p:nvPr/>
        </p:nvGrpSpPr>
        <p:grpSpPr>
          <a:xfrm>
            <a:off x="2634816" y="5674867"/>
            <a:ext cx="525189" cy="488326"/>
            <a:chOff x="3505200" y="381000"/>
            <a:chExt cx="533400" cy="533400"/>
          </a:xfrm>
        </p:grpSpPr>
        <p:sp>
          <p:nvSpPr>
            <p:cNvPr id="15" name="Frame 14"/>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16" name="TextBox 15"/>
            <p:cNvSpPr txBox="1"/>
            <p:nvPr/>
          </p:nvSpPr>
          <p:spPr>
            <a:xfrm>
              <a:off x="3581400" y="381000"/>
              <a:ext cx="339052" cy="453039"/>
            </a:xfrm>
            <a:prstGeom prst="rect">
              <a:avLst/>
            </a:prstGeom>
            <a:noFill/>
          </p:spPr>
          <p:txBody>
            <a:bodyPr wrap="none" rtlCol="0">
              <a:spAutoFit/>
            </a:bodyPr>
            <a:lstStyle/>
            <a:p>
              <a:r>
                <a:rPr lang="en-US" sz="2646" b="1" dirty="0">
                  <a:solidFill>
                    <a:srgbClr val="FF0000"/>
                  </a:solidFill>
                </a:rPr>
                <a:t>5</a:t>
              </a:r>
            </a:p>
          </p:txBody>
        </p:sp>
      </p:grpSp>
      <p:sp>
        <p:nvSpPr>
          <p:cNvPr id="17" name="TextBox 16"/>
          <p:cNvSpPr txBox="1"/>
          <p:nvPr/>
        </p:nvSpPr>
        <p:spPr>
          <a:xfrm>
            <a:off x="6287566" y="407190"/>
            <a:ext cx="8083056" cy="838948"/>
          </a:xfrm>
          <a:prstGeom prst="rect">
            <a:avLst/>
          </a:prstGeom>
          <a:noFill/>
        </p:spPr>
        <p:txBody>
          <a:bodyPr wrap="square" rtlCol="0">
            <a:spAutoFit/>
          </a:bodyPr>
          <a:lstStyle/>
          <a:p>
            <a:r>
              <a:rPr lang="en-US" sz="1213" b="1" dirty="0"/>
              <a:t>1: MAC, AMO and Coherent diffractive imaging</a:t>
            </a:r>
          </a:p>
          <a:p>
            <a:r>
              <a:rPr lang="en-US" sz="1213" b="1" dirty="0"/>
              <a:t>2: </a:t>
            </a:r>
            <a:r>
              <a:rPr lang="en-US" sz="1213" b="1" dirty="0" err="1"/>
              <a:t>ELIps</a:t>
            </a:r>
            <a:r>
              <a:rPr lang="en-US" sz="1213" b="1" dirty="0"/>
              <a:t>, VUV magneto optical </a:t>
            </a:r>
            <a:r>
              <a:rPr lang="en-US" sz="1213" b="1" dirty="0" err="1"/>
              <a:t>ellipsometry</a:t>
            </a:r>
            <a:endParaRPr lang="en-US" sz="1213" b="1" dirty="0"/>
          </a:p>
          <a:p>
            <a:r>
              <a:rPr lang="en-US" sz="1213" b="1" dirty="0"/>
              <a:t>3: and 4: TREX, X-ray diffraction and </a:t>
            </a:r>
            <a:r>
              <a:rPr lang="en-US" sz="1213" b="1" dirty="0" smtClean="0"/>
              <a:t>absorption. PR</a:t>
            </a:r>
            <a:endParaRPr lang="en-US" sz="1213" b="1" dirty="0"/>
          </a:p>
          <a:p>
            <a:r>
              <a:rPr lang="en-US" sz="1213" b="1" dirty="0"/>
              <a:t>5: Optical probes (SRS, </a:t>
            </a:r>
            <a:r>
              <a:rPr lang="en-US" sz="1213" b="1" dirty="0" smtClean="0"/>
              <a:t>TR-absorption</a:t>
            </a:r>
            <a:r>
              <a:rPr lang="en-US" sz="1213" b="1" dirty="0"/>
              <a:t>, 1 and 2D IR, </a:t>
            </a:r>
            <a:r>
              <a:rPr lang="en-US" sz="1213" b="1" dirty="0" smtClean="0"/>
              <a:t>TR-SE)</a:t>
            </a:r>
            <a:endParaRPr lang="en-US" sz="1213" b="1" dirty="0"/>
          </a:p>
        </p:txBody>
      </p:sp>
      <p:sp>
        <p:nvSpPr>
          <p:cNvPr id="18" name="TextBox 17"/>
          <p:cNvSpPr txBox="1"/>
          <p:nvPr/>
        </p:nvSpPr>
        <p:spPr>
          <a:xfrm>
            <a:off x="7207170" y="3539940"/>
            <a:ext cx="2123244" cy="635302"/>
          </a:xfrm>
          <a:prstGeom prst="rect">
            <a:avLst/>
          </a:prstGeom>
          <a:noFill/>
        </p:spPr>
        <p:txBody>
          <a:bodyPr wrap="square" rtlCol="0">
            <a:spAutoFit/>
          </a:bodyPr>
          <a:lstStyle/>
          <a:p>
            <a:r>
              <a:rPr lang="en-US" sz="1764" b="1" dirty="0">
                <a:solidFill>
                  <a:schemeClr val="bg1"/>
                </a:solidFill>
              </a:rPr>
              <a:t>and </a:t>
            </a:r>
            <a:r>
              <a:rPr lang="en-US" sz="1764" b="1" dirty="0" err="1">
                <a:solidFill>
                  <a:schemeClr val="bg1"/>
                </a:solidFill>
              </a:rPr>
              <a:t>monochromator</a:t>
            </a:r>
            <a:endParaRPr lang="en-US" sz="1764" b="1" dirty="0">
              <a:solidFill>
                <a:schemeClr val="bg1"/>
              </a:solidFill>
            </a:endParaRPr>
          </a:p>
        </p:txBody>
      </p:sp>
      <p:sp>
        <p:nvSpPr>
          <p:cNvPr id="28"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30027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1"/>
          <p:cNvSpPr txBox="1"/>
          <p:nvPr/>
        </p:nvSpPr>
        <p:spPr>
          <a:xfrm>
            <a:off x="2184400" y="269875"/>
            <a:ext cx="8342313" cy="1079500"/>
          </a:xfrm>
          <a:prstGeom prst="rect">
            <a:avLst/>
          </a:prstGeom>
          <a:noFill/>
          <a:ln>
            <a:noFill/>
          </a:ln>
        </p:spPr>
        <p:txBody>
          <a:bodyPr lIns="0" tIns="0" rIns="0" bIns="0" anchor="ctr"/>
          <a:lstStyle/>
          <a:p>
            <a:pPr algn="r" fontAlgn="auto">
              <a:spcBef>
                <a:spcPts val="0"/>
              </a:spcBef>
              <a:spcAft>
                <a:spcPts val="0"/>
              </a:spcAft>
              <a:defRPr/>
            </a:pPr>
            <a:r>
              <a:rPr lang="en-US" sz="3000" spc="-1" dirty="0">
                <a:solidFill>
                  <a:srgbClr val="666666"/>
                </a:solidFill>
                <a:uFill>
                  <a:solidFill>
                    <a:srgbClr val="FFFFFF"/>
                  </a:solidFill>
                </a:uFill>
                <a:latin typeface="Verdana"/>
                <a:ea typeface="+mn-ea"/>
                <a:cs typeface="+mn-cs"/>
              </a:rPr>
              <a:t>Schematic Band Structure of </a:t>
            </a:r>
            <a:r>
              <a:rPr lang="en-US" sz="3000" spc="-1" dirty="0" err="1">
                <a:solidFill>
                  <a:srgbClr val="666666"/>
                </a:solidFill>
                <a:uFill>
                  <a:solidFill>
                    <a:srgbClr val="FFFFFF"/>
                  </a:solidFill>
                </a:uFill>
                <a:latin typeface="Verdana"/>
                <a:ea typeface="+mn-ea"/>
                <a:cs typeface="+mn-cs"/>
              </a:rPr>
              <a:t>Ge</a:t>
            </a:r>
            <a:r>
              <a:rPr lang="en-US" sz="3000" spc="-1" dirty="0">
                <a:solidFill>
                  <a:srgbClr val="666666"/>
                </a:solidFill>
                <a:uFill>
                  <a:solidFill>
                    <a:srgbClr val="FFFFFF"/>
                  </a:solidFill>
                </a:uFill>
                <a:latin typeface="Verdana"/>
                <a:ea typeface="+mn-ea"/>
                <a:cs typeface="+mn-cs"/>
              </a:rPr>
              <a:t> and </a:t>
            </a:r>
            <a:r>
              <a:rPr lang="en-US" sz="3000" spc="-1" dirty="0" err="1">
                <a:solidFill>
                  <a:srgbClr val="666666"/>
                </a:solidFill>
                <a:uFill>
                  <a:solidFill>
                    <a:srgbClr val="FFFFFF"/>
                  </a:solidFill>
                </a:uFill>
                <a:latin typeface="Verdana"/>
                <a:ea typeface="+mn-ea"/>
                <a:cs typeface="+mn-cs"/>
              </a:rPr>
              <a:t>InP</a:t>
            </a:r>
            <a:endParaRPr lang="en-US" sz="3000" spc="-1" dirty="0">
              <a:solidFill>
                <a:srgbClr val="666666"/>
              </a:solidFill>
              <a:uFill>
                <a:solidFill>
                  <a:srgbClr val="FFFFFF"/>
                </a:solidFill>
              </a:uFill>
              <a:latin typeface="Verdana"/>
              <a:ea typeface="+mn-ea"/>
              <a:cs typeface="+mn-cs"/>
            </a:endParaRPr>
          </a:p>
          <a:p>
            <a:pPr algn="r" fontAlgn="auto">
              <a:spcBef>
                <a:spcPts val="0"/>
              </a:spcBef>
              <a:spcAft>
                <a:spcPts val="0"/>
              </a:spcAft>
              <a:defRPr/>
            </a:pPr>
            <a:r>
              <a:rPr lang="en-US" sz="3000" spc="-1" dirty="0">
                <a:solidFill>
                  <a:srgbClr val="666666"/>
                </a:solidFill>
                <a:uFill>
                  <a:solidFill>
                    <a:srgbClr val="FFFFFF"/>
                  </a:solidFill>
                </a:uFill>
                <a:latin typeface="Verdana"/>
                <a:ea typeface="+mn-ea"/>
                <a:cs typeface="+mn-cs"/>
              </a:rPr>
              <a:t>Excitation with 1.5 eV Pump Beam</a:t>
            </a:r>
            <a:endParaRPr lang="cs-CZ" sz="3000" spc="-1" dirty="0">
              <a:solidFill>
                <a:srgbClr val="000000"/>
              </a:solidFill>
              <a:uFill>
                <a:solidFill>
                  <a:srgbClr val="FFFFFF"/>
                </a:solidFill>
              </a:uFill>
              <a:latin typeface="Arial"/>
              <a:ea typeface="+mn-ea"/>
              <a:cs typeface="+mn-cs"/>
            </a:endParaRPr>
          </a:p>
        </p:txBody>
      </p:sp>
      <p:pic>
        <p:nvPicPr>
          <p:cNvPr id="37891" name="Picture 2" descr="C:\Users\SHIRLY~1.ESP\AppData\Local\Temp\Rar$DIa0.068\Ge-b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2255838"/>
            <a:ext cx="44354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descr="C:\Users\SHIRLY~1.ESP\AppData\Local\Temp\Rar$DIa0.042\InP800-ban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163" y="2255838"/>
            <a:ext cx="44037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7"/>
          <p:cNvSpPr txBox="1">
            <a:spLocks noChangeArrowheads="1"/>
          </p:cNvSpPr>
          <p:nvPr/>
        </p:nvSpPr>
        <p:spPr bwMode="auto">
          <a:xfrm>
            <a:off x="6884988" y="1620838"/>
            <a:ext cx="2651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Indium Phosphide</a:t>
            </a:r>
          </a:p>
        </p:txBody>
      </p:sp>
      <p:sp>
        <p:nvSpPr>
          <p:cNvPr id="37894" name="TextBox 8"/>
          <p:cNvSpPr txBox="1">
            <a:spLocks noChangeArrowheads="1"/>
          </p:cNvSpPr>
          <p:nvPr/>
        </p:nvSpPr>
        <p:spPr bwMode="auto">
          <a:xfrm>
            <a:off x="2144713" y="1643063"/>
            <a:ext cx="1795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a:t>Germanium</a:t>
            </a:r>
          </a:p>
        </p:txBody>
      </p:sp>
      <p:sp>
        <p:nvSpPr>
          <p:cNvPr id="10"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a:solidFill>
                  <a:srgbClr val="FFFFFF"/>
                </a:solidFill>
                <a:uFill>
                  <a:solidFill>
                    <a:srgbClr val="FFFFFF"/>
                  </a:solidFill>
                </a:uFill>
                <a:latin typeface="Verdana"/>
                <a:ea typeface="+mn-ea"/>
                <a:cs typeface="+mn-cs"/>
              </a:rPr>
              <a:t>27.05.2019</a:t>
            </a:r>
            <a:endParaRPr lang="en-US" sz="1400" spc="-1" dirty="0">
              <a:solidFill>
                <a:srgbClr val="000000"/>
              </a:solidFill>
              <a:uFill>
                <a:solidFill>
                  <a:srgbClr val="FFFFFF"/>
                </a:solidFill>
              </a:uFill>
              <a:latin typeface="Times New Roman"/>
              <a:ea typeface="+mn-ea"/>
              <a:cs typeface="+mn-cs"/>
            </a:endParaRPr>
          </a:p>
        </p:txBody>
      </p:sp>
      <p:sp>
        <p:nvSpPr>
          <p:cNvPr id="11"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2B5A007E-60DB-41B6-ADC6-2332ED4E27D7}"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30</a:t>
            </a:fld>
            <a:endParaRPr lang="en-US" sz="1400" spc="-1">
              <a:solidFill>
                <a:srgbClr val="000000"/>
              </a:solidFill>
              <a:uFill>
                <a:solidFill>
                  <a:srgbClr val="FFFFFF"/>
                </a:solidFill>
              </a:uFill>
              <a:latin typeface="Times New Roman"/>
              <a:ea typeface="+mn-ea"/>
              <a:cs typeface="+mn-cs"/>
            </a:endParaRPr>
          </a:p>
        </p:txBody>
      </p:sp>
    </p:spTree>
    <p:extLst>
      <p:ext uri="{BB962C8B-B14F-4D97-AF65-F5344CB8AC3E}">
        <p14:creationId xmlns:p14="http://schemas.microsoft.com/office/powerpoint/2010/main" val="2045052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dielectric function of </a:t>
            </a:r>
            <a:r>
              <a:rPr lang="en-US" sz="3200" spc="-1" dirty="0" err="1">
                <a:solidFill>
                  <a:srgbClr val="666666"/>
                </a:solidFill>
                <a:uFill>
                  <a:solidFill>
                    <a:srgbClr val="FFFFFF"/>
                  </a:solidFill>
                </a:uFill>
                <a:latin typeface="Verdana"/>
                <a:ea typeface="+mn-ea"/>
                <a:cs typeface="+mn-cs"/>
              </a:rPr>
              <a:t>Ge</a:t>
            </a:r>
            <a:r>
              <a:rPr lang="en-US" sz="3200" spc="-1" dirty="0">
                <a:solidFill>
                  <a:srgbClr val="666666"/>
                </a:solidFill>
                <a:uFill>
                  <a:solidFill>
                    <a:srgbClr val="FFFFFF"/>
                  </a:solidFill>
                </a:uFill>
                <a:latin typeface="Verdana"/>
                <a:ea typeface="+mn-ea"/>
                <a:cs typeface="+mn-cs"/>
              </a:rPr>
              <a:t/>
            </a:r>
            <a:br>
              <a:rPr lang="en-US" sz="3200" spc="-1" dirty="0">
                <a:solidFill>
                  <a:srgbClr val="666666"/>
                </a:solidFill>
                <a:uFill>
                  <a:solidFill>
                    <a:srgbClr val="FFFFFF"/>
                  </a:solidFill>
                </a:uFill>
                <a:latin typeface="Verdana"/>
                <a:ea typeface="+mn-ea"/>
                <a:cs typeface="+mn-cs"/>
              </a:rPr>
            </a:br>
            <a:r>
              <a:rPr lang="en-US" sz="3200" spc="-1" dirty="0">
                <a:solidFill>
                  <a:srgbClr val="666666"/>
                </a:solidFill>
                <a:uFill>
                  <a:solidFill>
                    <a:srgbClr val="FFFFFF"/>
                  </a:solidFill>
                </a:uFill>
                <a:latin typeface="Verdana"/>
                <a:ea typeface="+mn-ea"/>
                <a:cs typeface="+mn-cs"/>
              </a:rPr>
              <a:t>at 800 nm excitation (1.55 eV)</a:t>
            </a:r>
            <a:endParaRPr lang="cs-CZ" sz="2000" spc="-1" dirty="0">
              <a:solidFill>
                <a:srgbClr val="000000"/>
              </a:solidFill>
              <a:uFill>
                <a:solidFill>
                  <a:srgbClr val="FFFFFF"/>
                </a:solidFill>
              </a:uFill>
              <a:latin typeface="+mn-lt"/>
              <a:ea typeface="+mn-ea"/>
              <a:cs typeface="+mn-cs"/>
            </a:endParaRPr>
          </a:p>
        </p:txBody>
      </p:sp>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17048C47-30BA-4ED8-8C1B-D6B7C65D0845}"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31</a:t>
            </a:fld>
            <a:endParaRPr lang="en-US" sz="1400" spc="-1">
              <a:solidFill>
                <a:srgbClr val="000000"/>
              </a:solidFill>
              <a:uFill>
                <a:solidFill>
                  <a:srgbClr val="FFFFFF"/>
                </a:solidFill>
              </a:uFill>
              <a:latin typeface="Times New Roman"/>
              <a:ea typeface="+mn-ea"/>
              <a:cs typeface="+mn-cs"/>
            </a:endParaRPr>
          </a:p>
        </p:txBody>
      </p:sp>
      <p:sp>
        <p:nvSpPr>
          <p:cNvPr id="38916" name="TextBox 2"/>
          <p:cNvSpPr txBox="1">
            <a:spLocks noChangeArrowheads="1"/>
          </p:cNvSpPr>
          <p:nvPr/>
        </p:nvSpPr>
        <p:spPr bwMode="auto">
          <a:xfrm>
            <a:off x="1154113" y="1722438"/>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9"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a:solidFill>
                  <a:srgbClr val="FFFFFF"/>
                </a:solidFill>
                <a:uFill>
                  <a:solidFill>
                    <a:srgbClr val="FFFFFF"/>
                  </a:solidFill>
                </a:uFill>
                <a:latin typeface="Verdana"/>
                <a:ea typeface="+mn-ea"/>
                <a:cs typeface="+mn-cs"/>
              </a:rPr>
              <a:t>27.05.2019</a:t>
            </a:r>
            <a:endParaRPr lang="en-US" sz="1400" spc="-1" dirty="0">
              <a:solidFill>
                <a:srgbClr val="000000"/>
              </a:solidFill>
              <a:uFill>
                <a:solidFill>
                  <a:srgbClr val="FFFFFF"/>
                </a:solidFill>
              </a:uFill>
              <a:latin typeface="Times New Roman"/>
              <a:ea typeface="+mn-ea"/>
              <a:cs typeface="+mn-cs"/>
            </a:endParaRPr>
          </a:p>
        </p:txBody>
      </p:sp>
      <p:sp>
        <p:nvSpPr>
          <p:cNvPr id="38918" name="TextBox 1"/>
          <p:cNvSpPr txBox="1">
            <a:spLocks noChangeArrowheads="1"/>
          </p:cNvSpPr>
          <p:nvPr/>
        </p:nvSpPr>
        <p:spPr bwMode="auto">
          <a:xfrm>
            <a:off x="317500" y="5197475"/>
            <a:ext cx="9829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ts val="600"/>
              </a:spcAft>
              <a:buFont typeface="Wingdings" pitchFamily="2" charset="2"/>
              <a:buChar char="q"/>
            </a:pPr>
            <a:r>
              <a:rPr lang="en-US" altLang="en-US" sz="1600"/>
              <a:t>Excitation in </a:t>
            </a:r>
            <a:r>
              <a:rPr lang="en-US" altLang="en-US" sz="1600">
                <a:latin typeface="Symbol" pitchFamily="18" charset="2"/>
              </a:rPr>
              <a:t>G</a:t>
            </a:r>
            <a:r>
              <a:rPr lang="en-US" altLang="en-US" sz="1600"/>
              <a:t>-valley -&gt;  Scattering of electrons from </a:t>
            </a:r>
            <a:r>
              <a:rPr lang="en-US" altLang="en-US" sz="1600">
                <a:latin typeface="Symbol" pitchFamily="18" charset="2"/>
              </a:rPr>
              <a:t>G</a:t>
            </a:r>
            <a:r>
              <a:rPr lang="en-US" altLang="en-US" sz="1600"/>
              <a:t> to X  -&gt; Scattering of electrons from X to L</a:t>
            </a:r>
          </a:p>
          <a:p>
            <a:pPr eaLnBrk="1" hangingPunct="1">
              <a:spcBef>
                <a:spcPct val="0"/>
              </a:spcBef>
              <a:spcAft>
                <a:spcPts val="600"/>
              </a:spcAft>
              <a:buFont typeface="Wingdings" pitchFamily="2" charset="2"/>
              <a:buChar char="q"/>
            </a:pPr>
            <a:r>
              <a:rPr lang="en-US" altLang="en-US" sz="1600"/>
              <a:t>Reduction of CP amplitudes. Blocking of E</a:t>
            </a:r>
            <a:r>
              <a:rPr lang="en-US" altLang="en-US" sz="1600" baseline="-25000"/>
              <a:t>1</a:t>
            </a:r>
            <a:r>
              <a:rPr lang="en-US" altLang="en-US" sz="1600"/>
              <a:t> transitions. Photoexcited electrons at L reduce the amplitude of E1 transitions. Time: From 0 to 2 ps. </a:t>
            </a:r>
          </a:p>
          <a:p>
            <a:pPr eaLnBrk="1" hangingPunct="1">
              <a:spcBef>
                <a:spcPct val="0"/>
              </a:spcBef>
              <a:spcAft>
                <a:spcPts val="600"/>
              </a:spcAft>
              <a:buFont typeface="Wingdings" pitchFamily="2" charset="2"/>
              <a:buChar char="q"/>
            </a:pPr>
            <a:r>
              <a:rPr lang="en-US" altLang="en-US" sz="1600"/>
              <a:t>Not much red shift (BGR and thermal increase through lattice heating). </a:t>
            </a:r>
          </a:p>
          <a:p>
            <a:pPr eaLnBrk="1" hangingPunct="1">
              <a:spcBef>
                <a:spcPct val="0"/>
              </a:spcBef>
              <a:spcAft>
                <a:spcPts val="600"/>
              </a:spcAft>
              <a:buFont typeface="Wingdings" pitchFamily="2" charset="2"/>
              <a:buChar char="q"/>
            </a:pPr>
            <a:r>
              <a:rPr lang="en-US" altLang="en-US" sz="1600"/>
              <a:t>Holes at </a:t>
            </a:r>
            <a:r>
              <a:rPr lang="en-US" altLang="en-US" sz="1600">
                <a:latin typeface="Symbol" pitchFamily="18" charset="2"/>
              </a:rPr>
              <a:t>G</a:t>
            </a:r>
            <a:r>
              <a:rPr lang="en-US" altLang="en-US" sz="1600"/>
              <a:t> do not contribute to E</a:t>
            </a:r>
            <a:r>
              <a:rPr lang="en-US" altLang="en-US" sz="1600" baseline="-25000"/>
              <a:t>1</a:t>
            </a:r>
            <a:r>
              <a:rPr lang="en-US" altLang="en-US" sz="1600"/>
              <a:t> transitions (no effect on spectra).</a:t>
            </a:r>
          </a:p>
        </p:txBody>
      </p:sp>
      <p:pic>
        <p:nvPicPr>
          <p:cNvPr id="38919" name="Picture 2" descr="C:\Users\SHIRLY~1.ESP\AppData\Local\Temp\Rar$DIa0.068\Ge-b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349375"/>
            <a:ext cx="44354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9" descr="C:\Users\shirly.espinoza\AppData\Local\Microsoft\Windows\Temporary Internet Files\Content.Outlook\FWQ6FIDL\Ge800-earl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450" y="1349375"/>
            <a:ext cx="53435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7250906" y="6450608"/>
            <a:ext cx="3084476" cy="307777"/>
          </a:xfrm>
          <a:prstGeom prst="rect">
            <a:avLst/>
          </a:prstGeom>
          <a:ln>
            <a:solidFill>
              <a:schemeClr val="accent1"/>
            </a:solidFill>
          </a:ln>
        </p:spPr>
        <p:txBody>
          <a:bodyPr wrap="square">
            <a:spAutoFit/>
          </a:bodyPr>
          <a:lstStyle/>
          <a:p>
            <a:r>
              <a:rPr lang="fr-FR" sz="1400" dirty="0" err="1"/>
              <a:t>Appl</a:t>
            </a:r>
            <a:r>
              <a:rPr lang="fr-FR" sz="1400" dirty="0"/>
              <a:t>. Phys. </a:t>
            </a:r>
            <a:r>
              <a:rPr lang="fr-FR" sz="1400" dirty="0" err="1"/>
              <a:t>Lett</a:t>
            </a:r>
            <a:r>
              <a:rPr lang="fr-FR" sz="1400" dirty="0"/>
              <a:t>. 115, 052105 (</a:t>
            </a:r>
            <a:r>
              <a:rPr lang="fr-FR" sz="1400" dirty="0" smtClean="0"/>
              <a:t>2019)</a:t>
            </a:r>
            <a:endParaRPr lang="en-US" sz="1400" dirty="0"/>
          </a:p>
        </p:txBody>
      </p:sp>
    </p:spTree>
    <p:extLst>
      <p:ext uri="{BB962C8B-B14F-4D97-AF65-F5344CB8AC3E}">
        <p14:creationId xmlns:p14="http://schemas.microsoft.com/office/powerpoint/2010/main" val="879625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dielectric function of </a:t>
            </a:r>
            <a:r>
              <a:rPr lang="en-US" sz="3200" spc="-1" dirty="0" err="1">
                <a:solidFill>
                  <a:srgbClr val="666666"/>
                </a:solidFill>
                <a:uFill>
                  <a:solidFill>
                    <a:srgbClr val="FFFFFF"/>
                  </a:solidFill>
                </a:uFill>
                <a:latin typeface="Verdana"/>
                <a:ea typeface="+mn-ea"/>
                <a:cs typeface="+mn-cs"/>
              </a:rPr>
              <a:t>Ge</a:t>
            </a:r>
            <a:r>
              <a:rPr lang="en-US" sz="3200" spc="-1" dirty="0">
                <a:solidFill>
                  <a:srgbClr val="666666"/>
                </a:solidFill>
                <a:uFill>
                  <a:solidFill>
                    <a:srgbClr val="FFFFFF"/>
                  </a:solidFill>
                </a:uFill>
                <a:latin typeface="Verdana"/>
                <a:ea typeface="+mn-ea"/>
                <a:cs typeface="+mn-cs"/>
              </a:rPr>
              <a:t/>
            </a:r>
            <a:br>
              <a:rPr lang="en-US" sz="3200" spc="-1" dirty="0">
                <a:solidFill>
                  <a:srgbClr val="666666"/>
                </a:solidFill>
                <a:uFill>
                  <a:solidFill>
                    <a:srgbClr val="FFFFFF"/>
                  </a:solidFill>
                </a:uFill>
                <a:latin typeface="Verdana"/>
                <a:ea typeface="+mn-ea"/>
                <a:cs typeface="+mn-cs"/>
              </a:rPr>
            </a:br>
            <a:r>
              <a:rPr lang="en-US" sz="3200" spc="-1" dirty="0">
                <a:solidFill>
                  <a:srgbClr val="666666"/>
                </a:solidFill>
                <a:uFill>
                  <a:solidFill>
                    <a:srgbClr val="FFFFFF"/>
                  </a:solidFill>
                </a:uFill>
                <a:latin typeface="Verdana"/>
                <a:ea typeface="+mn-ea"/>
                <a:cs typeface="+mn-cs"/>
              </a:rPr>
              <a:t>at 800 nm excitation (1.55 eV)</a:t>
            </a:r>
            <a:endParaRPr lang="cs-CZ" sz="2000" spc="-1" dirty="0">
              <a:solidFill>
                <a:srgbClr val="000000"/>
              </a:solidFill>
              <a:uFill>
                <a:solidFill>
                  <a:srgbClr val="FFFFFF"/>
                </a:solidFill>
              </a:uFill>
              <a:latin typeface="+mn-lt"/>
              <a:ea typeface="+mn-ea"/>
              <a:cs typeface="+mn-cs"/>
            </a:endParaRPr>
          </a:p>
        </p:txBody>
      </p:sp>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2A3B6727-1C9F-48CD-A8F1-EF7225E53C9A}"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32</a:t>
            </a:fld>
            <a:endParaRPr lang="en-US" sz="1400" spc="-1">
              <a:solidFill>
                <a:srgbClr val="000000"/>
              </a:solidFill>
              <a:uFill>
                <a:solidFill>
                  <a:srgbClr val="FFFFFF"/>
                </a:solidFill>
              </a:uFill>
              <a:latin typeface="Times New Roman"/>
              <a:ea typeface="+mn-ea"/>
              <a:cs typeface="+mn-cs"/>
            </a:endParaRPr>
          </a:p>
        </p:txBody>
      </p:sp>
      <p:sp>
        <p:nvSpPr>
          <p:cNvPr id="39940" name="TextBox 2"/>
          <p:cNvSpPr txBox="1">
            <a:spLocks noChangeArrowheads="1"/>
          </p:cNvSpPr>
          <p:nvPr/>
        </p:nvSpPr>
        <p:spPr bwMode="auto">
          <a:xfrm>
            <a:off x="1154113" y="1722438"/>
            <a:ext cx="381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pic>
        <p:nvPicPr>
          <p:cNvPr id="39941" name="Picture 2" descr="C:\Users\SHIRLY~1.ESP\AppData\Local\Temp\Rar$DIa0.068\Ge-b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1703388"/>
            <a:ext cx="44354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a:solidFill>
                  <a:srgbClr val="FFFFFF"/>
                </a:solidFill>
                <a:uFill>
                  <a:solidFill>
                    <a:srgbClr val="FFFFFF"/>
                  </a:solidFill>
                </a:uFill>
                <a:latin typeface="Verdana"/>
                <a:ea typeface="+mn-ea"/>
                <a:cs typeface="+mn-cs"/>
              </a:rPr>
              <a:t>27.05.2019</a:t>
            </a:r>
            <a:endParaRPr lang="en-US" sz="1400" spc="-1" dirty="0">
              <a:solidFill>
                <a:srgbClr val="000000"/>
              </a:solidFill>
              <a:uFill>
                <a:solidFill>
                  <a:srgbClr val="FFFFFF"/>
                </a:solidFill>
              </a:uFill>
              <a:latin typeface="Times New Roman"/>
              <a:ea typeface="+mn-ea"/>
              <a:cs typeface="+mn-cs"/>
            </a:endParaRPr>
          </a:p>
        </p:txBody>
      </p:sp>
      <p:pic>
        <p:nvPicPr>
          <p:cNvPr id="39943" name="Picture 12" descr="C:\Users\shirly.espinoza\AppData\Local\Microsoft\Windows\Temporary Internet Files\Content.Outlook\FWQ6FIDL\Ge800-midd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875" y="1798638"/>
            <a:ext cx="54054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Rectangle 3"/>
          <p:cNvSpPr>
            <a:spLocks noChangeArrowheads="1"/>
          </p:cNvSpPr>
          <p:nvPr/>
        </p:nvSpPr>
        <p:spPr bwMode="auto">
          <a:xfrm>
            <a:off x="881063" y="5599113"/>
            <a:ext cx="91884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ts val="600"/>
              </a:spcAft>
              <a:buFont typeface="Wingdings" pitchFamily="2" charset="2"/>
              <a:buChar char="q"/>
            </a:pPr>
            <a:r>
              <a:rPr lang="en-US" altLang="en-US" sz="1800"/>
              <a:t>Full recovery takes about 500 ps</a:t>
            </a:r>
          </a:p>
          <a:p>
            <a:pPr eaLnBrk="1" hangingPunct="1">
              <a:spcBef>
                <a:spcPct val="0"/>
              </a:spcBef>
              <a:spcAft>
                <a:spcPts val="600"/>
              </a:spcAft>
              <a:buFont typeface="Wingdings" pitchFamily="2" charset="2"/>
              <a:buChar char="q"/>
            </a:pPr>
            <a:r>
              <a:rPr lang="en-US" altLang="en-US" sz="1800"/>
              <a:t>At around 2.6 eV the recovery is much faster</a:t>
            </a:r>
          </a:p>
          <a:p>
            <a:pPr eaLnBrk="1" hangingPunct="1">
              <a:spcBef>
                <a:spcPct val="0"/>
              </a:spcBef>
              <a:spcAft>
                <a:spcPts val="600"/>
              </a:spcAft>
              <a:buFont typeface="Wingdings" pitchFamily="2" charset="2"/>
              <a:buChar char="q"/>
            </a:pPr>
            <a:r>
              <a:rPr lang="en-US" altLang="en-US" sz="1800"/>
              <a:t>Above 3 eV weak time dependence</a:t>
            </a:r>
          </a:p>
        </p:txBody>
      </p:sp>
      <p:sp>
        <p:nvSpPr>
          <p:cNvPr id="9" name="Rectangle 8"/>
          <p:cNvSpPr/>
          <p:nvPr/>
        </p:nvSpPr>
        <p:spPr>
          <a:xfrm>
            <a:off x="7250906" y="6450608"/>
            <a:ext cx="3084476" cy="307777"/>
          </a:xfrm>
          <a:prstGeom prst="rect">
            <a:avLst/>
          </a:prstGeom>
          <a:ln>
            <a:solidFill>
              <a:schemeClr val="accent1"/>
            </a:solidFill>
          </a:ln>
        </p:spPr>
        <p:txBody>
          <a:bodyPr wrap="square">
            <a:spAutoFit/>
          </a:bodyPr>
          <a:lstStyle/>
          <a:p>
            <a:r>
              <a:rPr lang="fr-FR" sz="1400" dirty="0" err="1"/>
              <a:t>Appl</a:t>
            </a:r>
            <a:r>
              <a:rPr lang="fr-FR" sz="1400" dirty="0"/>
              <a:t>. Phys. </a:t>
            </a:r>
            <a:r>
              <a:rPr lang="fr-FR" sz="1400" dirty="0" err="1"/>
              <a:t>Lett</a:t>
            </a:r>
            <a:r>
              <a:rPr lang="fr-FR" sz="1400" dirty="0"/>
              <a:t>. 115, 052105 (</a:t>
            </a:r>
            <a:r>
              <a:rPr lang="fr-FR" sz="1400" dirty="0" smtClean="0"/>
              <a:t>2019)</a:t>
            </a:r>
            <a:endParaRPr lang="en-US" sz="1400" dirty="0"/>
          </a:p>
        </p:txBody>
      </p:sp>
    </p:spTree>
    <p:extLst>
      <p:ext uri="{BB962C8B-B14F-4D97-AF65-F5344CB8AC3E}">
        <p14:creationId xmlns:p14="http://schemas.microsoft.com/office/powerpoint/2010/main" val="1725022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&lt;</a:t>
            </a:r>
            <a:r>
              <a:rPr lang="en-US" sz="3200" spc="-1" dirty="0">
                <a:solidFill>
                  <a:srgbClr val="666666"/>
                </a:solidFill>
                <a:uFill>
                  <a:solidFill>
                    <a:srgbClr val="FFFFFF"/>
                  </a:solidFill>
                </a:uFill>
                <a:latin typeface="Symbol" panose="05050102010706020507" pitchFamily="18" charset="2"/>
                <a:ea typeface="+mn-ea"/>
                <a:cs typeface="+mn-cs"/>
              </a:rPr>
              <a:t>e</a:t>
            </a:r>
            <a:r>
              <a:rPr lang="en-US" sz="3200" spc="-1" baseline="-25000" dirty="0">
                <a:solidFill>
                  <a:srgbClr val="666666"/>
                </a:solidFill>
                <a:uFill>
                  <a:solidFill>
                    <a:srgbClr val="FFFFFF"/>
                  </a:solidFill>
                </a:uFill>
                <a:latin typeface="Verdana"/>
                <a:ea typeface="+mn-ea"/>
                <a:cs typeface="+mn-cs"/>
              </a:rPr>
              <a:t>2</a:t>
            </a:r>
            <a:r>
              <a:rPr lang="en-US" sz="3200" spc="-1" dirty="0">
                <a:solidFill>
                  <a:srgbClr val="666666"/>
                </a:solidFill>
                <a:uFill>
                  <a:solidFill>
                    <a:srgbClr val="FFFFFF"/>
                  </a:solidFill>
                </a:uFill>
                <a:latin typeface="Verdana"/>
                <a:ea typeface="+mn-ea"/>
                <a:cs typeface="+mn-cs"/>
              </a:rPr>
              <a:t>&gt; and </a:t>
            </a:r>
            <a:r>
              <a:rPr lang="en-US" sz="3200" spc="-1" dirty="0">
                <a:solidFill>
                  <a:srgbClr val="666666"/>
                </a:solidFill>
                <a:uFill>
                  <a:solidFill>
                    <a:srgbClr val="FFFFFF"/>
                  </a:solidFill>
                </a:uFill>
                <a:latin typeface="Verdana"/>
              </a:rPr>
              <a:t>&lt;</a:t>
            </a:r>
            <a:r>
              <a:rPr lang="en-US" sz="3200" spc="-1" dirty="0">
                <a:solidFill>
                  <a:srgbClr val="666666"/>
                </a:solidFill>
                <a:uFill>
                  <a:solidFill>
                    <a:srgbClr val="FFFFFF"/>
                  </a:solidFill>
                </a:uFill>
                <a:latin typeface="Symbol" panose="05050102010706020507" pitchFamily="18" charset="2"/>
              </a:rPr>
              <a:t>e</a:t>
            </a:r>
            <a:r>
              <a:rPr lang="en-US" sz="3200" spc="-1" baseline="-25000" dirty="0">
                <a:solidFill>
                  <a:srgbClr val="666666"/>
                </a:solidFill>
                <a:uFill>
                  <a:solidFill>
                    <a:srgbClr val="FFFFFF"/>
                  </a:solidFill>
                </a:uFill>
                <a:latin typeface="Verdana"/>
              </a:rPr>
              <a:t>1</a:t>
            </a:r>
            <a:r>
              <a:rPr lang="en-US" sz="3200" spc="-1" dirty="0">
                <a:solidFill>
                  <a:srgbClr val="666666"/>
                </a:solidFill>
                <a:uFill>
                  <a:solidFill>
                    <a:srgbClr val="FFFFFF"/>
                  </a:solidFill>
                </a:uFill>
                <a:latin typeface="Verdana"/>
              </a:rPr>
              <a:t>&gt;</a:t>
            </a:r>
            <a:r>
              <a:rPr lang="en-US" sz="3200" spc="-1" dirty="0">
                <a:solidFill>
                  <a:srgbClr val="666666"/>
                </a:solidFill>
                <a:uFill>
                  <a:solidFill>
                    <a:srgbClr val="FFFFFF"/>
                  </a:solidFill>
                </a:uFill>
                <a:latin typeface="Verdana"/>
                <a:ea typeface="+mn-ea"/>
                <a:cs typeface="+mn-cs"/>
              </a:rPr>
              <a:t>  in </a:t>
            </a:r>
            <a:r>
              <a:rPr lang="en-US" sz="3200" spc="-1" dirty="0" err="1">
                <a:solidFill>
                  <a:srgbClr val="666666"/>
                </a:solidFill>
                <a:uFill>
                  <a:solidFill>
                    <a:srgbClr val="FFFFFF"/>
                  </a:solidFill>
                </a:uFill>
                <a:latin typeface="Verdana"/>
                <a:ea typeface="+mn-ea"/>
                <a:cs typeface="+mn-cs"/>
              </a:rPr>
              <a:t>Ge</a:t>
            </a:r>
            <a:r>
              <a:rPr lang="en-US" sz="3200" spc="-1" dirty="0">
                <a:solidFill>
                  <a:srgbClr val="666666"/>
                </a:solidFill>
                <a:uFill>
                  <a:solidFill>
                    <a:srgbClr val="FFFFFF"/>
                  </a:solidFill>
                </a:uFill>
                <a:latin typeface="Verdana"/>
                <a:ea typeface="+mn-ea"/>
                <a:cs typeface="+mn-cs"/>
              </a:rPr>
              <a:t/>
            </a:r>
            <a:br>
              <a:rPr lang="en-US" sz="3200" spc="-1" dirty="0">
                <a:solidFill>
                  <a:srgbClr val="666666"/>
                </a:solidFill>
                <a:uFill>
                  <a:solidFill>
                    <a:srgbClr val="FFFFFF"/>
                  </a:solidFill>
                </a:uFill>
                <a:latin typeface="Verdana"/>
                <a:ea typeface="+mn-ea"/>
                <a:cs typeface="+mn-cs"/>
              </a:rPr>
            </a:br>
            <a:r>
              <a:rPr lang="en-US" sz="3200" spc="-1" dirty="0">
                <a:solidFill>
                  <a:srgbClr val="666666"/>
                </a:solidFill>
                <a:uFill>
                  <a:solidFill>
                    <a:srgbClr val="FFFFFF"/>
                  </a:solidFill>
                </a:uFill>
                <a:latin typeface="Verdana"/>
                <a:ea typeface="+mn-ea"/>
                <a:cs typeface="+mn-cs"/>
              </a:rPr>
              <a:t>at 800 nm excitation (1.55 eV)</a:t>
            </a:r>
            <a:endParaRPr lang="cs-CZ" sz="2000" spc="-1" dirty="0">
              <a:solidFill>
                <a:srgbClr val="000000"/>
              </a:solidFill>
              <a:uFill>
                <a:solidFill>
                  <a:srgbClr val="FFFFFF"/>
                </a:solidFill>
              </a:uFill>
              <a:latin typeface="+mn-lt"/>
              <a:ea typeface="+mn-ea"/>
              <a:cs typeface="+mn-cs"/>
            </a:endParaRPr>
          </a:p>
        </p:txBody>
      </p:sp>
      <p:sp>
        <p:nvSpPr>
          <p:cNvPr id="7"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a:solidFill>
                  <a:srgbClr val="FFFFFF"/>
                </a:solidFill>
                <a:uFill>
                  <a:solidFill>
                    <a:srgbClr val="FFFFFF"/>
                  </a:solidFill>
                </a:uFill>
                <a:latin typeface="Verdana"/>
                <a:ea typeface="+mn-ea"/>
                <a:cs typeface="+mn-cs"/>
              </a:rPr>
              <a:t>27.05.2019</a:t>
            </a:r>
            <a:endParaRPr lang="en-US" sz="1400" spc="-1" dirty="0">
              <a:solidFill>
                <a:srgbClr val="000000"/>
              </a:solidFill>
              <a:uFill>
                <a:solidFill>
                  <a:srgbClr val="FFFFFF"/>
                </a:solidFill>
              </a:uFill>
              <a:latin typeface="Times New Roman"/>
              <a:ea typeface="+mn-ea"/>
              <a:cs typeface="+mn-cs"/>
            </a:endParaRPr>
          </a:p>
        </p:txBody>
      </p:sp>
      <p:sp>
        <p:nvSpPr>
          <p:cNvPr id="8"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CF594BB1-AE0D-48A2-9D2D-71F8A3AA0460}"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33</a:t>
            </a:fld>
            <a:endParaRPr lang="en-US" sz="1400" spc="-1">
              <a:solidFill>
                <a:srgbClr val="000000"/>
              </a:solidFill>
              <a:uFill>
                <a:solidFill>
                  <a:srgbClr val="FFFFFF"/>
                </a:solidFill>
              </a:uFill>
              <a:latin typeface="Times New Roman"/>
              <a:ea typeface="+mn-ea"/>
              <a:cs typeface="+mn-cs"/>
            </a:endParaRPr>
          </a:p>
        </p:txBody>
      </p:sp>
      <p:pic>
        <p:nvPicPr>
          <p:cNvPr id="4096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513" y="1493838"/>
            <a:ext cx="51768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1"/>
          <p:cNvSpPr txBox="1">
            <a:spLocks noChangeArrowheads="1"/>
          </p:cNvSpPr>
          <p:nvPr/>
        </p:nvSpPr>
        <p:spPr bwMode="auto">
          <a:xfrm>
            <a:off x="703263" y="4846638"/>
            <a:ext cx="9677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ingdings" pitchFamily="2" charset="2"/>
              <a:buChar char="q"/>
            </a:pPr>
            <a:endParaRPr lang="en-US" altLang="en-US" sz="1800"/>
          </a:p>
          <a:p>
            <a:pPr eaLnBrk="1" hangingPunct="1">
              <a:spcBef>
                <a:spcPct val="0"/>
              </a:spcBef>
              <a:buFont typeface="Wingdings" pitchFamily="2" charset="2"/>
              <a:buChar char="q"/>
            </a:pPr>
            <a:r>
              <a:rPr lang="en-US" altLang="en-US" sz="1800"/>
              <a:t>Initial drop: Band filling due to scattering </a:t>
            </a:r>
            <a:r>
              <a:rPr lang="en-US" altLang="en-US" sz="1800">
                <a:latin typeface="Symbol" pitchFamily="18" charset="2"/>
              </a:rPr>
              <a:t>G</a:t>
            </a:r>
            <a:r>
              <a:rPr lang="en-US" altLang="en-US" sz="1800"/>
              <a:t>,X-&gt;L (observed E</a:t>
            </a:r>
            <a:r>
              <a:rPr lang="en-US" altLang="en-US" sz="1800" baseline="-25000"/>
              <a:t>1</a:t>
            </a:r>
            <a:r>
              <a:rPr lang="en-US" altLang="en-US" sz="1800"/>
              <a:t> transitions)</a:t>
            </a:r>
          </a:p>
          <a:p>
            <a:pPr eaLnBrk="1" hangingPunct="1">
              <a:spcBef>
                <a:spcPct val="0"/>
              </a:spcBef>
              <a:buFont typeface="Wingdings" pitchFamily="2" charset="2"/>
              <a:buChar char="q"/>
            </a:pPr>
            <a:r>
              <a:rPr lang="en-US" altLang="en-US" sz="1800"/>
              <a:t>Recovery: Diffusion and recombination</a:t>
            </a:r>
          </a:p>
          <a:p>
            <a:pPr eaLnBrk="1" hangingPunct="1">
              <a:spcBef>
                <a:spcPct val="0"/>
              </a:spcBef>
              <a:buFont typeface="Wingdings" pitchFamily="2" charset="2"/>
              <a:buChar char="q"/>
            </a:pPr>
            <a:r>
              <a:rPr lang="en-US" altLang="en-US" sz="1800"/>
              <a:t>Oscillation with 10 ps time scale (0.1 THz).</a:t>
            </a:r>
          </a:p>
          <a:p>
            <a:pPr eaLnBrk="1" hangingPunct="1">
              <a:spcBef>
                <a:spcPct val="0"/>
              </a:spcBef>
              <a:buFont typeface="Wingdings" pitchFamily="2" charset="2"/>
              <a:buChar char="q"/>
            </a:pPr>
            <a:r>
              <a:rPr lang="en-US" altLang="en-US" sz="1800"/>
              <a:t>Much too long for Ge optical phonon period (110 fs).</a:t>
            </a:r>
          </a:p>
          <a:p>
            <a:pPr eaLnBrk="1" hangingPunct="1">
              <a:spcBef>
                <a:spcPct val="0"/>
              </a:spcBef>
              <a:buFont typeface="Wingdings" pitchFamily="2" charset="2"/>
              <a:buChar char="q"/>
            </a:pPr>
            <a:r>
              <a:rPr lang="en-US" altLang="en-US" sz="1800"/>
              <a:t>2.55 eV signal: Initial heating and cooling of carriers in L valley</a:t>
            </a:r>
          </a:p>
          <a:p>
            <a:pPr eaLnBrk="1" hangingPunct="1">
              <a:spcBef>
                <a:spcPct val="0"/>
              </a:spcBef>
              <a:buFont typeface="Wingdings" pitchFamily="2" charset="2"/>
              <a:buChar char="q"/>
            </a:pPr>
            <a:r>
              <a:rPr lang="en-US" altLang="en-US" sz="1800"/>
              <a:t>Fermi-level singularity related to band filling </a:t>
            </a:r>
            <a:r>
              <a:rPr lang="en-US" altLang="en-US" sz="1600"/>
              <a:t>(Xu C., et al. </a:t>
            </a:r>
            <a:r>
              <a:rPr lang="en-US" altLang="en-US" sz="1600" i="1"/>
              <a:t>Phys. Rev. Lett. </a:t>
            </a:r>
            <a:r>
              <a:rPr lang="en-US" altLang="en-US" sz="1600" b="1"/>
              <a:t>118</a:t>
            </a:r>
            <a:r>
              <a:rPr lang="en-US" altLang="en-US" sz="1600"/>
              <a:t>, 267402, 2017</a:t>
            </a:r>
            <a:r>
              <a:rPr lang="en-US" altLang="en-US" sz="1800"/>
              <a:t>) </a:t>
            </a:r>
          </a:p>
        </p:txBody>
      </p:sp>
      <p:pic>
        <p:nvPicPr>
          <p:cNvPr id="40967" name="Picture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9313" y="1447800"/>
            <a:ext cx="51768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647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839" b="53119"/>
          <a:stretch/>
        </p:blipFill>
        <p:spPr>
          <a:xfrm>
            <a:off x="1615251" y="2614075"/>
            <a:ext cx="2945334" cy="32004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0729" b="6440"/>
          <a:stretch/>
        </p:blipFill>
        <p:spPr>
          <a:xfrm>
            <a:off x="6799827" y="2720941"/>
            <a:ext cx="3028495" cy="3200400"/>
          </a:xfrm>
          <a:prstGeom prst="rect">
            <a:avLst/>
          </a:prstGeom>
        </p:spPr>
      </p:pic>
      <p:sp>
        <p:nvSpPr>
          <p:cNvPr id="8" name="TextShape 4"/>
          <p:cNvSpPr txBox="1"/>
          <p:nvPr/>
        </p:nvSpPr>
        <p:spPr>
          <a:xfrm>
            <a:off x="1589176" y="1825327"/>
            <a:ext cx="8404930" cy="1113587"/>
          </a:xfrm>
          <a:prstGeom prst="rect">
            <a:avLst/>
          </a:prstGeom>
          <a:noFill/>
          <a:ln>
            <a:noFill/>
          </a:ln>
        </p:spPr>
        <p:txBody>
          <a:bodyPr lIns="0" tIns="0" rIns="0" bIns="0" anchor="t"/>
          <a:lstStyle/>
          <a:p>
            <a:pPr marL="189346" indent="-189030">
              <a:buClr>
                <a:srgbClr val="000000"/>
              </a:buClr>
              <a:buFont typeface="Arial"/>
              <a:buChar char="•"/>
            </a:pPr>
            <a:r>
              <a:rPr lang="en-US" sz="2100" spc="-1" dirty="0">
                <a:solidFill>
                  <a:srgbClr val="000000"/>
                </a:solidFill>
                <a:uFill>
                  <a:solidFill>
                    <a:srgbClr val="FFFFFF"/>
                  </a:solidFill>
                </a:uFill>
                <a:latin typeface="Verdana"/>
              </a:rPr>
              <a:t>Example: </a:t>
            </a:r>
            <a:br>
              <a:rPr lang="en-US" sz="2100" spc="-1" dirty="0">
                <a:solidFill>
                  <a:srgbClr val="000000"/>
                </a:solidFill>
                <a:uFill>
                  <a:solidFill>
                    <a:srgbClr val="FFFFFF"/>
                  </a:solidFill>
                </a:uFill>
                <a:latin typeface="Verdana"/>
              </a:rPr>
            </a:br>
            <a:r>
              <a:rPr lang="en-US" sz="2100" spc="-1" dirty="0">
                <a:solidFill>
                  <a:srgbClr val="000000"/>
                </a:solidFill>
                <a:uFill>
                  <a:solidFill>
                    <a:srgbClr val="FFFFFF"/>
                  </a:solidFill>
                </a:uFill>
                <a:latin typeface="Verdana"/>
              </a:rPr>
              <a:t>ZnO thin film (30nm on SiO2), </a:t>
            </a:r>
            <a:r>
              <a:rPr lang="en-US" sz="2100" spc="-1" dirty="0" err="1">
                <a:solidFill>
                  <a:srgbClr val="000000"/>
                </a:solidFill>
                <a:uFill>
                  <a:solidFill>
                    <a:srgbClr val="FFFFFF"/>
                  </a:solidFill>
                </a:uFill>
                <a:latin typeface="Verdana"/>
              </a:rPr>
              <a:t>hom</a:t>
            </a:r>
            <a:r>
              <a:rPr lang="en-US" sz="2100" spc="-1" dirty="0">
                <a:solidFill>
                  <a:srgbClr val="000000"/>
                </a:solidFill>
                <a:uFill>
                  <a:solidFill>
                    <a:srgbClr val="FFFFFF"/>
                  </a:solidFill>
                </a:uFill>
                <a:latin typeface="Verdana"/>
              </a:rPr>
              <a:t>. pumped by 266nm </a:t>
            </a:r>
            <a:br>
              <a:rPr lang="en-US" sz="2100" spc="-1" dirty="0">
                <a:solidFill>
                  <a:srgbClr val="000000"/>
                </a:solidFill>
                <a:uFill>
                  <a:solidFill>
                    <a:srgbClr val="FFFFFF"/>
                  </a:solidFill>
                </a:uFill>
                <a:latin typeface="Verdana"/>
              </a:rPr>
            </a:br>
            <a:r>
              <a:rPr lang="en-US" sz="2100" spc="-1" dirty="0">
                <a:solidFill>
                  <a:srgbClr val="000000"/>
                </a:solidFill>
                <a:uFill>
                  <a:solidFill>
                    <a:srgbClr val="FFFFFF"/>
                  </a:solidFill>
                </a:uFill>
                <a:latin typeface="Verdana"/>
              </a:rPr>
              <a:t>“entire film homogeneously pumped” (10</a:t>
            </a:r>
            <a:r>
              <a:rPr lang="en-US" sz="2100" spc="-1" baseline="30000" dirty="0">
                <a:solidFill>
                  <a:srgbClr val="000000"/>
                </a:solidFill>
                <a:uFill>
                  <a:solidFill>
                    <a:srgbClr val="FFFFFF"/>
                  </a:solidFill>
                </a:uFill>
                <a:latin typeface="Verdana"/>
              </a:rPr>
              <a:t>20</a:t>
            </a:r>
            <a:r>
              <a:rPr lang="en-US" sz="2100" spc="-1" dirty="0">
                <a:solidFill>
                  <a:srgbClr val="000000"/>
                </a:solidFill>
                <a:uFill>
                  <a:solidFill>
                    <a:srgbClr val="FFFFFF"/>
                  </a:solidFill>
                </a:uFill>
                <a:latin typeface="Verdana"/>
              </a:rPr>
              <a:t>cm</a:t>
            </a:r>
            <a:r>
              <a:rPr lang="en-US" sz="2100" spc="-1" baseline="30000" dirty="0">
                <a:solidFill>
                  <a:srgbClr val="000000"/>
                </a:solidFill>
                <a:uFill>
                  <a:solidFill>
                    <a:srgbClr val="FFFFFF"/>
                  </a:solidFill>
                </a:uFill>
                <a:latin typeface="Verdana"/>
              </a:rPr>
              <a:t>-3</a:t>
            </a:r>
            <a:r>
              <a:rPr lang="en-US" sz="2100" spc="-1" dirty="0">
                <a:solidFill>
                  <a:srgbClr val="000000"/>
                </a:solidFill>
                <a:uFill>
                  <a:solidFill>
                    <a:srgbClr val="FFFFFF"/>
                  </a:solidFill>
                </a:uFill>
                <a:latin typeface="Verdana"/>
              </a:rPr>
              <a:t>)</a:t>
            </a:r>
          </a:p>
          <a:p>
            <a:pPr marL="189346" indent="-189030">
              <a:buClr>
                <a:srgbClr val="000000"/>
              </a:buClr>
              <a:buFont typeface="Arial"/>
              <a:buChar char="•"/>
            </a:pPr>
            <a:endParaRPr lang="en-US" sz="2100" spc="-1" dirty="0">
              <a:solidFill>
                <a:srgbClr val="000000"/>
              </a:solidFill>
              <a:uFill>
                <a:solidFill>
                  <a:srgbClr val="FFFFFF"/>
                </a:solidFill>
              </a:uFill>
              <a:latin typeface="Verdana"/>
            </a:endParaRPr>
          </a:p>
          <a:p>
            <a:pPr marL="189346" indent="-189030">
              <a:buClr>
                <a:srgbClr val="000000"/>
              </a:buClr>
              <a:buFont typeface="Arial"/>
              <a:buChar char="•"/>
            </a:pPr>
            <a:endParaRPr lang="en-US" sz="2100" spc="-1" dirty="0">
              <a:solidFill>
                <a:srgbClr val="000000"/>
              </a:solidFill>
              <a:uFill>
                <a:solidFill>
                  <a:srgbClr val="FFFFFF"/>
                </a:solidFill>
              </a:uFill>
              <a:latin typeface="Verdana"/>
            </a:endParaRPr>
          </a:p>
          <a:p>
            <a:pPr marL="189346" indent="-189030">
              <a:buClr>
                <a:srgbClr val="000000"/>
              </a:buClr>
              <a:buFont typeface="Arial"/>
              <a:buChar char="•"/>
            </a:pPr>
            <a:endParaRPr lang="cs-CZ" sz="2100" spc="-1" dirty="0">
              <a:solidFill>
                <a:srgbClr val="000000"/>
              </a:solidFill>
              <a:uFill>
                <a:solidFill>
                  <a:srgbClr val="FFFFFF"/>
                </a:solidFill>
              </a:uFill>
              <a:latin typeface="Verdana"/>
            </a:endParaRPr>
          </a:p>
          <a:p>
            <a:pPr marL="189346" indent="-189030">
              <a:buClr>
                <a:srgbClr val="000000"/>
              </a:buClr>
              <a:buFont typeface="Arial"/>
              <a:buChar char="•"/>
            </a:pPr>
            <a:endParaRPr lang="cs-CZ" sz="2100" spc="-1" dirty="0">
              <a:solidFill>
                <a:srgbClr val="000000"/>
              </a:solidFill>
              <a:uFill>
                <a:solidFill>
                  <a:srgbClr val="FFFFFF"/>
                </a:solidFill>
              </a:uFill>
              <a:latin typeface="Verdana"/>
            </a:endParaRPr>
          </a:p>
        </p:txBody>
      </p:sp>
      <p:sp>
        <p:nvSpPr>
          <p:cNvPr id="9" name="Title 4"/>
          <p:cNvSpPr txBox="1">
            <a:spLocks/>
          </p:cNvSpPr>
          <p:nvPr/>
        </p:nvSpPr>
        <p:spPr bwMode="auto">
          <a:xfrm>
            <a:off x="5291818" y="580231"/>
            <a:ext cx="4536504" cy="54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8" tIns="45677" rIns="91348" bIns="45677" numCol="1" anchor="ctr" anchorCtr="0" compatLnSpc="1">
            <a:prstTxWarp prst="textNoShape">
              <a:avLst/>
            </a:prstTxWarp>
          </a:bodyPr>
          <a:lstStyle>
            <a:lvl1pPr algn="r" rtl="0" eaLnBrk="1" fontAlgn="base" hangingPunct="1">
              <a:spcBef>
                <a:spcPct val="0"/>
              </a:spcBef>
              <a:spcAft>
                <a:spcPct val="0"/>
              </a:spcAft>
              <a:defRPr lang="cs-CZ" altLang="cs-CZ" sz="3700" b="0" kern="1200">
                <a:solidFill>
                  <a:srgbClr val="FF6600"/>
                </a:solidFill>
                <a:latin typeface="+mj-lt"/>
                <a:ea typeface="+mn-ea"/>
                <a:cs typeface="Arial" charset="0"/>
              </a:defRPr>
            </a:lvl1pPr>
            <a:lvl2pPr algn="l" rtl="0" eaLnBrk="1" fontAlgn="base" hangingPunct="1">
              <a:spcBef>
                <a:spcPct val="0"/>
              </a:spcBef>
              <a:spcAft>
                <a:spcPct val="0"/>
              </a:spcAft>
              <a:defRPr sz="3600" b="1">
                <a:solidFill>
                  <a:srgbClr val="68B1E1"/>
                </a:solidFill>
                <a:latin typeface="Calibri" pitchFamily="34" charset="0"/>
                <a:cs typeface="Arial" charset="0"/>
              </a:defRPr>
            </a:lvl2pPr>
            <a:lvl3pPr algn="l" rtl="0" eaLnBrk="1" fontAlgn="base" hangingPunct="1">
              <a:spcBef>
                <a:spcPct val="0"/>
              </a:spcBef>
              <a:spcAft>
                <a:spcPct val="0"/>
              </a:spcAft>
              <a:defRPr sz="3600" b="1">
                <a:solidFill>
                  <a:srgbClr val="68B1E1"/>
                </a:solidFill>
                <a:latin typeface="Calibri" pitchFamily="34" charset="0"/>
                <a:cs typeface="Arial" charset="0"/>
              </a:defRPr>
            </a:lvl3pPr>
            <a:lvl4pPr algn="l" rtl="0" eaLnBrk="1" fontAlgn="base" hangingPunct="1">
              <a:spcBef>
                <a:spcPct val="0"/>
              </a:spcBef>
              <a:spcAft>
                <a:spcPct val="0"/>
              </a:spcAft>
              <a:defRPr sz="3600" b="1">
                <a:solidFill>
                  <a:srgbClr val="68B1E1"/>
                </a:solidFill>
                <a:latin typeface="Calibri" pitchFamily="34" charset="0"/>
                <a:cs typeface="Arial" charset="0"/>
              </a:defRPr>
            </a:lvl4pPr>
            <a:lvl5pPr algn="l" rtl="0" eaLnBrk="1" fontAlgn="base" hangingPunct="1">
              <a:spcBef>
                <a:spcPct val="0"/>
              </a:spcBef>
              <a:spcAft>
                <a:spcPct val="0"/>
              </a:spcAft>
              <a:defRPr sz="3600" b="1">
                <a:solidFill>
                  <a:srgbClr val="68B1E1"/>
                </a:solidFill>
                <a:latin typeface="Calibri" pitchFamily="34" charset="0"/>
                <a:cs typeface="Arial" charset="0"/>
              </a:defRPr>
            </a:lvl5pPr>
            <a:lvl6pPr marL="521482" algn="ctr" rtl="0" eaLnBrk="1" fontAlgn="base" hangingPunct="1">
              <a:spcBef>
                <a:spcPct val="0"/>
              </a:spcBef>
              <a:spcAft>
                <a:spcPct val="0"/>
              </a:spcAft>
              <a:defRPr sz="5000">
                <a:solidFill>
                  <a:schemeClr val="tx1"/>
                </a:solidFill>
                <a:latin typeface="Calibri" pitchFamily="34" charset="0"/>
              </a:defRPr>
            </a:lvl6pPr>
            <a:lvl7pPr marL="1042965" algn="ctr" rtl="0" eaLnBrk="1" fontAlgn="base" hangingPunct="1">
              <a:spcBef>
                <a:spcPct val="0"/>
              </a:spcBef>
              <a:spcAft>
                <a:spcPct val="0"/>
              </a:spcAft>
              <a:defRPr sz="5000">
                <a:solidFill>
                  <a:schemeClr val="tx1"/>
                </a:solidFill>
                <a:latin typeface="Calibri" pitchFamily="34" charset="0"/>
              </a:defRPr>
            </a:lvl7pPr>
            <a:lvl8pPr marL="1564447" algn="ctr" rtl="0" eaLnBrk="1" fontAlgn="base" hangingPunct="1">
              <a:spcBef>
                <a:spcPct val="0"/>
              </a:spcBef>
              <a:spcAft>
                <a:spcPct val="0"/>
              </a:spcAft>
              <a:defRPr sz="5000">
                <a:solidFill>
                  <a:schemeClr val="tx1"/>
                </a:solidFill>
                <a:latin typeface="Calibri" pitchFamily="34" charset="0"/>
              </a:defRPr>
            </a:lvl8pPr>
            <a:lvl9pPr marL="2085929" algn="ctr" rtl="0" eaLnBrk="1" fontAlgn="base" hangingPunct="1">
              <a:spcBef>
                <a:spcPct val="0"/>
              </a:spcBef>
              <a:spcAft>
                <a:spcPct val="0"/>
              </a:spcAft>
              <a:defRPr sz="5000">
                <a:solidFill>
                  <a:schemeClr val="tx1"/>
                </a:solidFill>
                <a:latin typeface="Calibri" pitchFamily="34" charset="0"/>
              </a:defRPr>
            </a:lvl9pPr>
          </a:lstStyle>
          <a:p>
            <a:pPr>
              <a:lnSpc>
                <a:spcPct val="90000"/>
              </a:lnSpc>
            </a:pPr>
            <a:r>
              <a:rPr lang="en-US" sz="2700" spc="-1" dirty="0" smtClean="0">
                <a:solidFill>
                  <a:srgbClr val="666666"/>
                </a:solidFill>
                <a:uFill>
                  <a:solidFill>
                    <a:srgbClr val="FFFFFF"/>
                  </a:solidFill>
                </a:uFill>
                <a:latin typeface="Verdana"/>
                <a:ea typeface="DejaVu Sans"/>
                <a:cs typeface="+mn-cs"/>
              </a:rPr>
              <a:t>Results: </a:t>
            </a:r>
            <a:r>
              <a:rPr lang="en-US" sz="2700" spc="-1" dirty="0" err="1" smtClean="0">
                <a:solidFill>
                  <a:srgbClr val="666666"/>
                </a:solidFill>
                <a:uFill>
                  <a:solidFill>
                    <a:srgbClr val="FFFFFF"/>
                  </a:solidFill>
                </a:uFill>
                <a:latin typeface="Verdana"/>
                <a:ea typeface="DejaVu Sans"/>
                <a:cs typeface="+mn-cs"/>
              </a:rPr>
              <a:t>ZnO</a:t>
            </a:r>
            <a:r>
              <a:rPr lang="en-US" sz="2700" spc="-1" dirty="0" smtClean="0">
                <a:solidFill>
                  <a:srgbClr val="666666"/>
                </a:solidFill>
                <a:uFill>
                  <a:solidFill>
                    <a:srgbClr val="FFFFFF"/>
                  </a:solidFill>
                </a:uFill>
                <a:latin typeface="Verdana"/>
                <a:ea typeface="DejaVu Sans"/>
                <a:cs typeface="+mn-cs"/>
              </a:rPr>
              <a:t> thin film</a:t>
            </a:r>
            <a:endParaRPr lang="en-US" sz="2700" spc="-1" dirty="0">
              <a:solidFill>
                <a:srgbClr val="666666"/>
              </a:solidFill>
              <a:uFill>
                <a:solidFill>
                  <a:srgbClr val="FFFFFF"/>
                </a:solidFill>
              </a:uFill>
              <a:latin typeface="Verdana"/>
              <a:ea typeface="DejaVu Sans"/>
              <a:cs typeface="+mn-cs"/>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508573865"/>
              </p:ext>
            </p:extLst>
          </p:nvPr>
        </p:nvGraphicFramePr>
        <p:xfrm>
          <a:off x="4682810" y="5641751"/>
          <a:ext cx="2045009" cy="643607"/>
        </p:xfrm>
        <a:graphic>
          <a:graphicData uri="http://schemas.openxmlformats.org/presentationml/2006/ole">
            <mc:AlternateContent xmlns:mc="http://schemas.openxmlformats.org/markup-compatibility/2006">
              <mc:Choice xmlns:v="urn:schemas-microsoft-com:vml" Requires="v">
                <p:oleObj spid="_x0000_s3078" name="Equation" r:id="rId4" imgW="685800" imgH="215640" progId="Equation.3">
                  <p:embed/>
                </p:oleObj>
              </mc:Choice>
              <mc:Fallback>
                <p:oleObj name="Equation" r:id="rId4" imgW="685800" imgH="215640" progId="Equation.3">
                  <p:embed/>
                  <p:pic>
                    <p:nvPicPr>
                      <p:cNvPr id="0" name=""/>
                      <p:cNvPicPr>
                        <a:picLocks noChangeAspect="1" noChangeArrowheads="1"/>
                      </p:cNvPicPr>
                      <p:nvPr/>
                    </p:nvPicPr>
                    <p:blipFill>
                      <a:blip r:embed="rId5"/>
                      <a:srcRect/>
                      <a:stretch>
                        <a:fillRect/>
                      </a:stretch>
                    </p:blipFill>
                    <p:spPr bwMode="auto">
                      <a:xfrm>
                        <a:off x="4682810" y="5641751"/>
                        <a:ext cx="2045009" cy="643607"/>
                      </a:xfrm>
                      <a:prstGeom prst="rect">
                        <a:avLst/>
                      </a:prstGeom>
                      <a:noFill/>
                      <a:ln w="73025">
                        <a:solidFill>
                          <a:schemeClr val="accent2"/>
                        </a:solidFill>
                        <a:miter lim="800000"/>
                        <a:headEnd/>
                        <a:tailEnd/>
                      </a:ln>
                    </p:spPr>
                  </p:pic>
                </p:oleObj>
              </mc:Fallback>
            </mc:AlternateContent>
          </a:graphicData>
        </a:graphic>
      </p:graphicFrame>
      <p:sp>
        <p:nvSpPr>
          <p:cNvPr id="11" name="Rectangle 10"/>
          <p:cNvSpPr/>
          <p:nvPr/>
        </p:nvSpPr>
        <p:spPr>
          <a:xfrm>
            <a:off x="8057166" y="6451932"/>
            <a:ext cx="2202847" cy="307777"/>
          </a:xfrm>
          <a:prstGeom prst="rect">
            <a:avLst/>
          </a:prstGeom>
        </p:spPr>
        <p:txBody>
          <a:bodyPr wrap="none">
            <a:spAutoFit/>
          </a:bodyPr>
          <a:lstStyle/>
          <a:p>
            <a:r>
              <a:rPr lang="en-US" sz="1400" dirty="0"/>
              <a:t>arXiv:1902.05832 (2019</a:t>
            </a:r>
            <a:r>
              <a:rPr lang="en-US" sz="1400" dirty="0" smtClean="0"/>
              <a:t>)</a:t>
            </a:r>
            <a:endParaRPr lang="en-US" sz="1400" dirty="0"/>
          </a:p>
        </p:txBody>
      </p:sp>
    </p:spTree>
    <p:extLst>
      <p:ext uri="{BB962C8B-B14F-4D97-AF65-F5344CB8AC3E}">
        <p14:creationId xmlns:p14="http://schemas.microsoft.com/office/powerpoint/2010/main" val="2269929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4"/>
          <p:cNvSpPr txBox="1"/>
          <p:nvPr/>
        </p:nvSpPr>
        <p:spPr>
          <a:xfrm>
            <a:off x="6558513" y="1693523"/>
            <a:ext cx="3645667" cy="2096985"/>
          </a:xfrm>
          <a:prstGeom prst="rect">
            <a:avLst/>
          </a:prstGeom>
          <a:noFill/>
          <a:ln>
            <a:noFill/>
          </a:ln>
        </p:spPr>
        <p:txBody>
          <a:bodyPr lIns="0" tIns="0" rIns="0" bIns="0" anchor="t"/>
          <a:lstStyle/>
          <a:p>
            <a:pPr marL="316">
              <a:buClr>
                <a:srgbClr val="000000"/>
              </a:buClr>
            </a:pPr>
            <a:r>
              <a:rPr lang="en-US" sz="2000" spc="-1" dirty="0" smtClean="0">
                <a:solidFill>
                  <a:srgbClr val="000000"/>
                </a:solidFill>
                <a:uFill>
                  <a:solidFill>
                    <a:srgbClr val="FFFFFF"/>
                  </a:solidFill>
                </a:uFill>
                <a:latin typeface="Verdana"/>
              </a:rPr>
              <a:t>Femtosecond timescale:</a:t>
            </a:r>
            <a:endParaRPr lang="en-US" sz="2000" spc="-1" dirty="0">
              <a:solidFill>
                <a:srgbClr val="000000"/>
              </a:solidFill>
              <a:uFill>
                <a:solidFill>
                  <a:srgbClr val="FFFFFF"/>
                </a:solidFill>
              </a:uFill>
              <a:latin typeface="Verdana"/>
            </a:endParaRPr>
          </a:p>
          <a:p>
            <a:pPr marL="590127" lvl="1" indent="-189030">
              <a:buClr>
                <a:srgbClr val="000000"/>
              </a:buClr>
              <a:buFont typeface="Arial"/>
              <a:buChar char="•"/>
            </a:pPr>
            <a:r>
              <a:rPr lang="en-US" spc="-1" dirty="0" smtClean="0">
                <a:solidFill>
                  <a:srgbClr val="000000"/>
                </a:solidFill>
                <a:uFill>
                  <a:solidFill>
                    <a:srgbClr val="FFFFFF"/>
                  </a:solidFill>
                </a:uFill>
                <a:latin typeface="Verdana"/>
              </a:rPr>
              <a:t>immediate </a:t>
            </a:r>
            <a:r>
              <a:rPr lang="en-US" spc="-1" dirty="0">
                <a:solidFill>
                  <a:srgbClr val="000000"/>
                </a:solidFill>
                <a:uFill>
                  <a:solidFill>
                    <a:srgbClr val="FFFFFF"/>
                  </a:solidFill>
                </a:uFill>
                <a:latin typeface="Verdana"/>
              </a:rPr>
              <a:t>bleaching/</a:t>
            </a:r>
            <a:br>
              <a:rPr lang="en-US" spc="-1" dirty="0">
                <a:solidFill>
                  <a:srgbClr val="000000"/>
                </a:solidFill>
                <a:uFill>
                  <a:solidFill>
                    <a:srgbClr val="FFFFFF"/>
                  </a:solidFill>
                </a:uFill>
                <a:latin typeface="Verdana"/>
              </a:rPr>
            </a:br>
            <a:r>
              <a:rPr lang="en-US" spc="-1" dirty="0">
                <a:solidFill>
                  <a:srgbClr val="000000"/>
                </a:solidFill>
                <a:uFill>
                  <a:solidFill>
                    <a:srgbClr val="FFFFFF"/>
                  </a:solidFill>
                </a:uFill>
                <a:latin typeface="Verdana"/>
              </a:rPr>
              <a:t>blocking of above-gap</a:t>
            </a:r>
            <a:br>
              <a:rPr lang="en-US" spc="-1" dirty="0">
                <a:solidFill>
                  <a:srgbClr val="000000"/>
                </a:solidFill>
                <a:uFill>
                  <a:solidFill>
                    <a:srgbClr val="FFFFFF"/>
                  </a:solidFill>
                </a:uFill>
                <a:latin typeface="Verdana"/>
              </a:rPr>
            </a:br>
            <a:r>
              <a:rPr lang="en-US" spc="-1" dirty="0">
                <a:solidFill>
                  <a:srgbClr val="000000"/>
                </a:solidFill>
                <a:uFill>
                  <a:solidFill>
                    <a:srgbClr val="FFFFFF"/>
                  </a:solidFill>
                </a:uFill>
                <a:latin typeface="Verdana"/>
              </a:rPr>
              <a:t> absorption (excitons)</a:t>
            </a:r>
          </a:p>
          <a:p>
            <a:pPr marL="590127" lvl="1" indent="-189030">
              <a:buClr>
                <a:srgbClr val="000000"/>
              </a:buClr>
              <a:buFont typeface="Arial"/>
              <a:buChar char="•"/>
            </a:pPr>
            <a:r>
              <a:rPr lang="en-US" spc="-1" dirty="0" smtClean="0">
                <a:solidFill>
                  <a:srgbClr val="000000"/>
                </a:solidFill>
                <a:uFill>
                  <a:solidFill>
                    <a:srgbClr val="FFFFFF"/>
                  </a:solidFill>
                </a:uFill>
                <a:latin typeface="Verdana"/>
              </a:rPr>
              <a:t>mid-gap absorption</a:t>
            </a:r>
          </a:p>
          <a:p>
            <a:pPr marL="590127" lvl="1" indent="-189030">
              <a:buClr>
                <a:srgbClr val="000000"/>
              </a:buClr>
              <a:buFont typeface="Arial"/>
              <a:buChar char="•"/>
            </a:pPr>
            <a:r>
              <a:rPr lang="en-US" spc="-1" dirty="0">
                <a:solidFill>
                  <a:srgbClr val="000000"/>
                </a:solidFill>
                <a:uFill>
                  <a:solidFill>
                    <a:srgbClr val="FFFFFF"/>
                  </a:solidFill>
                </a:uFill>
                <a:latin typeface="Verdana"/>
              </a:rPr>
              <a:t>“fine structure”</a:t>
            </a:r>
          </a:p>
          <a:p>
            <a:pPr marL="590127" lvl="1" indent="-189030">
              <a:buClr>
                <a:srgbClr val="000000"/>
              </a:buClr>
              <a:buFont typeface="Arial"/>
              <a:buChar char="•"/>
            </a:pPr>
            <a:endParaRPr lang="en-US" sz="2100" spc="-1" dirty="0">
              <a:solidFill>
                <a:srgbClr val="000000"/>
              </a:solidFill>
              <a:uFill>
                <a:solidFill>
                  <a:srgbClr val="FFFFFF"/>
                </a:solidFill>
              </a:uFill>
              <a:latin typeface="Verdana"/>
            </a:endParaRPr>
          </a:p>
          <a:p>
            <a:pPr marL="189346" indent="-189030">
              <a:buClr>
                <a:srgbClr val="000000"/>
              </a:buClr>
              <a:buFont typeface="Arial"/>
              <a:buChar char="•"/>
            </a:pPr>
            <a:endParaRPr lang="en-US" sz="2100" spc="-1" dirty="0">
              <a:solidFill>
                <a:srgbClr val="000000"/>
              </a:solidFill>
              <a:uFill>
                <a:solidFill>
                  <a:srgbClr val="FFFFFF"/>
                </a:solidFill>
              </a:uFill>
              <a:latin typeface="Verdana"/>
            </a:endParaRPr>
          </a:p>
          <a:p>
            <a:pPr marL="189346" indent="-189030">
              <a:buClr>
                <a:srgbClr val="000000"/>
              </a:buClr>
              <a:buFont typeface="Arial"/>
              <a:buChar char="•"/>
            </a:pPr>
            <a:endParaRPr lang="cs-CZ" sz="2100" spc="-1" dirty="0">
              <a:solidFill>
                <a:srgbClr val="000000"/>
              </a:solidFill>
              <a:uFill>
                <a:solidFill>
                  <a:srgbClr val="FFFFFF"/>
                </a:solidFill>
              </a:uFill>
              <a:latin typeface="Verdana"/>
            </a:endParaRPr>
          </a:p>
          <a:p>
            <a:pPr marL="189346" indent="-189030">
              <a:buClr>
                <a:srgbClr val="000000"/>
              </a:buClr>
              <a:buFont typeface="Arial"/>
              <a:buChar char="•"/>
            </a:pPr>
            <a:endParaRPr lang="cs-CZ" sz="2100" spc="-1" dirty="0">
              <a:solidFill>
                <a:srgbClr val="000000"/>
              </a:solidFill>
              <a:uFill>
                <a:solidFill>
                  <a:srgbClr val="FFFFFF"/>
                </a:solidFill>
              </a:uFill>
              <a:latin typeface="Verdana"/>
            </a:endParaRPr>
          </a:p>
        </p:txBody>
      </p:sp>
      <p:pic>
        <p:nvPicPr>
          <p:cNvPr id="7" name="Picture 6"/>
          <p:cNvPicPr>
            <a:picLocks noChangeAspect="1"/>
          </p:cNvPicPr>
          <p:nvPr/>
        </p:nvPicPr>
        <p:blipFill>
          <a:blip r:embed="rId2"/>
          <a:stretch>
            <a:fillRect/>
          </a:stretch>
        </p:blipFill>
        <p:spPr>
          <a:xfrm>
            <a:off x="1231106" y="1792003"/>
            <a:ext cx="5140314" cy="4077984"/>
          </a:xfrm>
          <a:prstGeom prst="rect">
            <a:avLst/>
          </a:prstGeom>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7690" y="3637739"/>
            <a:ext cx="3716490" cy="2675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5983634" y="1909547"/>
            <a:ext cx="0" cy="27363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35362" y="3191676"/>
            <a:ext cx="0" cy="11976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311226" y="4645851"/>
            <a:ext cx="0" cy="7864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39618" y="4213803"/>
            <a:ext cx="0" cy="689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55642" y="4285810"/>
            <a:ext cx="0" cy="936105"/>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98564" y="5978906"/>
            <a:ext cx="2802690" cy="338554"/>
          </a:xfrm>
          <a:prstGeom prst="rect">
            <a:avLst/>
          </a:prstGeom>
          <a:noFill/>
        </p:spPr>
        <p:txBody>
          <a:bodyPr wrap="none" rtlCol="0">
            <a:spAutoFit/>
          </a:bodyPr>
          <a:lstStyle/>
          <a:p>
            <a:r>
              <a:rPr lang="en-US" sz="1600" b="1" dirty="0"/>
              <a:t>E</a:t>
            </a:r>
            <a:r>
              <a:rPr lang="en-US" sz="1600" b="1" dirty="0" smtClean="0"/>
              <a:t>PC – exciton-phonon complex</a:t>
            </a:r>
            <a:endParaRPr lang="en-US" sz="1600" b="1" dirty="0"/>
          </a:p>
        </p:txBody>
      </p:sp>
      <p:sp>
        <p:nvSpPr>
          <p:cNvPr id="16" name="TextBox 15"/>
          <p:cNvSpPr txBox="1"/>
          <p:nvPr/>
        </p:nvSpPr>
        <p:spPr>
          <a:xfrm>
            <a:off x="2466095" y="5978906"/>
            <a:ext cx="1069267" cy="338554"/>
          </a:xfrm>
          <a:prstGeom prst="rect">
            <a:avLst/>
          </a:prstGeom>
          <a:noFill/>
        </p:spPr>
        <p:txBody>
          <a:bodyPr wrap="none" rtlCol="0">
            <a:spAutoFit/>
          </a:bodyPr>
          <a:lstStyle/>
          <a:p>
            <a:r>
              <a:rPr lang="en-US" sz="1600" b="1" dirty="0" smtClean="0"/>
              <a:t>X - exciton</a:t>
            </a:r>
            <a:endParaRPr lang="en-US" sz="1600" b="1" dirty="0"/>
          </a:p>
        </p:txBody>
      </p:sp>
      <p:sp>
        <p:nvSpPr>
          <p:cNvPr id="17" name="TextBox 16"/>
          <p:cNvSpPr txBox="1"/>
          <p:nvPr/>
        </p:nvSpPr>
        <p:spPr>
          <a:xfrm>
            <a:off x="5685154" y="4861875"/>
            <a:ext cx="298480" cy="338554"/>
          </a:xfrm>
          <a:prstGeom prst="rect">
            <a:avLst/>
          </a:prstGeom>
          <a:noFill/>
        </p:spPr>
        <p:txBody>
          <a:bodyPr wrap="none" rtlCol="0">
            <a:spAutoFit/>
          </a:bodyPr>
          <a:lstStyle/>
          <a:p>
            <a:r>
              <a:rPr lang="en-US" sz="1600" b="1" dirty="0" smtClean="0"/>
              <a:t>X</a:t>
            </a:r>
            <a:endParaRPr lang="en-US" sz="1600" b="1" dirty="0"/>
          </a:p>
        </p:txBody>
      </p:sp>
      <p:sp>
        <p:nvSpPr>
          <p:cNvPr id="18" name="TextBox 17"/>
          <p:cNvSpPr txBox="1"/>
          <p:nvPr/>
        </p:nvSpPr>
        <p:spPr>
          <a:xfrm>
            <a:off x="5791182" y="5149907"/>
            <a:ext cx="502061" cy="338554"/>
          </a:xfrm>
          <a:prstGeom prst="rect">
            <a:avLst/>
          </a:prstGeom>
          <a:noFill/>
        </p:spPr>
        <p:txBody>
          <a:bodyPr wrap="none" rtlCol="0">
            <a:spAutoFit/>
          </a:bodyPr>
          <a:lstStyle/>
          <a:p>
            <a:r>
              <a:rPr lang="en-US" sz="1600" b="1" dirty="0"/>
              <a:t>E</a:t>
            </a:r>
            <a:r>
              <a:rPr lang="en-US" sz="1600" b="1" dirty="0" smtClean="0"/>
              <a:t>PC</a:t>
            </a:r>
            <a:endParaRPr lang="en-US" sz="1600" b="1" dirty="0"/>
          </a:p>
        </p:txBody>
      </p:sp>
      <p:sp>
        <p:nvSpPr>
          <p:cNvPr id="19"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&lt;</a:t>
            </a:r>
            <a:r>
              <a:rPr lang="en-US" sz="3200" spc="-1" dirty="0">
                <a:solidFill>
                  <a:srgbClr val="666666"/>
                </a:solidFill>
                <a:uFill>
                  <a:solidFill>
                    <a:srgbClr val="FFFFFF"/>
                  </a:solidFill>
                </a:uFill>
                <a:latin typeface="Symbol" panose="05050102010706020507" pitchFamily="18" charset="2"/>
                <a:ea typeface="+mn-ea"/>
                <a:cs typeface="+mn-cs"/>
              </a:rPr>
              <a:t>e</a:t>
            </a:r>
            <a:r>
              <a:rPr lang="en-US" sz="3200" spc="-1" baseline="-25000" dirty="0">
                <a:solidFill>
                  <a:srgbClr val="666666"/>
                </a:solidFill>
                <a:uFill>
                  <a:solidFill>
                    <a:srgbClr val="FFFFFF"/>
                  </a:solidFill>
                </a:uFill>
                <a:latin typeface="Verdana"/>
                <a:ea typeface="+mn-ea"/>
                <a:cs typeface="+mn-cs"/>
              </a:rPr>
              <a:t>2</a:t>
            </a:r>
            <a:r>
              <a:rPr lang="en-US" sz="3200" spc="-1" dirty="0">
                <a:solidFill>
                  <a:srgbClr val="666666"/>
                </a:solidFill>
                <a:uFill>
                  <a:solidFill>
                    <a:srgbClr val="FFFFFF"/>
                  </a:solidFill>
                </a:uFill>
                <a:latin typeface="Verdana"/>
                <a:ea typeface="+mn-ea"/>
                <a:cs typeface="+mn-cs"/>
              </a:rPr>
              <a:t>&gt; and </a:t>
            </a:r>
            <a:r>
              <a:rPr lang="en-US" sz="3200" spc="-1" dirty="0">
                <a:solidFill>
                  <a:srgbClr val="666666"/>
                </a:solidFill>
                <a:uFill>
                  <a:solidFill>
                    <a:srgbClr val="FFFFFF"/>
                  </a:solidFill>
                </a:uFill>
                <a:latin typeface="Verdana"/>
              </a:rPr>
              <a:t>&lt;</a:t>
            </a:r>
            <a:r>
              <a:rPr lang="en-US" sz="3200" spc="-1" dirty="0">
                <a:solidFill>
                  <a:srgbClr val="666666"/>
                </a:solidFill>
                <a:uFill>
                  <a:solidFill>
                    <a:srgbClr val="FFFFFF"/>
                  </a:solidFill>
                </a:uFill>
                <a:latin typeface="Symbol" panose="05050102010706020507" pitchFamily="18" charset="2"/>
              </a:rPr>
              <a:t>e</a:t>
            </a:r>
            <a:r>
              <a:rPr lang="en-US" sz="3200" spc="-1" baseline="-25000" dirty="0">
                <a:solidFill>
                  <a:srgbClr val="666666"/>
                </a:solidFill>
                <a:uFill>
                  <a:solidFill>
                    <a:srgbClr val="FFFFFF"/>
                  </a:solidFill>
                </a:uFill>
                <a:latin typeface="Verdana"/>
              </a:rPr>
              <a:t>1</a:t>
            </a:r>
            <a:r>
              <a:rPr lang="en-US" sz="3200" spc="-1" dirty="0" smtClean="0">
                <a:solidFill>
                  <a:srgbClr val="666666"/>
                </a:solidFill>
                <a:uFill>
                  <a:solidFill>
                    <a:srgbClr val="FFFFFF"/>
                  </a:solidFill>
                </a:uFill>
                <a:latin typeface="Verdana"/>
              </a:rPr>
              <a:t>&gt;</a:t>
            </a:r>
            <a:r>
              <a:rPr lang="en-US" sz="3200" spc="-1" dirty="0" smtClean="0">
                <a:solidFill>
                  <a:srgbClr val="666666"/>
                </a:solidFill>
                <a:uFill>
                  <a:solidFill>
                    <a:srgbClr val="FFFFFF"/>
                  </a:solidFill>
                </a:uFill>
                <a:latin typeface="Verdana"/>
              </a:rPr>
              <a:t>: </a:t>
            </a:r>
            <a:r>
              <a:rPr lang="en-US" sz="3200" spc="-1" dirty="0" err="1" smtClean="0">
                <a:solidFill>
                  <a:srgbClr val="666666"/>
                </a:solidFill>
                <a:uFill>
                  <a:solidFill>
                    <a:srgbClr val="FFFFFF"/>
                  </a:solidFill>
                </a:uFill>
                <a:latin typeface="Verdana"/>
              </a:rPr>
              <a:t>ZnO</a:t>
            </a:r>
            <a:r>
              <a:rPr lang="en-US" sz="3200" spc="-1" dirty="0" smtClean="0">
                <a:solidFill>
                  <a:srgbClr val="666666"/>
                </a:solidFill>
                <a:uFill>
                  <a:solidFill>
                    <a:srgbClr val="FFFFFF"/>
                  </a:solidFill>
                </a:uFill>
                <a:latin typeface="Verdana"/>
              </a:rPr>
              <a:t> thin film 266</a:t>
            </a:r>
            <a:r>
              <a:rPr lang="en-US" sz="3200" spc="-1" dirty="0" smtClean="0">
                <a:solidFill>
                  <a:srgbClr val="666666"/>
                </a:solidFill>
                <a:uFill>
                  <a:solidFill>
                    <a:srgbClr val="FFFFFF"/>
                  </a:solidFill>
                </a:uFill>
                <a:latin typeface="Verdana"/>
                <a:ea typeface="+mn-ea"/>
                <a:cs typeface="+mn-cs"/>
              </a:rPr>
              <a:t> </a:t>
            </a:r>
            <a:r>
              <a:rPr lang="en-US" sz="3200" spc="-1" dirty="0">
                <a:solidFill>
                  <a:srgbClr val="666666"/>
                </a:solidFill>
                <a:uFill>
                  <a:solidFill>
                    <a:srgbClr val="FFFFFF"/>
                  </a:solidFill>
                </a:uFill>
                <a:latin typeface="Verdana"/>
                <a:ea typeface="+mn-ea"/>
                <a:cs typeface="+mn-cs"/>
              </a:rPr>
              <a:t>nm excitation </a:t>
            </a:r>
            <a:r>
              <a:rPr lang="en-US" sz="3200" spc="-1" dirty="0" smtClean="0">
                <a:solidFill>
                  <a:srgbClr val="666666"/>
                </a:solidFill>
                <a:uFill>
                  <a:solidFill>
                    <a:srgbClr val="FFFFFF"/>
                  </a:solidFill>
                </a:uFill>
                <a:latin typeface="Verdana"/>
                <a:ea typeface="+mn-ea"/>
                <a:cs typeface="+mn-cs"/>
              </a:rPr>
              <a:t>(4.66 </a:t>
            </a:r>
            <a:r>
              <a:rPr lang="en-US" sz="3200" spc="-1" dirty="0">
                <a:solidFill>
                  <a:srgbClr val="666666"/>
                </a:solidFill>
                <a:uFill>
                  <a:solidFill>
                    <a:srgbClr val="FFFFFF"/>
                  </a:solidFill>
                </a:uFill>
                <a:latin typeface="Verdana"/>
                <a:ea typeface="+mn-ea"/>
                <a:cs typeface="+mn-cs"/>
              </a:rPr>
              <a:t>eV)</a:t>
            </a:r>
            <a:endParaRPr lang="cs-CZ" sz="2000" spc="-1" dirty="0">
              <a:solidFill>
                <a:srgbClr val="000000"/>
              </a:solidFill>
              <a:uFill>
                <a:solidFill>
                  <a:srgbClr val="FFFFFF"/>
                </a:solidFill>
              </a:uFill>
              <a:latin typeface="+mn-lt"/>
              <a:ea typeface="+mn-ea"/>
              <a:cs typeface="+mn-cs"/>
            </a:endParaRPr>
          </a:p>
        </p:txBody>
      </p:sp>
      <p:sp>
        <p:nvSpPr>
          <p:cNvPr id="20" name="Rectangle 19"/>
          <p:cNvSpPr/>
          <p:nvPr/>
        </p:nvSpPr>
        <p:spPr>
          <a:xfrm>
            <a:off x="8057166" y="6451932"/>
            <a:ext cx="2202847" cy="307777"/>
          </a:xfrm>
          <a:prstGeom prst="rect">
            <a:avLst/>
          </a:prstGeom>
        </p:spPr>
        <p:txBody>
          <a:bodyPr wrap="none">
            <a:spAutoFit/>
          </a:bodyPr>
          <a:lstStyle/>
          <a:p>
            <a:r>
              <a:rPr lang="en-US" sz="1400" dirty="0"/>
              <a:t>arXiv:1902.05832 (2019</a:t>
            </a:r>
            <a:r>
              <a:rPr lang="en-US" sz="1400" dirty="0" smtClean="0"/>
              <a:t>)</a:t>
            </a:r>
            <a:endParaRPr lang="en-US" sz="1400" dirty="0"/>
          </a:p>
        </p:txBody>
      </p:sp>
    </p:spTree>
    <p:extLst>
      <p:ext uri="{BB962C8B-B14F-4D97-AF65-F5344CB8AC3E}">
        <p14:creationId xmlns:p14="http://schemas.microsoft.com/office/powerpoint/2010/main" val="1152340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4"/>
          <p:cNvSpPr txBox="1"/>
          <p:nvPr/>
        </p:nvSpPr>
        <p:spPr>
          <a:xfrm>
            <a:off x="6677915" y="1845923"/>
            <a:ext cx="3472783" cy="1879215"/>
          </a:xfrm>
          <a:prstGeom prst="rect">
            <a:avLst/>
          </a:prstGeom>
          <a:noFill/>
          <a:ln>
            <a:noFill/>
          </a:ln>
        </p:spPr>
        <p:txBody>
          <a:bodyPr lIns="0" tIns="0" rIns="0" bIns="0" anchor="t"/>
          <a:lstStyle/>
          <a:p>
            <a:pPr marL="316">
              <a:buClr>
                <a:srgbClr val="000000"/>
              </a:buClr>
            </a:pPr>
            <a:r>
              <a:rPr lang="en-US" spc="-1" dirty="0" smtClean="0">
                <a:solidFill>
                  <a:srgbClr val="000000"/>
                </a:solidFill>
                <a:uFill>
                  <a:solidFill>
                    <a:srgbClr val="FFFFFF"/>
                  </a:solidFill>
                </a:uFill>
                <a:latin typeface="Verdana"/>
              </a:rPr>
              <a:t>  Picosecond timescale: </a:t>
            </a:r>
            <a:endParaRPr lang="en-US" spc="-1" dirty="0">
              <a:solidFill>
                <a:srgbClr val="000000"/>
              </a:solidFill>
              <a:uFill>
                <a:solidFill>
                  <a:srgbClr val="FFFFFF"/>
                </a:solidFill>
              </a:uFill>
              <a:latin typeface="Verdana"/>
            </a:endParaRPr>
          </a:p>
          <a:p>
            <a:pPr marL="590127" lvl="1" indent="-189030">
              <a:buClr>
                <a:srgbClr val="000000"/>
              </a:buClr>
              <a:buFont typeface="Arial"/>
              <a:buChar char="•"/>
            </a:pPr>
            <a:r>
              <a:rPr lang="en-US" sz="1600" spc="-1" dirty="0" smtClean="0">
                <a:solidFill>
                  <a:srgbClr val="000000"/>
                </a:solidFill>
                <a:uFill>
                  <a:solidFill>
                    <a:srgbClr val="FFFFFF"/>
                  </a:solidFill>
                </a:uFill>
                <a:latin typeface="Verdana"/>
              </a:rPr>
              <a:t>recovery </a:t>
            </a:r>
            <a:r>
              <a:rPr lang="en-US" sz="1600" spc="-1" dirty="0">
                <a:solidFill>
                  <a:srgbClr val="000000"/>
                </a:solidFill>
                <a:uFill>
                  <a:solidFill>
                    <a:srgbClr val="FFFFFF"/>
                  </a:solidFill>
                </a:uFill>
                <a:latin typeface="Verdana"/>
              </a:rPr>
              <a:t>of above-gap</a:t>
            </a:r>
            <a:br>
              <a:rPr lang="en-US" sz="1600" spc="-1" dirty="0">
                <a:solidFill>
                  <a:srgbClr val="000000"/>
                </a:solidFill>
                <a:uFill>
                  <a:solidFill>
                    <a:srgbClr val="FFFFFF"/>
                  </a:solidFill>
                </a:uFill>
                <a:latin typeface="Verdana"/>
              </a:rPr>
            </a:br>
            <a:r>
              <a:rPr lang="en-US" sz="1600" spc="-1" dirty="0" smtClean="0">
                <a:solidFill>
                  <a:srgbClr val="000000"/>
                </a:solidFill>
                <a:uFill>
                  <a:solidFill>
                    <a:srgbClr val="FFFFFF"/>
                  </a:solidFill>
                </a:uFill>
                <a:latin typeface="Verdana"/>
              </a:rPr>
              <a:t>absorption</a:t>
            </a:r>
          </a:p>
          <a:p>
            <a:pPr marL="590127" lvl="1" indent="-189030">
              <a:buClr>
                <a:srgbClr val="000000"/>
              </a:buClr>
              <a:buFont typeface="Arial"/>
              <a:buChar char="•"/>
            </a:pPr>
            <a:r>
              <a:rPr lang="en-US" sz="1600" spc="-1" dirty="0">
                <a:solidFill>
                  <a:srgbClr val="000000"/>
                </a:solidFill>
                <a:uFill>
                  <a:solidFill>
                    <a:srgbClr val="FFFFFF"/>
                  </a:solidFill>
                </a:uFill>
                <a:latin typeface="Verdana"/>
              </a:rPr>
              <a:t> vanishing mid-gap </a:t>
            </a:r>
            <a:br>
              <a:rPr lang="en-US" sz="1600" spc="-1" dirty="0">
                <a:solidFill>
                  <a:srgbClr val="000000"/>
                </a:solidFill>
                <a:uFill>
                  <a:solidFill>
                    <a:srgbClr val="FFFFFF"/>
                  </a:solidFill>
                </a:uFill>
                <a:latin typeface="Verdana"/>
              </a:rPr>
            </a:br>
            <a:r>
              <a:rPr lang="en-US" sz="1600" spc="-1" dirty="0" smtClean="0">
                <a:solidFill>
                  <a:srgbClr val="000000"/>
                </a:solidFill>
                <a:uFill>
                  <a:solidFill>
                    <a:srgbClr val="FFFFFF"/>
                  </a:solidFill>
                </a:uFill>
                <a:latin typeface="Verdana"/>
              </a:rPr>
              <a:t>absorption</a:t>
            </a:r>
            <a:endParaRPr lang="en-US" sz="1600" spc="-1" dirty="0">
              <a:solidFill>
                <a:srgbClr val="000000"/>
              </a:solidFill>
              <a:uFill>
                <a:solidFill>
                  <a:srgbClr val="FFFFFF"/>
                </a:solidFill>
              </a:uFill>
              <a:latin typeface="Verdana"/>
            </a:endParaRPr>
          </a:p>
          <a:p>
            <a:pPr marL="590127" lvl="1" indent="-189030">
              <a:buClr>
                <a:srgbClr val="000000"/>
              </a:buClr>
              <a:buFont typeface="Arial"/>
              <a:buChar char="•"/>
            </a:pPr>
            <a:r>
              <a:rPr lang="en-US" sz="1600" spc="-1" dirty="0">
                <a:solidFill>
                  <a:srgbClr val="000000"/>
                </a:solidFill>
                <a:uFill>
                  <a:solidFill>
                    <a:srgbClr val="FFFFFF"/>
                  </a:solidFill>
                </a:uFill>
                <a:latin typeface="Verdana"/>
              </a:rPr>
              <a:t>vis refractive index </a:t>
            </a:r>
            <a:br>
              <a:rPr lang="en-US" sz="1600" spc="-1" dirty="0">
                <a:solidFill>
                  <a:srgbClr val="000000"/>
                </a:solidFill>
                <a:uFill>
                  <a:solidFill>
                    <a:srgbClr val="FFFFFF"/>
                  </a:solidFill>
                </a:uFill>
                <a:latin typeface="Verdana"/>
              </a:rPr>
            </a:br>
            <a:r>
              <a:rPr lang="en-US" sz="1600" spc="-1" dirty="0">
                <a:solidFill>
                  <a:srgbClr val="000000"/>
                </a:solidFill>
                <a:uFill>
                  <a:solidFill>
                    <a:srgbClr val="FFFFFF"/>
                  </a:solidFill>
                </a:uFill>
                <a:latin typeface="Verdana"/>
              </a:rPr>
              <a:t>increasing again</a:t>
            </a:r>
          </a:p>
        </p:txBody>
      </p:sp>
      <p:pic>
        <p:nvPicPr>
          <p:cNvPr id="7" name="Picture 6"/>
          <p:cNvPicPr>
            <a:picLocks noChangeAspect="1"/>
          </p:cNvPicPr>
          <p:nvPr/>
        </p:nvPicPr>
        <p:blipFill>
          <a:blip r:embed="rId2"/>
          <a:stretch>
            <a:fillRect/>
          </a:stretch>
        </p:blipFill>
        <p:spPr>
          <a:xfrm>
            <a:off x="1100232" y="1845923"/>
            <a:ext cx="5162034" cy="4032448"/>
          </a:xfrm>
          <a:prstGeom prst="rect">
            <a:avLst/>
          </a:prstGeom>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5681" y="3790139"/>
            <a:ext cx="3817025"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5974234" y="2349979"/>
            <a:ext cx="0" cy="2448272"/>
          </a:xfrm>
          <a:prstGeom prst="straightConnector1">
            <a:avLst/>
          </a:prstGeom>
          <a:ln w="1905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25962" y="3214075"/>
            <a:ext cx="0" cy="1022127"/>
          </a:xfrm>
          <a:prstGeom prst="straightConnector1">
            <a:avLst/>
          </a:prstGeom>
          <a:ln w="1905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85802" y="4654235"/>
            <a:ext cx="0" cy="786457"/>
          </a:xfrm>
          <a:prstGeom prst="straightConnector1">
            <a:avLst/>
          </a:prstGeom>
          <a:ln w="1905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sp>
        <p:nvSpPr>
          <p:cNvPr id="13"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Dynamics of &lt;</a:t>
            </a:r>
            <a:r>
              <a:rPr lang="en-US" sz="3200" spc="-1" dirty="0">
                <a:solidFill>
                  <a:srgbClr val="666666"/>
                </a:solidFill>
                <a:uFill>
                  <a:solidFill>
                    <a:srgbClr val="FFFFFF"/>
                  </a:solidFill>
                </a:uFill>
                <a:latin typeface="Symbol" panose="05050102010706020507" pitchFamily="18" charset="2"/>
                <a:ea typeface="+mn-ea"/>
                <a:cs typeface="+mn-cs"/>
              </a:rPr>
              <a:t>e</a:t>
            </a:r>
            <a:r>
              <a:rPr lang="en-US" sz="3200" spc="-1" baseline="-25000" dirty="0">
                <a:solidFill>
                  <a:srgbClr val="666666"/>
                </a:solidFill>
                <a:uFill>
                  <a:solidFill>
                    <a:srgbClr val="FFFFFF"/>
                  </a:solidFill>
                </a:uFill>
                <a:latin typeface="Verdana"/>
                <a:ea typeface="+mn-ea"/>
                <a:cs typeface="+mn-cs"/>
              </a:rPr>
              <a:t>2</a:t>
            </a:r>
            <a:r>
              <a:rPr lang="en-US" sz="3200" spc="-1" dirty="0">
                <a:solidFill>
                  <a:srgbClr val="666666"/>
                </a:solidFill>
                <a:uFill>
                  <a:solidFill>
                    <a:srgbClr val="FFFFFF"/>
                  </a:solidFill>
                </a:uFill>
                <a:latin typeface="Verdana"/>
                <a:ea typeface="+mn-ea"/>
                <a:cs typeface="+mn-cs"/>
              </a:rPr>
              <a:t>&gt; and </a:t>
            </a:r>
            <a:r>
              <a:rPr lang="en-US" sz="3200" spc="-1" dirty="0">
                <a:solidFill>
                  <a:srgbClr val="666666"/>
                </a:solidFill>
                <a:uFill>
                  <a:solidFill>
                    <a:srgbClr val="FFFFFF"/>
                  </a:solidFill>
                </a:uFill>
                <a:latin typeface="Verdana"/>
              </a:rPr>
              <a:t>&lt;</a:t>
            </a:r>
            <a:r>
              <a:rPr lang="en-US" sz="3200" spc="-1" dirty="0">
                <a:solidFill>
                  <a:srgbClr val="666666"/>
                </a:solidFill>
                <a:uFill>
                  <a:solidFill>
                    <a:srgbClr val="FFFFFF"/>
                  </a:solidFill>
                </a:uFill>
                <a:latin typeface="Symbol" panose="05050102010706020507" pitchFamily="18" charset="2"/>
              </a:rPr>
              <a:t>e</a:t>
            </a:r>
            <a:r>
              <a:rPr lang="en-US" sz="3200" spc="-1" baseline="-25000" dirty="0">
                <a:solidFill>
                  <a:srgbClr val="666666"/>
                </a:solidFill>
                <a:uFill>
                  <a:solidFill>
                    <a:srgbClr val="FFFFFF"/>
                  </a:solidFill>
                </a:uFill>
                <a:latin typeface="Verdana"/>
              </a:rPr>
              <a:t>1</a:t>
            </a:r>
            <a:r>
              <a:rPr lang="en-US" sz="3200" spc="-1" dirty="0" smtClean="0">
                <a:solidFill>
                  <a:srgbClr val="666666"/>
                </a:solidFill>
                <a:uFill>
                  <a:solidFill>
                    <a:srgbClr val="FFFFFF"/>
                  </a:solidFill>
                </a:uFill>
                <a:latin typeface="Verdana"/>
              </a:rPr>
              <a:t>&gt;</a:t>
            </a:r>
            <a:r>
              <a:rPr lang="en-US" sz="3200" spc="-1" dirty="0" smtClean="0">
                <a:solidFill>
                  <a:srgbClr val="666666"/>
                </a:solidFill>
                <a:uFill>
                  <a:solidFill>
                    <a:srgbClr val="FFFFFF"/>
                  </a:solidFill>
                </a:uFill>
                <a:latin typeface="Verdana"/>
              </a:rPr>
              <a:t>: </a:t>
            </a:r>
            <a:r>
              <a:rPr lang="en-US" sz="3200" spc="-1" dirty="0" err="1" smtClean="0">
                <a:solidFill>
                  <a:srgbClr val="666666"/>
                </a:solidFill>
                <a:uFill>
                  <a:solidFill>
                    <a:srgbClr val="FFFFFF"/>
                  </a:solidFill>
                </a:uFill>
                <a:latin typeface="Verdana"/>
              </a:rPr>
              <a:t>ZnO</a:t>
            </a:r>
            <a:r>
              <a:rPr lang="en-US" sz="3200" spc="-1" dirty="0" smtClean="0">
                <a:solidFill>
                  <a:srgbClr val="666666"/>
                </a:solidFill>
                <a:uFill>
                  <a:solidFill>
                    <a:srgbClr val="FFFFFF"/>
                  </a:solidFill>
                </a:uFill>
                <a:latin typeface="Verdana"/>
              </a:rPr>
              <a:t> thin film 266</a:t>
            </a:r>
            <a:r>
              <a:rPr lang="en-US" sz="3200" spc="-1" dirty="0" smtClean="0">
                <a:solidFill>
                  <a:srgbClr val="666666"/>
                </a:solidFill>
                <a:uFill>
                  <a:solidFill>
                    <a:srgbClr val="FFFFFF"/>
                  </a:solidFill>
                </a:uFill>
                <a:latin typeface="Verdana"/>
                <a:ea typeface="+mn-ea"/>
                <a:cs typeface="+mn-cs"/>
              </a:rPr>
              <a:t> </a:t>
            </a:r>
            <a:r>
              <a:rPr lang="en-US" sz="3200" spc="-1" dirty="0">
                <a:solidFill>
                  <a:srgbClr val="666666"/>
                </a:solidFill>
                <a:uFill>
                  <a:solidFill>
                    <a:srgbClr val="FFFFFF"/>
                  </a:solidFill>
                </a:uFill>
                <a:latin typeface="Verdana"/>
                <a:ea typeface="+mn-ea"/>
                <a:cs typeface="+mn-cs"/>
              </a:rPr>
              <a:t>nm excitation </a:t>
            </a:r>
            <a:r>
              <a:rPr lang="en-US" sz="3200" spc="-1" dirty="0" smtClean="0">
                <a:solidFill>
                  <a:srgbClr val="666666"/>
                </a:solidFill>
                <a:uFill>
                  <a:solidFill>
                    <a:srgbClr val="FFFFFF"/>
                  </a:solidFill>
                </a:uFill>
                <a:latin typeface="Verdana"/>
                <a:ea typeface="+mn-ea"/>
                <a:cs typeface="+mn-cs"/>
              </a:rPr>
              <a:t>(4.66 </a:t>
            </a:r>
            <a:r>
              <a:rPr lang="en-US" sz="3200" spc="-1" dirty="0">
                <a:solidFill>
                  <a:srgbClr val="666666"/>
                </a:solidFill>
                <a:uFill>
                  <a:solidFill>
                    <a:srgbClr val="FFFFFF"/>
                  </a:solidFill>
                </a:uFill>
                <a:latin typeface="Verdana"/>
                <a:ea typeface="+mn-ea"/>
                <a:cs typeface="+mn-cs"/>
              </a:rPr>
              <a:t>eV)</a:t>
            </a:r>
            <a:endParaRPr lang="cs-CZ" sz="2000" spc="-1" dirty="0">
              <a:solidFill>
                <a:srgbClr val="000000"/>
              </a:solidFill>
              <a:uFill>
                <a:solidFill>
                  <a:srgbClr val="FFFFFF"/>
                </a:solidFill>
              </a:uFill>
              <a:latin typeface="+mn-lt"/>
              <a:ea typeface="+mn-ea"/>
              <a:cs typeface="+mn-cs"/>
            </a:endParaRPr>
          </a:p>
        </p:txBody>
      </p:sp>
      <p:sp>
        <p:nvSpPr>
          <p:cNvPr id="14" name="Rectangle 13"/>
          <p:cNvSpPr/>
          <p:nvPr/>
        </p:nvSpPr>
        <p:spPr>
          <a:xfrm>
            <a:off x="8057166" y="6451932"/>
            <a:ext cx="2202847" cy="307777"/>
          </a:xfrm>
          <a:prstGeom prst="rect">
            <a:avLst/>
          </a:prstGeom>
        </p:spPr>
        <p:txBody>
          <a:bodyPr wrap="none">
            <a:spAutoFit/>
          </a:bodyPr>
          <a:lstStyle/>
          <a:p>
            <a:r>
              <a:rPr lang="en-US" sz="1400" dirty="0"/>
              <a:t>arXiv:1902.05832 (2019</a:t>
            </a:r>
            <a:r>
              <a:rPr lang="en-US" sz="1400" dirty="0" smtClean="0"/>
              <a:t>)</a:t>
            </a:r>
            <a:endParaRPr lang="en-US" sz="1400" dirty="0"/>
          </a:p>
        </p:txBody>
      </p:sp>
    </p:spTree>
    <p:extLst>
      <p:ext uri="{BB962C8B-B14F-4D97-AF65-F5344CB8AC3E}">
        <p14:creationId xmlns:p14="http://schemas.microsoft.com/office/powerpoint/2010/main" val="890714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152" y="1397119"/>
            <a:ext cx="2980796" cy="294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476096" y="4270623"/>
            <a:ext cx="4320480" cy="584775"/>
          </a:xfrm>
          <a:prstGeom prst="rect">
            <a:avLst/>
          </a:prstGeom>
        </p:spPr>
        <p:txBody>
          <a:bodyPr wrap="square">
            <a:spAutoFit/>
          </a:bodyPr>
          <a:lstStyle/>
          <a:p>
            <a:pPr marL="590127" lvl="1" indent="-189030">
              <a:buClr>
                <a:srgbClr val="000000"/>
              </a:buClr>
              <a:buFont typeface="Arial"/>
              <a:buChar char="•"/>
            </a:pPr>
            <a:r>
              <a:rPr lang="en-US" sz="1600" spc="-1" dirty="0" smtClean="0">
                <a:solidFill>
                  <a:srgbClr val="000000"/>
                </a:solidFill>
                <a:uFill>
                  <a:solidFill>
                    <a:srgbClr val="FFFFFF"/>
                  </a:solidFill>
                </a:uFill>
                <a:latin typeface="Verdana"/>
              </a:rPr>
              <a:t>electrons and holes cooling by scattering with phonons</a:t>
            </a:r>
            <a:endParaRPr lang="en-US" sz="1600" spc="-1" dirty="0">
              <a:solidFill>
                <a:srgbClr val="000000"/>
              </a:solidFill>
              <a:uFill>
                <a:solidFill>
                  <a:srgbClr val="FFFFFF"/>
                </a:solidFill>
              </a:uFill>
              <a:latin typeface="Verdana"/>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583" y="1390303"/>
            <a:ext cx="3084441"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51560" y="4342631"/>
            <a:ext cx="5070614" cy="584775"/>
          </a:xfrm>
          <a:prstGeom prst="rect">
            <a:avLst/>
          </a:prstGeom>
        </p:spPr>
        <p:txBody>
          <a:bodyPr wrap="square">
            <a:spAutoFit/>
          </a:bodyPr>
          <a:lstStyle/>
          <a:p>
            <a:pPr marL="590127" lvl="1" indent="-189030">
              <a:buClr>
                <a:srgbClr val="000000"/>
              </a:buClr>
              <a:buFont typeface="Arial"/>
              <a:buChar char="•"/>
            </a:pPr>
            <a:r>
              <a:rPr lang="en-US" sz="1600" spc="-1" dirty="0" smtClean="0">
                <a:solidFill>
                  <a:srgbClr val="000000"/>
                </a:solidFill>
                <a:uFill>
                  <a:solidFill>
                    <a:srgbClr val="FFFFFF"/>
                  </a:solidFill>
                </a:uFill>
                <a:latin typeface="Verdana"/>
              </a:rPr>
              <a:t>excitation VB-CB around </a:t>
            </a:r>
            <a:r>
              <a:rPr lang="az-Cyrl-AZ" sz="1600" spc="-1" dirty="0" smtClean="0">
                <a:solidFill>
                  <a:srgbClr val="000000"/>
                </a:solidFill>
                <a:uFill>
                  <a:solidFill>
                    <a:srgbClr val="FFFFFF"/>
                  </a:solidFill>
                </a:uFill>
                <a:latin typeface="Verdana"/>
              </a:rPr>
              <a:t>Г</a:t>
            </a:r>
            <a:r>
              <a:rPr lang="en-US" sz="1600" spc="-1" dirty="0" smtClean="0">
                <a:solidFill>
                  <a:srgbClr val="000000"/>
                </a:solidFill>
                <a:uFill>
                  <a:solidFill>
                    <a:srgbClr val="FFFFFF"/>
                  </a:solidFill>
                </a:uFill>
                <a:latin typeface="Verdana"/>
              </a:rPr>
              <a:t> point (electrons and holes carry excess energy)</a:t>
            </a:r>
            <a:endParaRPr lang="en-US" sz="1600" spc="-1" dirty="0">
              <a:solidFill>
                <a:srgbClr val="000000"/>
              </a:solidFill>
              <a:uFill>
                <a:solidFill>
                  <a:srgbClr val="FFFFFF"/>
                </a:solidFill>
              </a:uFill>
              <a:latin typeface="Verdana"/>
            </a:endParaRPr>
          </a:p>
        </p:txBody>
      </p:sp>
      <p:sp>
        <p:nvSpPr>
          <p:cNvPr id="9" name="Rectangle 8"/>
          <p:cNvSpPr/>
          <p:nvPr/>
        </p:nvSpPr>
        <p:spPr>
          <a:xfrm>
            <a:off x="621506" y="4909984"/>
            <a:ext cx="5214630" cy="584775"/>
          </a:xfrm>
          <a:prstGeom prst="rect">
            <a:avLst/>
          </a:prstGeom>
        </p:spPr>
        <p:txBody>
          <a:bodyPr wrap="square">
            <a:spAutoFit/>
          </a:bodyPr>
          <a:lstStyle/>
          <a:p>
            <a:pPr marL="590127" lvl="1" indent="-189030">
              <a:buClr>
                <a:srgbClr val="000000"/>
              </a:buClr>
              <a:buFont typeface="Arial"/>
              <a:buChar char="•"/>
            </a:pPr>
            <a:r>
              <a:rPr lang="en-US" sz="1600" spc="-1" dirty="0" smtClean="0">
                <a:solidFill>
                  <a:srgbClr val="000000"/>
                </a:solidFill>
                <a:uFill>
                  <a:solidFill>
                    <a:srgbClr val="FFFFFF"/>
                  </a:solidFill>
                </a:uFill>
                <a:latin typeface="Verdana"/>
              </a:rPr>
              <a:t>electrons thermalize by carrier-carrier scattering (blocking X and EPC absorption)</a:t>
            </a:r>
            <a:endParaRPr lang="en-US" sz="1600" spc="-1" dirty="0">
              <a:solidFill>
                <a:srgbClr val="000000"/>
              </a:solidFill>
              <a:uFill>
                <a:solidFill>
                  <a:srgbClr val="FFFFFF"/>
                </a:solidFill>
              </a:uFill>
              <a:latin typeface="Verdana"/>
            </a:endParaRPr>
          </a:p>
        </p:txBody>
      </p:sp>
      <p:sp>
        <p:nvSpPr>
          <p:cNvPr id="10" name="Rectangle 9"/>
          <p:cNvSpPr/>
          <p:nvPr/>
        </p:nvSpPr>
        <p:spPr>
          <a:xfrm>
            <a:off x="621506" y="5486048"/>
            <a:ext cx="5070614" cy="584775"/>
          </a:xfrm>
          <a:prstGeom prst="rect">
            <a:avLst/>
          </a:prstGeom>
        </p:spPr>
        <p:txBody>
          <a:bodyPr wrap="square">
            <a:spAutoFit/>
          </a:bodyPr>
          <a:lstStyle/>
          <a:p>
            <a:pPr marL="590127" lvl="1" indent="-189030">
              <a:buClr>
                <a:srgbClr val="000000"/>
              </a:buClr>
              <a:buFont typeface="Arial"/>
              <a:buChar char="•"/>
            </a:pPr>
            <a:r>
              <a:rPr lang="en-US" sz="1600" spc="-1" dirty="0" smtClean="0">
                <a:solidFill>
                  <a:srgbClr val="000000"/>
                </a:solidFill>
                <a:uFill>
                  <a:solidFill>
                    <a:srgbClr val="FFFFFF"/>
                  </a:solidFill>
                </a:uFill>
                <a:latin typeface="Verdana"/>
              </a:rPr>
              <a:t>holes scatter to the edges of Brillouin zone (IVB absorption)</a:t>
            </a:r>
            <a:endParaRPr lang="en-US" sz="1600" spc="-1" dirty="0">
              <a:solidFill>
                <a:srgbClr val="000000"/>
              </a:solidFill>
              <a:uFill>
                <a:solidFill>
                  <a:srgbClr val="FFFFFF"/>
                </a:solidFill>
              </a:uFill>
              <a:latin typeface="Verdana"/>
            </a:endParaRPr>
          </a:p>
        </p:txBody>
      </p:sp>
      <p:sp>
        <p:nvSpPr>
          <p:cNvPr id="11" name="Rectangle 10"/>
          <p:cNvSpPr/>
          <p:nvPr/>
        </p:nvSpPr>
        <p:spPr>
          <a:xfrm>
            <a:off x="5476096" y="4774679"/>
            <a:ext cx="4752528" cy="584775"/>
          </a:xfrm>
          <a:prstGeom prst="rect">
            <a:avLst/>
          </a:prstGeom>
        </p:spPr>
        <p:txBody>
          <a:bodyPr wrap="square">
            <a:spAutoFit/>
          </a:bodyPr>
          <a:lstStyle/>
          <a:p>
            <a:pPr marL="590127" lvl="1" indent="-189030">
              <a:buClr>
                <a:srgbClr val="000000"/>
              </a:buClr>
              <a:buFont typeface="Arial"/>
              <a:buChar char="•"/>
            </a:pPr>
            <a:r>
              <a:rPr lang="en-US" sz="1600" spc="-1" dirty="0" smtClean="0">
                <a:solidFill>
                  <a:srgbClr val="000000"/>
                </a:solidFill>
                <a:uFill>
                  <a:solidFill>
                    <a:srgbClr val="FFFFFF"/>
                  </a:solidFill>
                </a:uFill>
                <a:latin typeface="Verdana"/>
              </a:rPr>
              <a:t>hot phonons slow down electron re-laxation through phonon reabsorption</a:t>
            </a:r>
            <a:endParaRPr lang="en-US" sz="1600" spc="-1" dirty="0">
              <a:solidFill>
                <a:srgbClr val="000000"/>
              </a:solidFill>
              <a:uFill>
                <a:solidFill>
                  <a:srgbClr val="FFFFFF"/>
                </a:solidFill>
              </a:uFill>
              <a:latin typeface="Verdana"/>
            </a:endParaRPr>
          </a:p>
        </p:txBody>
      </p:sp>
      <p:sp>
        <p:nvSpPr>
          <p:cNvPr id="12" name="Rectangle 11"/>
          <p:cNvSpPr/>
          <p:nvPr/>
        </p:nvSpPr>
        <p:spPr>
          <a:xfrm>
            <a:off x="5476096" y="5311834"/>
            <a:ext cx="4752528" cy="830997"/>
          </a:xfrm>
          <a:prstGeom prst="rect">
            <a:avLst/>
          </a:prstGeom>
        </p:spPr>
        <p:txBody>
          <a:bodyPr wrap="square">
            <a:spAutoFit/>
          </a:bodyPr>
          <a:lstStyle/>
          <a:p>
            <a:pPr marL="590127" lvl="1" indent="-189030">
              <a:buClr>
                <a:srgbClr val="000000"/>
              </a:buClr>
              <a:buFont typeface="Arial"/>
              <a:buChar char="•"/>
            </a:pPr>
            <a:r>
              <a:rPr lang="en-US" sz="1600" spc="-1" dirty="0" smtClean="0">
                <a:solidFill>
                  <a:srgbClr val="000000"/>
                </a:solidFill>
                <a:uFill>
                  <a:solidFill>
                    <a:srgbClr val="FFFFFF"/>
                  </a:solidFill>
                </a:uFill>
                <a:latin typeface="Verdana"/>
              </a:rPr>
              <a:t>reduction of excited carriers (non-radiative Auger recombination and radiative recombination)</a:t>
            </a:r>
            <a:endParaRPr lang="en-US" sz="1600" spc="-1" dirty="0">
              <a:solidFill>
                <a:srgbClr val="000000"/>
              </a:solidFill>
              <a:uFill>
                <a:solidFill>
                  <a:srgbClr val="FFFFFF"/>
                </a:solidFill>
              </a:uFill>
              <a:latin typeface="Verdana"/>
            </a:endParaRPr>
          </a:p>
        </p:txBody>
      </p:sp>
      <p:sp>
        <p:nvSpPr>
          <p:cNvPr id="13"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rPr>
              <a:t>Dynamics of &lt;e</a:t>
            </a:r>
            <a:r>
              <a:rPr lang="en-US" sz="3200" spc="-1" baseline="-25000" dirty="0">
                <a:solidFill>
                  <a:srgbClr val="666666"/>
                </a:solidFill>
                <a:uFill>
                  <a:solidFill>
                    <a:srgbClr val="FFFFFF"/>
                  </a:solidFill>
                </a:uFill>
              </a:rPr>
              <a:t>2</a:t>
            </a:r>
            <a:r>
              <a:rPr lang="en-US" sz="3200" spc="-1" dirty="0">
                <a:solidFill>
                  <a:srgbClr val="666666"/>
                </a:solidFill>
                <a:uFill>
                  <a:solidFill>
                    <a:srgbClr val="FFFFFF"/>
                  </a:solidFill>
                </a:uFill>
              </a:rPr>
              <a:t>&gt; and &lt;e</a:t>
            </a:r>
            <a:r>
              <a:rPr lang="en-US" sz="3200" spc="-1" baseline="-25000" dirty="0">
                <a:solidFill>
                  <a:srgbClr val="666666"/>
                </a:solidFill>
                <a:uFill>
                  <a:solidFill>
                    <a:srgbClr val="FFFFFF"/>
                  </a:solidFill>
                </a:uFill>
              </a:rPr>
              <a:t>1</a:t>
            </a:r>
            <a:r>
              <a:rPr lang="en-US" sz="3200" spc="-1" dirty="0" smtClean="0">
                <a:solidFill>
                  <a:srgbClr val="666666"/>
                </a:solidFill>
                <a:uFill>
                  <a:solidFill>
                    <a:srgbClr val="FFFFFF"/>
                  </a:solidFill>
                </a:uFill>
              </a:rPr>
              <a:t>&gt;</a:t>
            </a:r>
            <a:r>
              <a:rPr lang="en-US" sz="3200" spc="-1" dirty="0" smtClean="0">
                <a:solidFill>
                  <a:srgbClr val="666666"/>
                </a:solidFill>
                <a:uFill>
                  <a:solidFill>
                    <a:srgbClr val="FFFFFF"/>
                  </a:solidFill>
                </a:uFill>
              </a:rPr>
              <a:t>: </a:t>
            </a:r>
            <a:r>
              <a:rPr lang="en-US" sz="3200" spc="-1" dirty="0" err="1" smtClean="0">
                <a:solidFill>
                  <a:srgbClr val="666666"/>
                </a:solidFill>
                <a:uFill>
                  <a:solidFill>
                    <a:srgbClr val="FFFFFF"/>
                  </a:solidFill>
                </a:uFill>
              </a:rPr>
              <a:t>ZnO</a:t>
            </a:r>
            <a:r>
              <a:rPr lang="en-US" sz="3200" spc="-1" dirty="0" smtClean="0">
                <a:solidFill>
                  <a:srgbClr val="666666"/>
                </a:solidFill>
                <a:uFill>
                  <a:solidFill>
                    <a:srgbClr val="FFFFFF"/>
                  </a:solidFill>
                </a:uFill>
              </a:rPr>
              <a:t> thin film 266</a:t>
            </a:r>
            <a:r>
              <a:rPr lang="en-US" sz="3200" spc="-1" dirty="0" smtClean="0">
                <a:solidFill>
                  <a:srgbClr val="666666"/>
                </a:solidFill>
                <a:uFill>
                  <a:solidFill>
                    <a:srgbClr val="FFFFFF"/>
                  </a:solidFill>
                </a:uFill>
              </a:rPr>
              <a:t> </a:t>
            </a:r>
            <a:r>
              <a:rPr lang="en-US" sz="3200" spc="-1" dirty="0">
                <a:solidFill>
                  <a:srgbClr val="666666"/>
                </a:solidFill>
                <a:uFill>
                  <a:solidFill>
                    <a:srgbClr val="FFFFFF"/>
                  </a:solidFill>
                </a:uFill>
              </a:rPr>
              <a:t>nm excitation </a:t>
            </a:r>
            <a:r>
              <a:rPr lang="en-US" sz="3200" spc="-1" dirty="0" smtClean="0">
                <a:solidFill>
                  <a:srgbClr val="666666"/>
                </a:solidFill>
                <a:uFill>
                  <a:solidFill>
                    <a:srgbClr val="FFFFFF"/>
                  </a:solidFill>
                </a:uFill>
              </a:rPr>
              <a:t>(4.66 </a:t>
            </a:r>
            <a:r>
              <a:rPr lang="en-US" sz="3200" spc="-1" dirty="0">
                <a:solidFill>
                  <a:srgbClr val="666666"/>
                </a:solidFill>
                <a:uFill>
                  <a:solidFill>
                    <a:srgbClr val="FFFFFF"/>
                  </a:solidFill>
                </a:uFill>
              </a:rPr>
              <a:t>eV)</a:t>
            </a:r>
            <a:endParaRPr lang="cs-CZ" sz="2000" spc="-1" dirty="0">
              <a:solidFill>
                <a:srgbClr val="000000"/>
              </a:solidFill>
              <a:uFill>
                <a:solidFill>
                  <a:srgbClr val="FFFFFF"/>
                </a:solidFill>
              </a:uFill>
            </a:endParaRPr>
          </a:p>
        </p:txBody>
      </p:sp>
      <p:sp>
        <p:nvSpPr>
          <p:cNvPr id="14" name="Rectangle 13"/>
          <p:cNvSpPr/>
          <p:nvPr/>
        </p:nvSpPr>
        <p:spPr>
          <a:xfrm>
            <a:off x="8057166" y="6451932"/>
            <a:ext cx="2202847" cy="307777"/>
          </a:xfrm>
          <a:prstGeom prst="rect">
            <a:avLst/>
          </a:prstGeom>
          <a:ln>
            <a:solidFill>
              <a:schemeClr val="accent1"/>
            </a:solidFill>
          </a:ln>
        </p:spPr>
        <p:txBody>
          <a:bodyPr wrap="none">
            <a:spAutoFit/>
          </a:bodyPr>
          <a:lstStyle/>
          <a:p>
            <a:r>
              <a:rPr lang="en-US" sz="1400" dirty="0"/>
              <a:t>arXiv:1902.05832 (2019</a:t>
            </a:r>
            <a:r>
              <a:rPr lang="en-US" sz="1400" dirty="0" smtClean="0"/>
              <a:t>)</a:t>
            </a:r>
            <a:endParaRPr lang="en-US" sz="1400" dirty="0"/>
          </a:p>
        </p:txBody>
      </p:sp>
    </p:spTree>
    <p:extLst>
      <p:ext uri="{BB962C8B-B14F-4D97-AF65-F5344CB8AC3E}">
        <p14:creationId xmlns:p14="http://schemas.microsoft.com/office/powerpoint/2010/main" val="3058499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Shape 4"/>
          <p:cNvSpPr txBox="1"/>
          <p:nvPr/>
        </p:nvSpPr>
        <p:spPr>
          <a:xfrm>
            <a:off x="432000" y="1548000"/>
            <a:ext cx="9827640" cy="4967640"/>
          </a:xfrm>
          <a:prstGeom prst="rect">
            <a:avLst/>
          </a:prstGeom>
          <a:noFill/>
          <a:ln>
            <a:noFill/>
          </a:ln>
        </p:spPr>
        <p:txBody>
          <a:bodyPr lIns="0" tIns="0" rIns="0" bIns="0" anchor="t"/>
          <a:lstStyle/>
          <a:p>
            <a:pPr marL="216000" indent="-215640">
              <a:buClr>
                <a:srgbClr val="000000"/>
              </a:buClr>
              <a:buFont typeface="Arial"/>
              <a:buChar char="•"/>
            </a:pPr>
            <a:endParaRPr lang="en-US" sz="2400" spc="-1" dirty="0" smtClean="0">
              <a:solidFill>
                <a:srgbClr val="000000"/>
              </a:solidFill>
              <a:uFill>
                <a:solidFill>
                  <a:srgbClr val="FFFFFF"/>
                </a:solidFill>
              </a:uFill>
              <a:latin typeface="Verdana"/>
            </a:endParaRPr>
          </a:p>
        </p:txBody>
      </p:sp>
      <p:sp>
        <p:nvSpPr>
          <p:cNvPr id="21" name="TextBox 20"/>
          <p:cNvSpPr txBox="1"/>
          <p:nvPr/>
        </p:nvSpPr>
        <p:spPr>
          <a:xfrm>
            <a:off x="800903" y="1445341"/>
            <a:ext cx="504056" cy="369289"/>
          </a:xfrm>
          <a:prstGeom prst="rect">
            <a:avLst/>
          </a:prstGeom>
          <a:noFill/>
        </p:spPr>
        <p:txBody>
          <a:bodyPr wrap="square" lIns="91399" tIns="45699" rIns="91399" bIns="45699" rtlCol="0">
            <a:spAutoFit/>
          </a:bodyPr>
          <a:lstStyle/>
          <a:p>
            <a:pPr fontAlgn="base">
              <a:spcBef>
                <a:spcPct val="0"/>
              </a:spcBef>
              <a:spcAft>
                <a:spcPct val="0"/>
              </a:spcAft>
            </a:pPr>
            <a:r>
              <a:rPr lang="en-US" b="1" dirty="0">
                <a:solidFill>
                  <a:schemeClr val="bg1"/>
                </a:solidFill>
                <a:cs typeface="Arial" charset="0"/>
              </a:rPr>
              <a:t>L1</a:t>
            </a:r>
          </a:p>
        </p:txBody>
      </p:sp>
      <p:sp>
        <p:nvSpPr>
          <p:cNvPr id="22" name="TextBox 21"/>
          <p:cNvSpPr txBox="1"/>
          <p:nvPr/>
        </p:nvSpPr>
        <p:spPr>
          <a:xfrm>
            <a:off x="5598761" y="1448808"/>
            <a:ext cx="504056" cy="369289"/>
          </a:xfrm>
          <a:prstGeom prst="rect">
            <a:avLst/>
          </a:prstGeom>
          <a:noFill/>
        </p:spPr>
        <p:txBody>
          <a:bodyPr wrap="square" lIns="91399" tIns="45699" rIns="91399" bIns="45699" rtlCol="0">
            <a:spAutoFit/>
          </a:bodyPr>
          <a:lstStyle/>
          <a:p>
            <a:pPr fontAlgn="base">
              <a:spcBef>
                <a:spcPct val="0"/>
              </a:spcBef>
              <a:spcAft>
                <a:spcPct val="0"/>
              </a:spcAft>
            </a:pPr>
            <a:r>
              <a:rPr lang="en-US" b="1" dirty="0">
                <a:solidFill>
                  <a:schemeClr val="bg1"/>
                </a:solidFill>
                <a:cs typeface="Arial" charset="0"/>
              </a:rPr>
              <a:t>L3</a:t>
            </a:r>
          </a:p>
        </p:txBody>
      </p:sp>
      <p:pic>
        <p:nvPicPr>
          <p:cNvPr id="23" name="Picture 2" descr="E1 h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43" y="1204687"/>
            <a:ext cx="10011597" cy="5632628"/>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p:cNvSpPr/>
          <p:nvPr/>
        </p:nvSpPr>
        <p:spPr>
          <a:xfrm rot="2277446">
            <a:off x="3542180" y="1746294"/>
            <a:ext cx="4556646" cy="1183861"/>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746193" y="2153558"/>
            <a:ext cx="697627" cy="369332"/>
          </a:xfrm>
          <a:prstGeom prst="rect">
            <a:avLst/>
          </a:prstGeom>
          <a:solidFill>
            <a:srgbClr val="FF6600"/>
          </a:solidFill>
        </p:spPr>
        <p:txBody>
          <a:bodyPr wrap="none" rtlCol="0">
            <a:spAutoFit/>
          </a:bodyPr>
          <a:lstStyle/>
          <a:p>
            <a:r>
              <a:rPr lang="en-US" dirty="0" smtClean="0"/>
              <a:t>HHG</a:t>
            </a:r>
            <a:endParaRPr lang="en-US" dirty="0"/>
          </a:p>
        </p:txBody>
      </p:sp>
      <p:sp>
        <p:nvSpPr>
          <p:cNvPr id="26" name="Oval 25"/>
          <p:cNvSpPr/>
          <p:nvPr/>
        </p:nvSpPr>
        <p:spPr>
          <a:xfrm rot="19644444">
            <a:off x="1519068" y="2597818"/>
            <a:ext cx="2639756" cy="4781452"/>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891870" y="5294771"/>
            <a:ext cx="1249060" cy="369332"/>
          </a:xfrm>
          <a:prstGeom prst="rect">
            <a:avLst/>
          </a:prstGeom>
          <a:solidFill>
            <a:srgbClr val="FF6600"/>
          </a:solidFill>
        </p:spPr>
        <p:txBody>
          <a:bodyPr wrap="none" rtlCol="0">
            <a:spAutoFit/>
          </a:bodyPr>
          <a:lstStyle/>
          <a:p>
            <a:r>
              <a:rPr lang="en-US" dirty="0" smtClean="0"/>
              <a:t>opt. tables</a:t>
            </a:r>
            <a:endParaRPr lang="en-US" dirty="0"/>
          </a:p>
        </p:txBody>
      </p:sp>
      <p:sp>
        <p:nvSpPr>
          <p:cNvPr id="226" name="TextShape 3"/>
          <p:cNvSpPr txBox="1"/>
          <p:nvPr/>
        </p:nvSpPr>
        <p:spPr>
          <a:xfrm>
            <a:off x="6264000" y="7041600"/>
            <a:ext cx="359640" cy="359640"/>
          </a:xfrm>
          <a:prstGeom prst="rect">
            <a:avLst/>
          </a:prstGeom>
          <a:noFill/>
          <a:ln>
            <a:noFill/>
          </a:ln>
        </p:spPr>
        <p:txBody>
          <a:bodyPr lIns="36000" tIns="0" rIns="0" bIns="0" anchor="ctr"/>
          <a:lstStyle/>
          <a:p>
            <a:pPr>
              <a:lnSpc>
                <a:spcPct val="100000"/>
              </a:lnSpc>
            </a:pPr>
            <a:fld id="{D0225E78-6EA2-4D2C-B542-A0D184CD0A0E}" type="slidenum">
              <a:rPr lang="en-US" sz="1000" b="0" strike="noStrike" spc="-1">
                <a:solidFill>
                  <a:srgbClr val="FFFFFF"/>
                </a:solidFill>
                <a:uFill>
                  <a:solidFill>
                    <a:srgbClr val="FFFFFF"/>
                  </a:solidFill>
                </a:uFill>
                <a:latin typeface="Verdana"/>
              </a:rPr>
              <a:t>38</a:t>
            </a:fld>
            <a:endParaRPr lang="en-US" sz="1400" b="0" strike="noStrike" spc="-1">
              <a:solidFill>
                <a:srgbClr val="000000"/>
              </a:solidFill>
              <a:uFill>
                <a:solidFill>
                  <a:srgbClr val="FFFFFF"/>
                </a:solidFill>
              </a:uFill>
              <a:latin typeface="Times New Roman"/>
            </a:endParaRPr>
          </a:p>
        </p:txBody>
      </p:sp>
      <p:sp>
        <p:nvSpPr>
          <p:cNvPr id="3" name="TextShape 1"/>
          <p:cNvSpPr txBox="1"/>
          <p:nvPr/>
        </p:nvSpPr>
        <p:spPr>
          <a:xfrm>
            <a:off x="2142889" y="-136546"/>
            <a:ext cx="8491005" cy="1079640"/>
          </a:xfrm>
          <a:prstGeom prst="rect">
            <a:avLst/>
          </a:prstGeom>
          <a:noFill/>
          <a:ln>
            <a:noFill/>
          </a:ln>
        </p:spPr>
        <p:txBody>
          <a:bodyPr lIns="0" tIns="0" rIns="0" bIns="0" anchor="ctr"/>
          <a:lstStyle/>
          <a:p>
            <a:r>
              <a:rPr lang="en-US" sz="2000" spc="-1" dirty="0">
                <a:solidFill>
                  <a:srgbClr val="666666"/>
                </a:solidFill>
                <a:uFill>
                  <a:solidFill>
                    <a:srgbClr val="FFFFFF"/>
                  </a:solidFill>
                </a:uFill>
                <a:latin typeface="Verdana"/>
              </a:rPr>
              <a:t>E1 End stations and beam transport for Applications in Molecular, Bio medical and Material science</a:t>
            </a:r>
          </a:p>
        </p:txBody>
      </p:sp>
      <p:grpSp>
        <p:nvGrpSpPr>
          <p:cNvPr id="5" name="Group 9"/>
          <p:cNvGrpSpPr/>
          <p:nvPr/>
        </p:nvGrpSpPr>
        <p:grpSpPr>
          <a:xfrm>
            <a:off x="9059392" y="4377989"/>
            <a:ext cx="525189" cy="488326"/>
            <a:chOff x="3505200" y="381000"/>
            <a:chExt cx="533400" cy="533400"/>
          </a:xfrm>
        </p:grpSpPr>
        <p:sp>
          <p:nvSpPr>
            <p:cNvPr id="6" name="Frame 5"/>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7" name="TextBox 6"/>
            <p:cNvSpPr txBox="1"/>
            <p:nvPr/>
          </p:nvSpPr>
          <p:spPr>
            <a:xfrm>
              <a:off x="3581400" y="381000"/>
              <a:ext cx="339052" cy="453039"/>
            </a:xfrm>
            <a:prstGeom prst="rect">
              <a:avLst/>
            </a:prstGeom>
            <a:noFill/>
          </p:spPr>
          <p:txBody>
            <a:bodyPr wrap="none" rtlCol="0">
              <a:spAutoFit/>
            </a:bodyPr>
            <a:lstStyle/>
            <a:p>
              <a:r>
                <a:rPr lang="en-US" sz="2646" b="1" dirty="0">
                  <a:solidFill>
                    <a:srgbClr val="FF0000"/>
                  </a:solidFill>
                </a:rPr>
                <a:t>1</a:t>
              </a:r>
            </a:p>
          </p:txBody>
        </p:sp>
      </p:grpSp>
      <p:grpSp>
        <p:nvGrpSpPr>
          <p:cNvPr id="8" name="Group 13"/>
          <p:cNvGrpSpPr/>
          <p:nvPr/>
        </p:nvGrpSpPr>
        <p:grpSpPr>
          <a:xfrm>
            <a:off x="5977502" y="4351550"/>
            <a:ext cx="525189" cy="488326"/>
            <a:chOff x="3505200" y="381000"/>
            <a:chExt cx="533400" cy="533400"/>
          </a:xfrm>
        </p:grpSpPr>
        <p:sp>
          <p:nvSpPr>
            <p:cNvPr id="9" name="Frame 8"/>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10" name="TextBox 9"/>
            <p:cNvSpPr txBox="1"/>
            <p:nvPr/>
          </p:nvSpPr>
          <p:spPr>
            <a:xfrm>
              <a:off x="3581400" y="381000"/>
              <a:ext cx="339052" cy="453039"/>
            </a:xfrm>
            <a:prstGeom prst="rect">
              <a:avLst/>
            </a:prstGeom>
            <a:noFill/>
          </p:spPr>
          <p:txBody>
            <a:bodyPr wrap="none" rtlCol="0">
              <a:spAutoFit/>
            </a:bodyPr>
            <a:lstStyle/>
            <a:p>
              <a:r>
                <a:rPr lang="en-US" sz="2646" b="1" dirty="0">
                  <a:solidFill>
                    <a:srgbClr val="FF0000"/>
                  </a:solidFill>
                </a:rPr>
                <a:t>2</a:t>
              </a:r>
            </a:p>
          </p:txBody>
        </p:sp>
      </p:grpSp>
      <p:grpSp>
        <p:nvGrpSpPr>
          <p:cNvPr id="11" name="Group 16"/>
          <p:cNvGrpSpPr/>
          <p:nvPr/>
        </p:nvGrpSpPr>
        <p:grpSpPr>
          <a:xfrm>
            <a:off x="7179366" y="6307384"/>
            <a:ext cx="850795" cy="488326"/>
            <a:chOff x="3505200" y="381000"/>
            <a:chExt cx="533400" cy="533400"/>
          </a:xfrm>
        </p:grpSpPr>
        <p:sp>
          <p:nvSpPr>
            <p:cNvPr id="12" name="Frame 11"/>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13" name="TextBox 12"/>
            <p:cNvSpPr txBox="1"/>
            <p:nvPr/>
          </p:nvSpPr>
          <p:spPr>
            <a:xfrm>
              <a:off x="3581400" y="381000"/>
              <a:ext cx="421101" cy="453039"/>
            </a:xfrm>
            <a:prstGeom prst="rect">
              <a:avLst/>
            </a:prstGeom>
            <a:noFill/>
          </p:spPr>
          <p:txBody>
            <a:bodyPr wrap="none" rtlCol="0">
              <a:spAutoFit/>
            </a:bodyPr>
            <a:lstStyle/>
            <a:p>
              <a:r>
                <a:rPr lang="en-US" sz="2646" b="1" dirty="0">
                  <a:solidFill>
                    <a:srgbClr val="FF0000"/>
                  </a:solidFill>
                </a:rPr>
                <a:t>3, 4</a:t>
              </a:r>
            </a:p>
          </p:txBody>
        </p:sp>
      </p:grpSp>
      <p:grpSp>
        <p:nvGrpSpPr>
          <p:cNvPr id="14" name="Group 22"/>
          <p:cNvGrpSpPr/>
          <p:nvPr/>
        </p:nvGrpSpPr>
        <p:grpSpPr>
          <a:xfrm>
            <a:off x="2634816" y="5674867"/>
            <a:ext cx="525189" cy="488326"/>
            <a:chOff x="3505200" y="381000"/>
            <a:chExt cx="533400" cy="533400"/>
          </a:xfrm>
        </p:grpSpPr>
        <p:sp>
          <p:nvSpPr>
            <p:cNvPr id="15" name="Frame 14"/>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16" name="TextBox 15"/>
            <p:cNvSpPr txBox="1"/>
            <p:nvPr/>
          </p:nvSpPr>
          <p:spPr>
            <a:xfrm>
              <a:off x="3581400" y="381000"/>
              <a:ext cx="339052" cy="453039"/>
            </a:xfrm>
            <a:prstGeom prst="rect">
              <a:avLst/>
            </a:prstGeom>
            <a:noFill/>
          </p:spPr>
          <p:txBody>
            <a:bodyPr wrap="none" rtlCol="0">
              <a:spAutoFit/>
            </a:bodyPr>
            <a:lstStyle/>
            <a:p>
              <a:r>
                <a:rPr lang="en-US" sz="2646" b="1" dirty="0">
                  <a:solidFill>
                    <a:srgbClr val="FF0000"/>
                  </a:solidFill>
                </a:rPr>
                <a:t>5</a:t>
              </a:r>
            </a:p>
          </p:txBody>
        </p:sp>
      </p:grpSp>
      <p:sp>
        <p:nvSpPr>
          <p:cNvPr id="18" name="TextBox 17"/>
          <p:cNvSpPr txBox="1"/>
          <p:nvPr/>
        </p:nvSpPr>
        <p:spPr>
          <a:xfrm>
            <a:off x="7207170" y="3539940"/>
            <a:ext cx="2123244" cy="635302"/>
          </a:xfrm>
          <a:prstGeom prst="rect">
            <a:avLst/>
          </a:prstGeom>
          <a:noFill/>
        </p:spPr>
        <p:txBody>
          <a:bodyPr wrap="square" rtlCol="0">
            <a:spAutoFit/>
          </a:bodyPr>
          <a:lstStyle/>
          <a:p>
            <a:r>
              <a:rPr lang="en-US" sz="1764" b="1" dirty="0">
                <a:solidFill>
                  <a:schemeClr val="bg1"/>
                </a:solidFill>
              </a:rPr>
              <a:t>and </a:t>
            </a:r>
            <a:r>
              <a:rPr lang="en-US" sz="1764" b="1" dirty="0" err="1">
                <a:solidFill>
                  <a:schemeClr val="bg1"/>
                </a:solidFill>
              </a:rPr>
              <a:t>monochromator</a:t>
            </a:r>
            <a:endParaRPr lang="en-US" sz="1764" b="1" dirty="0">
              <a:solidFill>
                <a:schemeClr val="bg1"/>
              </a:solidFill>
            </a:endParaRPr>
          </a:p>
        </p:txBody>
      </p:sp>
      <p:sp>
        <p:nvSpPr>
          <p:cNvPr id="28" name="TextBox 27"/>
          <p:cNvSpPr txBox="1"/>
          <p:nvPr/>
        </p:nvSpPr>
        <p:spPr>
          <a:xfrm>
            <a:off x="6287566" y="407190"/>
            <a:ext cx="8083056" cy="838948"/>
          </a:xfrm>
          <a:prstGeom prst="rect">
            <a:avLst/>
          </a:prstGeom>
          <a:noFill/>
        </p:spPr>
        <p:txBody>
          <a:bodyPr wrap="square" rtlCol="0">
            <a:spAutoFit/>
          </a:bodyPr>
          <a:lstStyle/>
          <a:p>
            <a:r>
              <a:rPr lang="en-US" sz="1213" b="1" dirty="0"/>
              <a:t>1: MAC, AMO and Coherent diffractive imaging</a:t>
            </a:r>
          </a:p>
          <a:p>
            <a:r>
              <a:rPr lang="en-US" sz="1213" b="1" dirty="0"/>
              <a:t>2: </a:t>
            </a:r>
            <a:r>
              <a:rPr lang="en-US" sz="1213" b="1" dirty="0" err="1"/>
              <a:t>ELIps</a:t>
            </a:r>
            <a:r>
              <a:rPr lang="en-US" sz="1213" b="1" dirty="0"/>
              <a:t>, VUV magneto optical </a:t>
            </a:r>
            <a:r>
              <a:rPr lang="en-US" sz="1213" b="1" dirty="0" err="1"/>
              <a:t>ellipsometry</a:t>
            </a:r>
            <a:endParaRPr lang="en-US" sz="1213" b="1" dirty="0"/>
          </a:p>
          <a:p>
            <a:r>
              <a:rPr lang="en-US" sz="1213" b="1" dirty="0"/>
              <a:t>3: and 4: TREX, X-ray diffraction and </a:t>
            </a:r>
            <a:r>
              <a:rPr lang="en-US" sz="1213" b="1" dirty="0" smtClean="0"/>
              <a:t>absorption. PR</a:t>
            </a:r>
            <a:endParaRPr lang="en-US" sz="1213" b="1" dirty="0"/>
          </a:p>
          <a:p>
            <a:r>
              <a:rPr lang="en-US" sz="1213" b="1" dirty="0"/>
              <a:t>5: Optical probes (SRS, </a:t>
            </a:r>
            <a:r>
              <a:rPr lang="en-US" sz="1213" b="1" dirty="0" smtClean="0"/>
              <a:t>TR-absorption</a:t>
            </a:r>
            <a:r>
              <a:rPr lang="en-US" sz="1213" b="1" dirty="0"/>
              <a:t>, 1 and 2D IR, </a:t>
            </a:r>
            <a:r>
              <a:rPr lang="en-US" sz="1213" b="1" dirty="0" smtClean="0"/>
              <a:t>TR-SE)</a:t>
            </a:r>
            <a:endParaRPr lang="en-US" sz="1213" b="1" dirty="0"/>
          </a:p>
        </p:txBody>
      </p:sp>
    </p:spTree>
    <p:extLst>
      <p:ext uri="{BB962C8B-B14F-4D97-AF65-F5344CB8AC3E}">
        <p14:creationId xmlns:p14="http://schemas.microsoft.com/office/powerpoint/2010/main" val="365136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2516400" y="270000"/>
            <a:ext cx="7743240" cy="1079640"/>
          </a:xfrm>
          <a:prstGeom prst="rect">
            <a:avLst/>
          </a:prstGeom>
          <a:noFill/>
          <a:ln>
            <a:noFill/>
          </a:ln>
        </p:spPr>
        <p:txBody>
          <a:bodyPr lIns="0" tIns="0" rIns="0" bIns="0" anchor="ctr"/>
          <a:lstStyle/>
          <a:p>
            <a:pPr algn="r">
              <a:lnSpc>
                <a:spcPct val="100000"/>
              </a:lnSpc>
            </a:pPr>
            <a:r>
              <a:rPr lang="en-US" sz="3200" b="0" strike="noStrike" spc="-1" dirty="0" smtClean="0">
                <a:solidFill>
                  <a:srgbClr val="666666"/>
                </a:solidFill>
                <a:uFill>
                  <a:solidFill>
                    <a:srgbClr val="FFFFFF"/>
                  </a:solidFill>
                </a:uFill>
                <a:latin typeface="Verdana"/>
              </a:rPr>
              <a:t>ELI Beamlines</a:t>
            </a:r>
            <a:endParaRPr lang="cs-CZ" sz="3200" spc="-1" dirty="0">
              <a:solidFill>
                <a:srgbClr val="000000"/>
              </a:solidFill>
              <a:uFill>
                <a:solidFill>
                  <a:srgbClr val="FFFFFF"/>
                </a:solidFill>
              </a:uFill>
            </a:endParaRPr>
          </a:p>
        </p:txBody>
      </p:sp>
      <p:sp>
        <p:nvSpPr>
          <p:cNvPr id="226" name="TextShape 3"/>
          <p:cNvSpPr txBox="1"/>
          <p:nvPr/>
        </p:nvSpPr>
        <p:spPr>
          <a:xfrm>
            <a:off x="6264000" y="7041600"/>
            <a:ext cx="359640" cy="359640"/>
          </a:xfrm>
          <a:prstGeom prst="rect">
            <a:avLst/>
          </a:prstGeom>
          <a:noFill/>
          <a:ln>
            <a:noFill/>
          </a:ln>
        </p:spPr>
        <p:txBody>
          <a:bodyPr lIns="36000" tIns="0" rIns="0" bIns="0" anchor="ctr"/>
          <a:lstStyle/>
          <a:p>
            <a:pPr>
              <a:lnSpc>
                <a:spcPct val="100000"/>
              </a:lnSpc>
            </a:pPr>
            <a:fld id="{D0225E78-6EA2-4D2C-B542-A0D184CD0A0E}" type="slidenum">
              <a:rPr lang="en-US" sz="1000" b="0" strike="noStrike" spc="-1">
                <a:solidFill>
                  <a:srgbClr val="FFFFFF"/>
                </a:solidFill>
                <a:uFill>
                  <a:solidFill>
                    <a:srgbClr val="FFFFFF"/>
                  </a:solidFill>
                </a:uFill>
                <a:latin typeface="Verdana"/>
              </a:rPr>
              <a:t>39</a:t>
            </a:fld>
            <a:endParaRPr lang="en-US" sz="1400" b="0" strike="noStrike" spc="-1">
              <a:solidFill>
                <a:srgbClr val="000000"/>
              </a:solidFill>
              <a:uFill>
                <a:solidFill>
                  <a:srgbClr val="FFFFFF"/>
                </a:solidFill>
              </a:uFill>
              <a:latin typeface="Times New Roman"/>
            </a:endParaRPr>
          </a:p>
        </p:txBody>
      </p:sp>
      <p:sp>
        <p:nvSpPr>
          <p:cNvPr id="4" name="TextShape 1"/>
          <p:cNvSpPr txBox="1"/>
          <p:nvPr/>
        </p:nvSpPr>
        <p:spPr>
          <a:xfrm>
            <a:off x="3570028" y="-53527"/>
            <a:ext cx="5964498" cy="1079640"/>
          </a:xfrm>
          <a:prstGeom prst="rect">
            <a:avLst/>
          </a:prstGeom>
          <a:noFill/>
          <a:ln>
            <a:noFill/>
          </a:ln>
        </p:spPr>
        <p:txBody>
          <a:bodyPr lIns="0" tIns="0" rIns="0" bIns="0" anchor="ctr"/>
          <a:lstStyle>
            <a:defPPr>
              <a:defRPr lang="en-US"/>
            </a:defPPr>
            <a:lvl1pPr>
              <a:spcBef>
                <a:spcPct val="0"/>
              </a:spcBef>
              <a:buFontTx/>
              <a:buNone/>
              <a:defRPr sz="2000" spc="-1">
                <a:solidFill>
                  <a:srgbClr val="666666"/>
                </a:solidFill>
                <a:uFill>
                  <a:solidFill>
                    <a:srgbClr val="FFFFFF"/>
                  </a:solidFill>
                </a:uFill>
                <a:latin typeface="Verdana"/>
              </a:defRPr>
            </a:lvl1pPr>
          </a:lstStyle>
          <a:p>
            <a:r>
              <a:rPr lang="fr-FR" dirty="0">
                <a:sym typeface="Calibri" charset="0"/>
              </a:rPr>
              <a:t>HHG </a:t>
            </a:r>
            <a:r>
              <a:rPr lang="fr-FR" dirty="0" err="1">
                <a:sym typeface="Calibri" charset="0"/>
              </a:rPr>
              <a:t>Beamline</a:t>
            </a:r>
            <a:r>
              <a:rPr lang="fr-FR" dirty="0">
                <a:sym typeface="Calibri" charset="0"/>
              </a:rPr>
              <a:t> operating modes</a:t>
            </a:r>
          </a:p>
          <a:p>
            <a:endParaRPr lang="en-US" altLang="x-none" dirty="0"/>
          </a:p>
        </p:txBody>
      </p:sp>
      <p:pic>
        <p:nvPicPr>
          <p:cNvPr id="5" name="Picture 4" descr="C:\Users\jaroslav.nejdl\Desktop\Pictures double beam\HHG double beam-Top.jpg"/>
          <p:cNvPicPr>
            <a:picLocks noChangeAspect="1" noChangeArrowheads="1"/>
          </p:cNvPicPr>
          <p:nvPr/>
        </p:nvPicPr>
        <p:blipFill>
          <a:blip r:embed="rId2" cstate="print"/>
          <a:srcRect l="1875" t="36847" r="3645" b="28815"/>
          <a:stretch>
            <a:fillRect/>
          </a:stretch>
        </p:blipFill>
        <p:spPr bwMode="auto">
          <a:xfrm>
            <a:off x="2393843" y="1999651"/>
            <a:ext cx="7610475" cy="1435737"/>
          </a:xfrm>
          <a:prstGeom prst="rect">
            <a:avLst/>
          </a:prstGeom>
          <a:noFill/>
          <a:ln w="9525">
            <a:noFill/>
            <a:miter lim="800000"/>
            <a:headEnd/>
            <a:tailEnd/>
          </a:ln>
        </p:spPr>
      </p:pic>
      <p:pic>
        <p:nvPicPr>
          <p:cNvPr id="6" name="Picture 5" descr="C:\Users\jaroslav.nejdl\Desktop\Pictures single beam\HHG single beam-Top.jpg"/>
          <p:cNvPicPr>
            <a:picLocks noChangeAspect="1" noChangeArrowheads="1"/>
          </p:cNvPicPr>
          <p:nvPr/>
        </p:nvPicPr>
        <p:blipFill>
          <a:blip r:embed="rId3" cstate="print"/>
          <a:srcRect l="1147" t="33133" r="2499" b="36145"/>
          <a:stretch>
            <a:fillRect/>
          </a:stretch>
        </p:blipFill>
        <p:spPr bwMode="auto">
          <a:xfrm>
            <a:off x="2393843" y="678209"/>
            <a:ext cx="7610475" cy="1259277"/>
          </a:xfrm>
          <a:prstGeom prst="rect">
            <a:avLst/>
          </a:prstGeom>
          <a:noFill/>
          <a:ln w="9525">
            <a:noFill/>
            <a:miter lim="800000"/>
            <a:headEnd/>
            <a:tailEnd/>
          </a:ln>
        </p:spPr>
      </p:pic>
      <p:sp>
        <p:nvSpPr>
          <p:cNvPr id="7" name="TextBox 6"/>
          <p:cNvSpPr txBox="1"/>
          <p:nvPr/>
        </p:nvSpPr>
        <p:spPr>
          <a:xfrm>
            <a:off x="3203468" y="1377989"/>
            <a:ext cx="1374670" cy="369332"/>
          </a:xfrm>
          <a:prstGeom prst="rect">
            <a:avLst/>
          </a:prstGeom>
          <a:noFill/>
        </p:spPr>
        <p:txBody>
          <a:bodyPr wrap="none" rtlCol="0">
            <a:spAutoFit/>
          </a:bodyPr>
          <a:lstStyle/>
          <a:p>
            <a:r>
              <a:rPr lang="en-US" dirty="0"/>
              <a:t>1 HHG Beam</a:t>
            </a:r>
          </a:p>
        </p:txBody>
      </p:sp>
      <p:sp>
        <p:nvSpPr>
          <p:cNvPr id="8" name="TextBox 7"/>
          <p:cNvSpPr txBox="1"/>
          <p:nvPr/>
        </p:nvSpPr>
        <p:spPr>
          <a:xfrm>
            <a:off x="3203468" y="2901989"/>
            <a:ext cx="1467068" cy="369332"/>
          </a:xfrm>
          <a:prstGeom prst="rect">
            <a:avLst/>
          </a:prstGeom>
          <a:noFill/>
        </p:spPr>
        <p:txBody>
          <a:bodyPr wrap="none" rtlCol="0">
            <a:spAutoFit/>
          </a:bodyPr>
          <a:lstStyle/>
          <a:p>
            <a:r>
              <a:rPr lang="en-US" dirty="0"/>
              <a:t>2 HHG Beams</a:t>
            </a:r>
          </a:p>
        </p:txBody>
      </p:sp>
      <p:pic>
        <p:nvPicPr>
          <p:cNvPr id="9" name="Picture 2" descr="C:\Users\dong-du.mai\Documents\Laboratory\HHG\Monochromator\Description\Fig1_HHG-MonoDistances.jpg">
            <a:extLst>
              <a:ext uri="{FF2B5EF4-FFF2-40B4-BE49-F238E27FC236}">
                <a16:creationId xmlns="" xmlns:a16="http://schemas.microsoft.com/office/drawing/2014/main" id="{C234D22B-6710-474E-BB8A-9EF519F399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5906" y="3513139"/>
            <a:ext cx="5099321" cy="19839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4B6FC46C-7519-BE46-9689-2C202C99F777}"/>
              </a:ext>
            </a:extLst>
          </p:cNvPr>
          <p:cNvSpPr txBox="1"/>
          <p:nvPr/>
        </p:nvSpPr>
        <p:spPr>
          <a:xfrm>
            <a:off x="8388744" y="17854"/>
            <a:ext cx="2334293" cy="246221"/>
          </a:xfrm>
          <a:prstGeom prst="rect">
            <a:avLst/>
          </a:prstGeom>
          <a:noFill/>
        </p:spPr>
        <p:txBody>
          <a:bodyPr wrap="none" rtlCol="0">
            <a:spAutoFit/>
          </a:bodyPr>
          <a:lstStyle/>
          <a:p>
            <a:r>
              <a:rPr lang="sv-SE" sz="1000" dirty="0" err="1"/>
              <a:t>Slide</a:t>
            </a:r>
            <a:r>
              <a:rPr lang="sv-SE" sz="1000" dirty="0"/>
              <a:t> from Jaroslav </a:t>
            </a:r>
            <a:r>
              <a:rPr lang="sv-SE" sz="1000" dirty="0" err="1"/>
              <a:t>Nejdl</a:t>
            </a:r>
            <a:r>
              <a:rPr lang="sv-SE" sz="1000" dirty="0"/>
              <a:t>. ELI-BL RP2</a:t>
            </a:r>
          </a:p>
        </p:txBody>
      </p:sp>
      <p:sp>
        <p:nvSpPr>
          <p:cNvPr id="12" name="TextBox 11">
            <a:extLst>
              <a:ext uri="{FF2B5EF4-FFF2-40B4-BE49-F238E27FC236}">
                <a16:creationId xmlns="" xmlns:a16="http://schemas.microsoft.com/office/drawing/2014/main" id="{2E1805D4-19B1-A94C-B3D7-A07AC2D3FED9}"/>
              </a:ext>
            </a:extLst>
          </p:cNvPr>
          <p:cNvSpPr txBox="1"/>
          <p:nvPr/>
        </p:nvSpPr>
        <p:spPr>
          <a:xfrm>
            <a:off x="447889" y="3876061"/>
            <a:ext cx="3891907" cy="923330"/>
          </a:xfrm>
          <a:prstGeom prst="rect">
            <a:avLst/>
          </a:prstGeom>
          <a:noFill/>
        </p:spPr>
        <p:txBody>
          <a:bodyPr wrap="square" rtlCol="0">
            <a:spAutoFit/>
          </a:bodyPr>
          <a:lstStyle/>
          <a:p>
            <a:r>
              <a:rPr lang="sv-SE" b="1" dirty="0" err="1"/>
              <a:t>Prepared</a:t>
            </a:r>
            <a:r>
              <a:rPr lang="sv-SE" b="1" dirty="0"/>
              <a:t> for 2 </a:t>
            </a:r>
            <a:r>
              <a:rPr lang="sv-SE" b="1" dirty="0" err="1"/>
              <a:t>beam</a:t>
            </a:r>
            <a:r>
              <a:rPr lang="sv-SE" b="1" dirty="0"/>
              <a:t> options</a:t>
            </a:r>
          </a:p>
          <a:p>
            <a:pPr marL="285750" indent="-285750">
              <a:buFont typeface="Arial" panose="020B0604020202020204" pitchFamily="34" charset="0"/>
              <a:buChar char="•"/>
            </a:pPr>
            <a:r>
              <a:rPr lang="sv-SE" dirty="0"/>
              <a:t>2 color drive </a:t>
            </a:r>
            <a:r>
              <a:rPr lang="sv-SE" dirty="0" err="1"/>
              <a:t>beam</a:t>
            </a:r>
            <a:endParaRPr lang="sv-SE" dirty="0"/>
          </a:p>
          <a:p>
            <a:pPr marL="285750" indent="-285750">
              <a:buFont typeface="Arial" panose="020B0604020202020204" pitchFamily="34" charset="0"/>
              <a:buChar char="•"/>
            </a:pPr>
            <a:r>
              <a:rPr lang="sv-SE" dirty="0"/>
              <a:t>2 independent HHG </a:t>
            </a:r>
            <a:r>
              <a:rPr lang="sv-SE" dirty="0" err="1"/>
              <a:t>sources</a:t>
            </a:r>
            <a:endParaRPr lang="sv-SE" dirty="0"/>
          </a:p>
        </p:txBody>
      </p:sp>
      <p:sp>
        <p:nvSpPr>
          <p:cNvPr id="13" name="TextBox 12">
            <a:extLst>
              <a:ext uri="{FF2B5EF4-FFF2-40B4-BE49-F238E27FC236}">
                <a16:creationId xmlns="" xmlns:a16="http://schemas.microsoft.com/office/drawing/2014/main" id="{2E1805D4-19B1-A94C-B3D7-A07AC2D3FED9}"/>
              </a:ext>
            </a:extLst>
          </p:cNvPr>
          <p:cNvSpPr txBox="1"/>
          <p:nvPr/>
        </p:nvSpPr>
        <p:spPr>
          <a:xfrm>
            <a:off x="5269706" y="5583606"/>
            <a:ext cx="3891907" cy="1200329"/>
          </a:xfrm>
          <a:prstGeom prst="rect">
            <a:avLst/>
          </a:prstGeom>
          <a:noFill/>
        </p:spPr>
        <p:txBody>
          <a:bodyPr wrap="square" rtlCol="0">
            <a:spAutoFit/>
          </a:bodyPr>
          <a:lstStyle/>
          <a:p>
            <a:r>
              <a:rPr lang="sv-SE" b="1" dirty="0" smtClean="0"/>
              <a:t>Time-preserving VUV monochromatization</a:t>
            </a:r>
            <a:endParaRPr lang="sv-SE" b="1" dirty="0"/>
          </a:p>
          <a:p>
            <a:pPr marL="285750" indent="-285750">
              <a:buFont typeface="Arial" panose="020B0604020202020204" pitchFamily="34" charset="0"/>
              <a:buChar char="•"/>
            </a:pPr>
            <a:r>
              <a:rPr lang="sv-SE" dirty="0" smtClean="0"/>
              <a:t>Off-plane gratings</a:t>
            </a:r>
            <a:endParaRPr lang="sv-SE" dirty="0"/>
          </a:p>
          <a:p>
            <a:pPr marL="285750" indent="-285750">
              <a:buFont typeface="Arial" panose="020B0604020202020204" pitchFamily="34" charset="0"/>
              <a:buChar char="•"/>
            </a:pPr>
            <a:r>
              <a:rPr lang="sv-SE" dirty="0" smtClean="0"/>
              <a:t>Toroidal/ellipsoidal mirrors</a:t>
            </a:r>
            <a:endParaRPr lang="sv-SE" dirty="0"/>
          </a:p>
        </p:txBody>
      </p:sp>
    </p:spTree>
    <p:extLst>
      <p:ext uri="{BB962C8B-B14F-4D97-AF65-F5344CB8AC3E}">
        <p14:creationId xmlns:p14="http://schemas.microsoft.com/office/powerpoint/2010/main" val="94319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p:nvPr>
        </p:nvSpPr>
        <p:spPr/>
        <p:txBody>
          <a:bodyPr/>
          <a:lstStyle/>
          <a:p>
            <a:endParaRPr lang="en-US"/>
          </a:p>
        </p:txBody>
      </p:sp>
      <p:sp>
        <p:nvSpPr>
          <p:cNvPr id="4" name="Title 4"/>
          <p:cNvSpPr txBox="1">
            <a:spLocks/>
          </p:cNvSpPr>
          <p:nvPr/>
        </p:nvSpPr>
        <p:spPr bwMode="auto">
          <a:xfrm>
            <a:off x="3830363" y="366769"/>
            <a:ext cx="5304402" cy="60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92" tIns="52099" rIns="104192" bIns="52099" numCol="1" anchor="ctr" anchorCtr="0" compatLnSpc="1">
            <a:prstTxWarp prst="textNoShape">
              <a:avLst/>
            </a:prstTxWarp>
          </a:bodyPr>
          <a:lstStyle>
            <a:lvl1pPr algn="r" rtl="0" eaLnBrk="1" fontAlgn="base" hangingPunct="1">
              <a:spcBef>
                <a:spcPct val="0"/>
              </a:spcBef>
              <a:spcAft>
                <a:spcPct val="0"/>
              </a:spcAft>
              <a:defRPr lang="cs-CZ" altLang="cs-CZ" sz="3700" b="0" kern="1200">
                <a:solidFill>
                  <a:srgbClr val="FF6600"/>
                </a:solidFill>
                <a:latin typeface="+mj-lt"/>
                <a:ea typeface="+mn-ea"/>
                <a:cs typeface="Arial" charset="0"/>
              </a:defRPr>
            </a:lvl1pPr>
            <a:lvl2pPr algn="l" rtl="0" eaLnBrk="1" fontAlgn="base" hangingPunct="1">
              <a:spcBef>
                <a:spcPct val="0"/>
              </a:spcBef>
              <a:spcAft>
                <a:spcPct val="0"/>
              </a:spcAft>
              <a:defRPr sz="3600" b="1">
                <a:solidFill>
                  <a:srgbClr val="68B1E1"/>
                </a:solidFill>
                <a:latin typeface="Calibri" pitchFamily="34" charset="0"/>
                <a:cs typeface="Arial" charset="0"/>
              </a:defRPr>
            </a:lvl2pPr>
            <a:lvl3pPr algn="l" rtl="0" eaLnBrk="1" fontAlgn="base" hangingPunct="1">
              <a:spcBef>
                <a:spcPct val="0"/>
              </a:spcBef>
              <a:spcAft>
                <a:spcPct val="0"/>
              </a:spcAft>
              <a:defRPr sz="3600" b="1">
                <a:solidFill>
                  <a:srgbClr val="68B1E1"/>
                </a:solidFill>
                <a:latin typeface="Calibri" pitchFamily="34" charset="0"/>
                <a:cs typeface="Arial" charset="0"/>
              </a:defRPr>
            </a:lvl3pPr>
            <a:lvl4pPr algn="l" rtl="0" eaLnBrk="1" fontAlgn="base" hangingPunct="1">
              <a:spcBef>
                <a:spcPct val="0"/>
              </a:spcBef>
              <a:spcAft>
                <a:spcPct val="0"/>
              </a:spcAft>
              <a:defRPr sz="3600" b="1">
                <a:solidFill>
                  <a:srgbClr val="68B1E1"/>
                </a:solidFill>
                <a:latin typeface="Calibri" pitchFamily="34" charset="0"/>
                <a:cs typeface="Arial" charset="0"/>
              </a:defRPr>
            </a:lvl4pPr>
            <a:lvl5pPr algn="l" rtl="0" eaLnBrk="1" fontAlgn="base" hangingPunct="1">
              <a:spcBef>
                <a:spcPct val="0"/>
              </a:spcBef>
              <a:spcAft>
                <a:spcPct val="0"/>
              </a:spcAft>
              <a:defRPr sz="3600" b="1">
                <a:solidFill>
                  <a:srgbClr val="68B1E1"/>
                </a:solidFill>
                <a:latin typeface="Calibri" pitchFamily="34" charset="0"/>
                <a:cs typeface="Arial" charset="0"/>
              </a:defRPr>
            </a:lvl5pPr>
            <a:lvl6pPr marL="521482" algn="ctr" rtl="0" eaLnBrk="1" fontAlgn="base" hangingPunct="1">
              <a:spcBef>
                <a:spcPct val="0"/>
              </a:spcBef>
              <a:spcAft>
                <a:spcPct val="0"/>
              </a:spcAft>
              <a:defRPr sz="5000">
                <a:solidFill>
                  <a:schemeClr val="tx1"/>
                </a:solidFill>
                <a:latin typeface="Calibri" pitchFamily="34" charset="0"/>
              </a:defRPr>
            </a:lvl6pPr>
            <a:lvl7pPr marL="1042965" algn="ctr" rtl="0" eaLnBrk="1" fontAlgn="base" hangingPunct="1">
              <a:spcBef>
                <a:spcPct val="0"/>
              </a:spcBef>
              <a:spcAft>
                <a:spcPct val="0"/>
              </a:spcAft>
              <a:defRPr sz="5000">
                <a:solidFill>
                  <a:schemeClr val="tx1"/>
                </a:solidFill>
                <a:latin typeface="Calibri" pitchFamily="34" charset="0"/>
              </a:defRPr>
            </a:lvl7pPr>
            <a:lvl8pPr marL="1564447" algn="ctr" rtl="0" eaLnBrk="1" fontAlgn="base" hangingPunct="1">
              <a:spcBef>
                <a:spcPct val="0"/>
              </a:spcBef>
              <a:spcAft>
                <a:spcPct val="0"/>
              </a:spcAft>
              <a:defRPr sz="5000">
                <a:solidFill>
                  <a:schemeClr val="tx1"/>
                </a:solidFill>
                <a:latin typeface="Calibri" pitchFamily="34" charset="0"/>
              </a:defRPr>
            </a:lvl8pPr>
            <a:lvl9pPr marL="2085929" algn="ctr" rtl="0" eaLnBrk="1" fontAlgn="base" hangingPunct="1">
              <a:spcBef>
                <a:spcPct val="0"/>
              </a:spcBef>
              <a:spcAft>
                <a:spcPct val="0"/>
              </a:spcAft>
              <a:defRPr sz="5000">
                <a:solidFill>
                  <a:schemeClr val="tx1"/>
                </a:solidFill>
                <a:latin typeface="Calibri" pitchFamily="34" charset="0"/>
              </a:defRPr>
            </a:lvl9pPr>
          </a:lstStyle>
          <a:p>
            <a:pPr>
              <a:lnSpc>
                <a:spcPct val="90000"/>
              </a:lnSpc>
            </a:pPr>
            <a:r>
              <a:rPr lang="en-US" sz="3200" spc="-1" dirty="0">
                <a:solidFill>
                  <a:srgbClr val="666666"/>
                </a:solidFill>
                <a:uFill>
                  <a:solidFill>
                    <a:srgbClr val="FFFFFF"/>
                  </a:solidFill>
                </a:uFill>
                <a:latin typeface="Verdana"/>
                <a:ea typeface="DejaVu Sans"/>
                <a:cs typeface="+mn-cs"/>
              </a:rPr>
              <a:t>What is Ellipsometry?</a:t>
            </a:r>
            <a:endParaRPr lang="en-US" sz="3200" spc="-1" dirty="0">
              <a:solidFill>
                <a:srgbClr val="666666"/>
              </a:solidFill>
              <a:uFill>
                <a:solidFill>
                  <a:srgbClr val="FFFFFF"/>
                </a:solidFill>
              </a:uFill>
              <a:latin typeface="Verdana"/>
              <a:ea typeface="DejaVu Sans"/>
              <a:cs typeface="+mn-cs"/>
            </a:endParaRPr>
          </a:p>
        </p:txBody>
      </p:sp>
      <p:sp>
        <p:nvSpPr>
          <p:cNvPr id="5" name="Rectangle 4"/>
          <p:cNvSpPr/>
          <p:nvPr/>
        </p:nvSpPr>
        <p:spPr>
          <a:xfrm>
            <a:off x="545306" y="1333559"/>
            <a:ext cx="8924867" cy="936311"/>
          </a:xfrm>
          <a:prstGeom prst="rect">
            <a:avLst/>
          </a:prstGeom>
        </p:spPr>
        <p:txBody>
          <a:bodyPr wrap="square" lIns="104296" tIns="52148" rIns="104296" bIns="52148">
            <a:spAutoFit/>
          </a:bodyPr>
          <a:lstStyle/>
          <a:p>
            <a:pPr algn="just" eaLnBrk="0" hangingPunct="0"/>
            <a:r>
              <a:rPr lang="en-GB" altLang="en-US" dirty="0"/>
              <a:t>ELLIPSOMETRY is a method based on measurement of the change of the polarisation state of light after reflection at non normal incidence on the surface to study</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441" y="2457717"/>
            <a:ext cx="6819946" cy="370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
        <p:nvSpPr>
          <p:cNvPr id="8" name="TextShape 3"/>
          <p:cNvSpPr txBox="1"/>
          <p:nvPr/>
        </p:nvSpPr>
        <p:spPr>
          <a:xfrm>
            <a:off x="6264000" y="7041600"/>
            <a:ext cx="359640" cy="359640"/>
          </a:xfrm>
          <a:prstGeom prst="rect">
            <a:avLst/>
          </a:prstGeom>
          <a:noFill/>
          <a:ln>
            <a:noFill/>
          </a:ln>
        </p:spPr>
        <p:txBody>
          <a:bodyPr lIns="36000" tIns="0" rIns="0" bIns="0" anchor="ctr"/>
          <a:lstStyle/>
          <a:p>
            <a:pPr>
              <a:lnSpc>
                <a:spcPct val="100000"/>
              </a:lnSpc>
            </a:pPr>
            <a:fld id="{D0225E78-6EA2-4D2C-B542-A0D184CD0A0E}" type="slidenum">
              <a:rPr lang="en-US" sz="1000" b="0" strike="noStrike" spc="-1">
                <a:solidFill>
                  <a:srgbClr val="FFFFFF"/>
                </a:solidFill>
                <a:uFill>
                  <a:solidFill>
                    <a:srgbClr val="FFFFFF"/>
                  </a:solidFill>
                </a:uFill>
                <a:latin typeface="Verdana"/>
              </a:rPr>
              <a:t>4</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719956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3"/>
          <p:cNvSpPr txBox="1"/>
          <p:nvPr/>
        </p:nvSpPr>
        <p:spPr>
          <a:xfrm>
            <a:off x="6264000" y="7041600"/>
            <a:ext cx="359640" cy="359640"/>
          </a:xfrm>
          <a:prstGeom prst="rect">
            <a:avLst/>
          </a:prstGeom>
          <a:noFill/>
          <a:ln>
            <a:noFill/>
          </a:ln>
        </p:spPr>
        <p:txBody>
          <a:bodyPr lIns="36000" tIns="0" rIns="0" bIns="0" anchor="ctr"/>
          <a:lstStyle/>
          <a:p>
            <a:pPr>
              <a:lnSpc>
                <a:spcPct val="100000"/>
              </a:lnSpc>
            </a:pPr>
            <a:fld id="{D0225E78-6EA2-4D2C-B542-A0D184CD0A0E}" type="slidenum">
              <a:rPr lang="en-US" sz="1000" b="0" strike="noStrike" spc="-1">
                <a:solidFill>
                  <a:srgbClr val="FFFFFF"/>
                </a:solidFill>
                <a:uFill>
                  <a:solidFill>
                    <a:srgbClr val="FFFFFF"/>
                  </a:solidFill>
                </a:uFill>
                <a:latin typeface="Verdana"/>
              </a:rPr>
              <a:t>40</a:t>
            </a:fld>
            <a:endParaRPr lang="en-US" sz="1400" b="0" strike="noStrike" spc="-1">
              <a:solidFill>
                <a:srgbClr val="000000"/>
              </a:solidFill>
              <a:uFill>
                <a:solidFill>
                  <a:srgbClr val="FFFFFF"/>
                </a:solidFill>
              </a:uFill>
              <a:latin typeface="Times New Roman"/>
            </a:endParaRPr>
          </a:p>
        </p:txBody>
      </p:sp>
      <p:pic>
        <p:nvPicPr>
          <p:cNvPr id="4" name="Picture 2"/>
          <p:cNvPicPr>
            <a:picLocks noChangeAspect="1"/>
          </p:cNvPicPr>
          <p:nvPr/>
        </p:nvPicPr>
        <p:blipFill rotWithShape="1">
          <a:blip r:embed="rId2" cstate="screen"/>
          <a:srcRect/>
          <a:stretch/>
        </p:blipFill>
        <p:spPr bwMode="auto">
          <a:xfrm>
            <a:off x="449362" y="1247034"/>
            <a:ext cx="9361460" cy="3973758"/>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4F81BD"/>
                </a:solidFill>
                <a:prstDash val="solid"/>
                <a:bevel/>
                <a:headEnd type="none" w="med" len="med"/>
                <a:tailEnd type="none" w="med" len="med"/>
              </a14:hiddenLine>
            </a:ext>
          </a:extLst>
        </p:spPr>
      </p:pic>
      <p:graphicFrame>
        <p:nvGraphicFramePr>
          <p:cNvPr id="5" name="Group 5"/>
          <p:cNvGraphicFramePr>
            <a:graphicFrameLocks noGrp="1"/>
          </p:cNvGraphicFramePr>
          <p:nvPr>
            <p:extLst>
              <p:ext uri="{D42A27DB-BD31-4B8C-83A1-F6EECF244321}">
                <p14:modId xmlns:p14="http://schemas.microsoft.com/office/powerpoint/2010/main" val="737478525"/>
              </p:ext>
            </p:extLst>
          </p:nvPr>
        </p:nvGraphicFramePr>
        <p:xfrm>
          <a:off x="4734210" y="3696431"/>
          <a:ext cx="5761037" cy="3156947"/>
        </p:xfrm>
        <a:graphic>
          <a:graphicData uri="http://schemas.openxmlformats.org/drawingml/2006/table">
            <a:tbl>
              <a:tblPr/>
              <a:tblGrid>
                <a:gridCol w="1920346">
                  <a:extLst>
                    <a:ext uri="{9D8B030D-6E8A-4147-A177-3AD203B41FA5}">
                      <a16:colId xmlns="" xmlns:a16="http://schemas.microsoft.com/office/drawing/2014/main" val="20000"/>
                    </a:ext>
                  </a:extLst>
                </a:gridCol>
                <a:gridCol w="1920345">
                  <a:extLst>
                    <a:ext uri="{9D8B030D-6E8A-4147-A177-3AD203B41FA5}">
                      <a16:colId xmlns="" xmlns:a16="http://schemas.microsoft.com/office/drawing/2014/main" val="20001"/>
                    </a:ext>
                  </a:extLst>
                </a:gridCol>
                <a:gridCol w="1920346">
                  <a:extLst>
                    <a:ext uri="{9D8B030D-6E8A-4147-A177-3AD203B41FA5}">
                      <a16:colId xmlns="" xmlns:a16="http://schemas.microsoft.com/office/drawing/2014/main" val="20002"/>
                    </a:ext>
                  </a:extLst>
                </a:gridCol>
              </a:tblGrid>
              <a:tr h="541454">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cs-CZ" sz="1600" b="0" i="0" u="none" strike="noStrike" cap="none" normalizeH="0" baseline="0" dirty="0">
                          <a:ln>
                            <a:noFill/>
                          </a:ln>
                          <a:solidFill>
                            <a:schemeClr val="tx1"/>
                          </a:solidFill>
                          <a:effectLst/>
                          <a:latin typeface="Arial" pitchFamily="34" charset="0"/>
                          <a:ea typeface="ヒラギノ角ゴ ProN W3" pitchFamily="-84" charset="-128"/>
                          <a:sym typeface="Arial" pitchFamily="34" charset="0"/>
                        </a:rPr>
                        <a:t>1 kHz d</a:t>
                      </a:r>
                      <a:r>
                        <a:rPr kumimoji="0" lang="en-US" sz="1600" b="0" i="0" u="none" strike="noStrike" cap="none" normalizeH="0" baseline="0" dirty="0">
                          <a:ln>
                            <a:noFill/>
                          </a:ln>
                          <a:solidFill>
                            <a:schemeClr val="tx1"/>
                          </a:solidFill>
                          <a:effectLst/>
                          <a:latin typeface="Arial" pitchFamily="34" charset="0"/>
                          <a:ea typeface="ヒラギノ角ゴ ProN W3" pitchFamily="-84" charset="-128"/>
                          <a:sym typeface="Arial" pitchFamily="34" charset="0"/>
                        </a:rPr>
                        <a:t>river</a:t>
                      </a:r>
                      <a:endParaRPr kumimoji="0" lang="cs-CZ" sz="1600" b="0" i="0" u="none" strike="noStrike" cap="none" normalizeH="0" baseline="0" dirty="0">
                        <a:ln>
                          <a:noFill/>
                        </a:ln>
                        <a:solidFill>
                          <a:schemeClr val="tx1"/>
                        </a:solidFill>
                        <a:effectLst/>
                        <a:latin typeface="Arial" pitchFamily="34" charset="0"/>
                        <a:ea typeface="ヒラギノ角ゴ ProN W3" pitchFamily="-84" charset="-128"/>
                        <a:sym typeface="Arial" pitchFamily="34" charset="0"/>
                      </a:endParaRPr>
                    </a:p>
                  </a:txBody>
                  <a:tcPr marL="38103" marR="38103" marT="38099" marB="3809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Arial Bold" pitchFamily="-84" charset="0"/>
                          <a:ea typeface="ヒラギノ角ゴ ProN W3" pitchFamily="-84" charset="-128"/>
                          <a:sym typeface="Arial Bold" pitchFamily="-84" charset="0"/>
                        </a:rPr>
                        <a:t>6 </a:t>
                      </a:r>
                      <a:r>
                        <a:rPr kumimoji="0" lang="en-US" sz="1600" b="0" i="0" u="none" strike="noStrike" cap="none" normalizeH="0" baseline="0" dirty="0" err="1">
                          <a:ln>
                            <a:noFill/>
                          </a:ln>
                          <a:solidFill>
                            <a:schemeClr val="tx1"/>
                          </a:solidFill>
                          <a:effectLst/>
                          <a:latin typeface="Arial Bold" pitchFamily="-84" charset="0"/>
                          <a:ea typeface="ヒラギノ角ゴ ProN W3" pitchFamily="-84" charset="-128"/>
                          <a:sym typeface="Arial Bold" pitchFamily="-84" charset="0"/>
                        </a:rPr>
                        <a:t>mJ</a:t>
                      </a:r>
                      <a:r>
                        <a:rPr kumimoji="0" lang="en-US" sz="1600" b="0" i="0" u="none" strike="noStrike" cap="none" normalizeH="0" baseline="0" dirty="0">
                          <a:ln>
                            <a:noFill/>
                          </a:ln>
                          <a:solidFill>
                            <a:schemeClr val="tx1"/>
                          </a:solidFill>
                          <a:effectLst/>
                          <a:latin typeface="Arial Bold" pitchFamily="-84" charset="0"/>
                          <a:ea typeface="ヒラギノ角ゴ ProN W3" pitchFamily="-84" charset="-128"/>
                          <a:sym typeface="Arial Bold" pitchFamily="-84" charset="0"/>
                        </a:rPr>
                        <a:t>, 40 </a:t>
                      </a:r>
                      <a:r>
                        <a:rPr kumimoji="0" lang="en-US" sz="1600" b="0" i="0" u="none" strike="noStrike" cap="none" normalizeH="0" baseline="0" dirty="0" err="1">
                          <a:ln>
                            <a:noFill/>
                          </a:ln>
                          <a:solidFill>
                            <a:schemeClr val="tx1"/>
                          </a:solidFill>
                          <a:effectLst/>
                          <a:latin typeface="Arial Bold" pitchFamily="-84" charset="0"/>
                          <a:ea typeface="ヒラギノ角ゴ ProN W3" pitchFamily="-84" charset="-128"/>
                          <a:sym typeface="Arial Bold" pitchFamily="-84" charset="0"/>
                        </a:rPr>
                        <a:t>fs</a:t>
                      </a:r>
                      <a:r>
                        <a:rPr kumimoji="0" lang="cs-CZ" sz="1600" b="0" i="0" u="none" strike="noStrike" cap="none" normalizeH="0" baseline="0" dirty="0">
                          <a:ln>
                            <a:noFill/>
                          </a:ln>
                          <a:solidFill>
                            <a:schemeClr val="tx1"/>
                          </a:solidFill>
                          <a:effectLst/>
                          <a:latin typeface="Arial Bold" pitchFamily="-84" charset="0"/>
                          <a:ea typeface="ヒラギノ角ゴ ProN W3" pitchFamily="-84" charset="-128"/>
                          <a:sym typeface="Arial Bold" pitchFamily="-84" charset="0"/>
                        </a:rPr>
                        <a:t/>
                      </a:r>
                      <a:br>
                        <a:rPr kumimoji="0" lang="cs-CZ" sz="1600" b="0" i="0" u="none" strike="noStrike" cap="none" normalizeH="0" baseline="0" dirty="0">
                          <a:ln>
                            <a:noFill/>
                          </a:ln>
                          <a:solidFill>
                            <a:schemeClr val="tx1"/>
                          </a:solidFill>
                          <a:effectLst/>
                          <a:latin typeface="Arial Bold" pitchFamily="-84" charset="0"/>
                          <a:ea typeface="ヒラギノ角ゴ ProN W3" pitchFamily="-84" charset="-128"/>
                          <a:sym typeface="Arial Bold" pitchFamily="-84" charset="0"/>
                        </a:rPr>
                      </a:br>
                      <a:r>
                        <a:rPr kumimoji="0" lang="cs-CZ" sz="1600" b="0" i="0" u="none" strike="noStrike" cap="none" normalizeH="0" baseline="0" dirty="0" err="1">
                          <a:ln>
                            <a:noFill/>
                          </a:ln>
                          <a:solidFill>
                            <a:schemeClr val="tx1"/>
                          </a:solidFill>
                          <a:effectLst/>
                          <a:latin typeface="Arial" pitchFamily="34" charset="0"/>
                          <a:ea typeface="ヒラギノ角ゴ ProN W3" pitchFamily="-84" charset="-128"/>
                          <a:cs typeface="Arial" pitchFamily="34" charset="0"/>
                          <a:sym typeface="Arial Bold" pitchFamily="-84" charset="0"/>
                        </a:rPr>
                        <a:t>from</a:t>
                      </a:r>
                      <a:r>
                        <a:rPr kumimoji="0" lang="cs-CZ"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Bold" pitchFamily="-84" charset="0"/>
                        </a:rPr>
                        <a:t> 2018</a:t>
                      </a:r>
                      <a:endParaRPr kumimoji="0" lang="en-US"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Bold" pitchFamily="-84" charset="0"/>
                      </a:endParaRPr>
                    </a:p>
                  </a:txBody>
                  <a:tcPr marL="38103" marR="38103" marT="38099" marB="380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Arial Bold" pitchFamily="-84" charset="0"/>
                          <a:ea typeface="ヒラギノ角ゴ ProN W3" pitchFamily="-84" charset="-128"/>
                          <a:sym typeface="Arial Bold" pitchFamily="-84" charset="0"/>
                        </a:rPr>
                        <a:t>L1: 100 </a:t>
                      </a:r>
                      <a:r>
                        <a:rPr kumimoji="0" lang="en-US" sz="1600" b="0" i="0" u="none" strike="noStrike" cap="none" normalizeH="0" baseline="0" dirty="0" err="1">
                          <a:ln>
                            <a:noFill/>
                          </a:ln>
                          <a:solidFill>
                            <a:schemeClr val="tx1"/>
                          </a:solidFill>
                          <a:effectLst/>
                          <a:latin typeface="Arial Bold" pitchFamily="-84" charset="0"/>
                          <a:ea typeface="ヒラギノ角ゴ ProN W3" pitchFamily="-84" charset="-128"/>
                          <a:sym typeface="Arial Bold" pitchFamily="-84" charset="0"/>
                        </a:rPr>
                        <a:t>mJ</a:t>
                      </a:r>
                      <a:r>
                        <a:rPr kumimoji="0" lang="en-US" sz="1600" b="0" i="0" u="none" strike="noStrike" cap="none" normalizeH="0" baseline="0" dirty="0">
                          <a:ln>
                            <a:noFill/>
                          </a:ln>
                          <a:solidFill>
                            <a:schemeClr val="tx1"/>
                          </a:solidFill>
                          <a:effectLst/>
                          <a:latin typeface="Arial Bold" pitchFamily="-84" charset="0"/>
                          <a:ea typeface="ヒラギノ角ゴ ProN W3" pitchFamily="-84" charset="-128"/>
                          <a:sym typeface="Arial Bold" pitchFamily="-84" charset="0"/>
                        </a:rPr>
                        <a:t>, </a:t>
                      </a:r>
                      <a:r>
                        <a:rPr kumimoji="0" lang="cs-CZ" sz="1600" b="0" i="0" u="none" strike="noStrike" cap="none" normalizeH="0" baseline="0" dirty="0">
                          <a:ln>
                            <a:noFill/>
                          </a:ln>
                          <a:solidFill>
                            <a:schemeClr val="tx1"/>
                          </a:solidFill>
                          <a:effectLst/>
                          <a:latin typeface="Arial Bold" pitchFamily="-84" charset="0"/>
                          <a:ea typeface="ヒラギノ角ゴ ProN W3" pitchFamily="-84" charset="-128"/>
                          <a:sym typeface="Arial Bold" pitchFamily="-84" charset="0"/>
                        </a:rPr>
                        <a:t>&lt;</a:t>
                      </a:r>
                      <a:r>
                        <a:rPr kumimoji="0" lang="en-US" sz="1600" b="0" i="0" u="none" strike="noStrike" cap="none" normalizeH="0" baseline="0" dirty="0">
                          <a:ln>
                            <a:noFill/>
                          </a:ln>
                          <a:solidFill>
                            <a:schemeClr val="tx1"/>
                          </a:solidFill>
                          <a:effectLst/>
                          <a:latin typeface="Arial Bold" pitchFamily="-84" charset="0"/>
                          <a:ea typeface="ヒラギノ角ゴ ProN W3" pitchFamily="-84" charset="-128"/>
                          <a:sym typeface="Arial Bold" pitchFamily="-84" charset="0"/>
                        </a:rPr>
                        <a:t>20fs</a:t>
                      </a:r>
                      <a:r>
                        <a:rPr kumimoji="0" lang="cs-CZ" sz="1600" b="0" i="0" u="none" strike="noStrike" cap="none" normalizeH="0" baseline="0" dirty="0">
                          <a:ln>
                            <a:noFill/>
                          </a:ln>
                          <a:solidFill>
                            <a:schemeClr val="tx1"/>
                          </a:solidFill>
                          <a:effectLst/>
                          <a:latin typeface="Arial Bold" pitchFamily="-84" charset="0"/>
                          <a:ea typeface="ヒラギノ角ゴ ProN W3" pitchFamily="-84" charset="-128"/>
                          <a:sym typeface="Arial Bold" pitchFamily="-84" charset="0"/>
                        </a:rPr>
                        <a:t/>
                      </a:r>
                      <a:br>
                        <a:rPr kumimoji="0" lang="cs-CZ" sz="1600" b="0" i="0" u="none" strike="noStrike" cap="none" normalizeH="0" baseline="0" dirty="0">
                          <a:ln>
                            <a:noFill/>
                          </a:ln>
                          <a:solidFill>
                            <a:schemeClr val="tx1"/>
                          </a:solidFill>
                          <a:effectLst/>
                          <a:latin typeface="Arial Bold" pitchFamily="-84" charset="0"/>
                          <a:ea typeface="ヒラギノ角ゴ ProN W3" pitchFamily="-84" charset="-128"/>
                          <a:sym typeface="Arial Bold" pitchFamily="-84" charset="0"/>
                        </a:rPr>
                      </a:br>
                      <a:r>
                        <a:rPr kumimoji="0" lang="cs-CZ" sz="1600" b="0" i="0" u="none" strike="noStrike" cap="none" normalizeH="0" baseline="0" dirty="0" err="1">
                          <a:ln>
                            <a:noFill/>
                          </a:ln>
                          <a:solidFill>
                            <a:schemeClr val="tx1"/>
                          </a:solidFill>
                          <a:effectLst/>
                          <a:latin typeface="Arial" pitchFamily="34" charset="0"/>
                          <a:ea typeface="ヒラギノ角ゴ ProN W3" pitchFamily="-84" charset="-128"/>
                          <a:cs typeface="Arial" pitchFamily="34" charset="0"/>
                          <a:sym typeface="Arial Bold" pitchFamily="-84" charset="0"/>
                        </a:rPr>
                        <a:t>from</a:t>
                      </a:r>
                      <a:r>
                        <a:rPr kumimoji="0" lang="cs-CZ"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Bold" pitchFamily="-84" charset="0"/>
                        </a:rPr>
                        <a:t> 2020</a:t>
                      </a:r>
                      <a:endParaRPr kumimoji="0" lang="en-US"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Bold" pitchFamily="-84" charset="0"/>
                      </a:endParaRPr>
                    </a:p>
                  </a:txBody>
                  <a:tcPr marL="38103" marR="38103" marT="38099" marB="3809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extLst>
                  <a:ext uri="{0D108BD9-81ED-4DB2-BD59-A6C34878D82A}">
                    <a16:rowId xmlns="" xmlns:a16="http://schemas.microsoft.com/office/drawing/2014/main" val="10000"/>
                  </a:ext>
                </a:extLst>
              </a:tr>
              <a:tr h="326591">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Arial Bold" pitchFamily="-84" charset="0"/>
                          <a:ea typeface="ヒラギノ角ゴ ProN W3" pitchFamily="-84" charset="-128"/>
                          <a:sym typeface="Arial Bold" pitchFamily="-84" charset="0"/>
                        </a:rPr>
                        <a:t>Wavelength</a:t>
                      </a:r>
                    </a:p>
                  </a:txBody>
                  <a:tcPr marL="38103" marR="38103" marT="38099" marB="3809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pitchFamily="34" charset="0"/>
                        </a:rPr>
                        <a:t>10 -120 nm</a:t>
                      </a:r>
                    </a:p>
                  </a:txBody>
                  <a:tcPr marL="38103" marR="38103" marT="38099" marB="380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pitchFamily="34" charset="0"/>
                        </a:rPr>
                        <a:t>5 -120 nm</a:t>
                      </a:r>
                    </a:p>
                  </a:txBody>
                  <a:tcPr marL="38103" marR="38103" marT="38099" marB="3809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extLst>
                  <a:ext uri="{0D108BD9-81ED-4DB2-BD59-A6C34878D82A}">
                    <a16:rowId xmlns="" xmlns:a16="http://schemas.microsoft.com/office/drawing/2014/main" val="10001"/>
                  </a:ext>
                </a:extLst>
              </a:tr>
              <a:tr h="326591">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a:ln>
                            <a:noFill/>
                          </a:ln>
                          <a:solidFill>
                            <a:schemeClr val="tx1"/>
                          </a:solidFill>
                          <a:effectLst/>
                          <a:latin typeface="Arial Bold" pitchFamily="-84" charset="0"/>
                          <a:ea typeface="ヒラギノ角ゴ ProN W3" pitchFamily="-84" charset="-128"/>
                          <a:sym typeface="Arial Bold" pitchFamily="-84" charset="0"/>
                        </a:rPr>
                        <a:t>Photons/shot</a:t>
                      </a:r>
                    </a:p>
                  </a:txBody>
                  <a:tcPr marL="38103" marR="38103" marT="38099" marB="3809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pitchFamily="34" charset="0"/>
                        </a:rPr>
                        <a:t>10</a:t>
                      </a:r>
                      <a:r>
                        <a:rPr kumimoji="0" lang="en-US" sz="1600" b="0" i="0" u="none" strike="noStrike" cap="none" normalizeH="0" baseline="31000" dirty="0">
                          <a:ln>
                            <a:noFill/>
                          </a:ln>
                          <a:solidFill>
                            <a:schemeClr val="tx1"/>
                          </a:solidFill>
                          <a:effectLst/>
                          <a:latin typeface="Arial" pitchFamily="34" charset="0"/>
                          <a:ea typeface="ヒラギノ角ゴ ProN W3" pitchFamily="-84" charset="-128"/>
                          <a:cs typeface="Arial" pitchFamily="34" charset="0"/>
                          <a:sym typeface="Arial" pitchFamily="34" charset="0"/>
                        </a:rPr>
                        <a:t>6</a:t>
                      </a:r>
                      <a:r>
                        <a:rPr kumimoji="0" lang="en-US"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pitchFamily="34" charset="0"/>
                        </a:rPr>
                        <a:t> to 10</a:t>
                      </a:r>
                      <a:r>
                        <a:rPr kumimoji="0" lang="en-US" sz="1600" b="0" i="0" u="none" strike="noStrike" cap="none" normalizeH="0" baseline="31000" dirty="0">
                          <a:ln>
                            <a:noFill/>
                          </a:ln>
                          <a:solidFill>
                            <a:schemeClr val="tx1"/>
                          </a:solidFill>
                          <a:effectLst/>
                          <a:latin typeface="Arial" pitchFamily="34" charset="0"/>
                          <a:ea typeface="ヒラギノ角ゴ ProN W3" pitchFamily="-84" charset="-128"/>
                          <a:cs typeface="Arial" pitchFamily="34" charset="0"/>
                          <a:sym typeface="Arial" pitchFamily="34" charset="0"/>
                        </a:rPr>
                        <a:t>9</a:t>
                      </a:r>
                      <a:r>
                        <a:rPr kumimoji="0" lang="en-US"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pitchFamily="34" charset="0"/>
                        </a:rPr>
                        <a:t> </a:t>
                      </a:r>
                    </a:p>
                  </a:txBody>
                  <a:tcPr marL="38103" marR="38103" marT="38099" marB="380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pitchFamily="34" charset="0"/>
                        </a:rPr>
                        <a:t>few 10</a:t>
                      </a:r>
                      <a:r>
                        <a:rPr kumimoji="0" lang="en-US" sz="1600" b="0" i="0" u="none" strike="noStrike" cap="none" normalizeH="0" baseline="31000" dirty="0">
                          <a:ln>
                            <a:noFill/>
                          </a:ln>
                          <a:solidFill>
                            <a:schemeClr val="tx1"/>
                          </a:solidFill>
                          <a:effectLst/>
                          <a:latin typeface="Arial" pitchFamily="34" charset="0"/>
                          <a:ea typeface="ヒラギノ角ゴ ProN W3" pitchFamily="-84" charset="-128"/>
                          <a:cs typeface="Arial" pitchFamily="34" charset="0"/>
                          <a:sym typeface="Arial" pitchFamily="34" charset="0"/>
                        </a:rPr>
                        <a:t>8</a:t>
                      </a:r>
                      <a:r>
                        <a:rPr kumimoji="0" lang="en-US"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pitchFamily="34" charset="0"/>
                        </a:rPr>
                        <a:t> -10</a:t>
                      </a:r>
                      <a:r>
                        <a:rPr kumimoji="0" lang="en-US" sz="1600" b="0" i="0" u="none" strike="noStrike" cap="none" normalizeH="0" baseline="31000" dirty="0">
                          <a:ln>
                            <a:noFill/>
                          </a:ln>
                          <a:solidFill>
                            <a:schemeClr val="tx1"/>
                          </a:solidFill>
                          <a:effectLst/>
                          <a:latin typeface="Arial" pitchFamily="34" charset="0"/>
                          <a:ea typeface="ヒラギノ角ゴ ProN W3" pitchFamily="-84" charset="-128"/>
                          <a:cs typeface="Arial" pitchFamily="34" charset="0"/>
                          <a:sym typeface="Arial" pitchFamily="34" charset="0"/>
                        </a:rPr>
                        <a:t>12</a:t>
                      </a:r>
                    </a:p>
                  </a:txBody>
                  <a:tcPr marL="38103" marR="38103" marT="38099" marB="3809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extLst>
                  <a:ext uri="{0D108BD9-81ED-4DB2-BD59-A6C34878D82A}">
                    <a16:rowId xmlns="" xmlns:a16="http://schemas.microsoft.com/office/drawing/2014/main" val="10002"/>
                  </a:ext>
                </a:extLst>
              </a:tr>
              <a:tr h="307311">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Symbol" pitchFamily="18" charset="2"/>
                          <a:ea typeface="ヒラギノ角ゴ ProN W3" pitchFamily="-84" charset="-128"/>
                          <a:sym typeface="Symbol" pitchFamily="18" charset="2"/>
                        </a:rPr>
                        <a:t>Dl/l</a:t>
                      </a:r>
                    </a:p>
                  </a:txBody>
                  <a:tcPr marL="38103" marR="38103" marT="38099" marB="3809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Times New Roman" pitchFamily="18" charset="0"/>
                          <a:ea typeface="ヒラギノ角ゴ ProN W3" pitchFamily="-84" charset="-128"/>
                          <a:cs typeface="Times New Roman" pitchFamily="18" charset="0"/>
                          <a:sym typeface="Times New Roman" pitchFamily="18" charset="0"/>
                        </a:rPr>
                        <a:t>10</a:t>
                      </a:r>
                      <a:r>
                        <a:rPr kumimoji="0" lang="en-US" sz="1600" b="0" i="0" u="none" strike="noStrike" cap="none" normalizeH="0" baseline="31000" dirty="0">
                          <a:ln>
                            <a:noFill/>
                          </a:ln>
                          <a:solidFill>
                            <a:schemeClr val="tx1"/>
                          </a:solidFill>
                          <a:effectLst/>
                          <a:latin typeface="Times New Roman" pitchFamily="18" charset="0"/>
                          <a:ea typeface="ヒラギノ角ゴ ProN W3" pitchFamily="-84" charset="-128"/>
                          <a:cs typeface="Times New Roman" pitchFamily="18" charset="0"/>
                          <a:sym typeface="Times New Roman" pitchFamily="18" charset="0"/>
                        </a:rPr>
                        <a:t>-2</a:t>
                      </a:r>
                    </a:p>
                  </a:txBody>
                  <a:tcPr marL="38103" marR="38103" marT="38099" marB="380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Times New Roman" pitchFamily="18" charset="0"/>
                          <a:ea typeface="ヒラギノ角ゴ ProN W3" pitchFamily="-84" charset="-128"/>
                          <a:cs typeface="Times New Roman" pitchFamily="18" charset="0"/>
                          <a:sym typeface="Times New Roman" pitchFamily="18" charset="0"/>
                        </a:rPr>
                        <a:t>10</a:t>
                      </a:r>
                      <a:r>
                        <a:rPr kumimoji="0" lang="en-US" sz="1600" b="0" i="0" u="none" strike="noStrike" cap="none" normalizeH="0" baseline="31000" dirty="0">
                          <a:ln>
                            <a:noFill/>
                          </a:ln>
                          <a:solidFill>
                            <a:schemeClr val="tx1"/>
                          </a:solidFill>
                          <a:effectLst/>
                          <a:latin typeface="Times New Roman" pitchFamily="18" charset="0"/>
                          <a:ea typeface="ヒラギノ角ゴ ProN W3" pitchFamily="-84" charset="-128"/>
                          <a:cs typeface="Times New Roman" pitchFamily="18" charset="0"/>
                          <a:sym typeface="Times New Roman" pitchFamily="18" charset="0"/>
                        </a:rPr>
                        <a:t>-2</a:t>
                      </a:r>
                    </a:p>
                  </a:txBody>
                  <a:tcPr marL="38103" marR="38103" marT="38099" marB="3809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extLst>
                  <a:ext uri="{0D108BD9-81ED-4DB2-BD59-A6C34878D82A}">
                    <a16:rowId xmlns="" xmlns:a16="http://schemas.microsoft.com/office/drawing/2014/main" val="10003"/>
                  </a:ext>
                </a:extLst>
              </a:tr>
              <a:tr h="326591">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a:ln>
                            <a:noFill/>
                          </a:ln>
                          <a:solidFill>
                            <a:schemeClr val="tx1"/>
                          </a:solidFill>
                          <a:effectLst/>
                          <a:latin typeface="Arial Bold" pitchFamily="-84" charset="0"/>
                          <a:ea typeface="ヒラギノ角ゴ ProN W3" pitchFamily="-84" charset="-128"/>
                          <a:sym typeface="Arial Bold" pitchFamily="-84" charset="0"/>
                        </a:rPr>
                        <a:t>Divergence</a:t>
                      </a:r>
                    </a:p>
                  </a:txBody>
                  <a:tcPr marL="38103" marR="38103" marT="38099" marB="3809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Times New Roman" pitchFamily="18" charset="0"/>
                          <a:ea typeface="ヒラギノ角ゴ ProN W3" pitchFamily="-84" charset="-128"/>
                          <a:cs typeface="Times New Roman" pitchFamily="18" charset="0"/>
                          <a:sym typeface="Times New Roman" pitchFamily="18" charset="0"/>
                        </a:rPr>
                        <a:t>&lt; 1 </a:t>
                      </a:r>
                      <a:r>
                        <a:rPr kumimoji="0" lang="en-US" sz="1600" b="0" i="0" u="none" strike="noStrike" cap="none" normalizeH="0" baseline="0" dirty="0" err="1">
                          <a:ln>
                            <a:noFill/>
                          </a:ln>
                          <a:solidFill>
                            <a:schemeClr val="tx1"/>
                          </a:solidFill>
                          <a:effectLst/>
                          <a:latin typeface="Times New Roman" pitchFamily="18" charset="0"/>
                          <a:ea typeface="ヒラギノ角ゴ ProN W3" pitchFamily="-84" charset="-128"/>
                          <a:cs typeface="Times New Roman" pitchFamily="18" charset="0"/>
                          <a:sym typeface="Times New Roman" pitchFamily="18" charset="0"/>
                        </a:rPr>
                        <a:t>mrad</a:t>
                      </a:r>
                      <a:endParaRPr kumimoji="0" lang="en-US" sz="1600" b="0" i="0" u="none" strike="noStrike" cap="none" normalizeH="0" baseline="0" dirty="0">
                        <a:ln>
                          <a:noFill/>
                        </a:ln>
                        <a:solidFill>
                          <a:schemeClr val="tx1"/>
                        </a:solidFill>
                        <a:effectLst/>
                        <a:latin typeface="Times New Roman" pitchFamily="18" charset="0"/>
                        <a:ea typeface="ヒラギノ角ゴ ProN W3" pitchFamily="-84" charset="-128"/>
                        <a:cs typeface="Times New Roman" pitchFamily="18" charset="0"/>
                        <a:sym typeface="Times New Roman" pitchFamily="18" charset="0"/>
                      </a:endParaRPr>
                    </a:p>
                  </a:txBody>
                  <a:tcPr marL="38103" marR="38103" marT="38099" marB="380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Times New Roman" pitchFamily="18" charset="0"/>
                          <a:ea typeface="ヒラギノ角ゴ ProN W3" pitchFamily="-84" charset="-128"/>
                          <a:cs typeface="Times New Roman" pitchFamily="18" charset="0"/>
                          <a:sym typeface="Times New Roman" pitchFamily="18" charset="0"/>
                        </a:rPr>
                        <a:t>&lt; 0.5 </a:t>
                      </a:r>
                      <a:r>
                        <a:rPr kumimoji="0" lang="en-US" sz="1600" b="0" i="0" u="none" strike="noStrike" cap="none" normalizeH="0" baseline="0" dirty="0" err="1">
                          <a:ln>
                            <a:noFill/>
                          </a:ln>
                          <a:solidFill>
                            <a:schemeClr val="tx1"/>
                          </a:solidFill>
                          <a:effectLst/>
                          <a:latin typeface="Times New Roman" pitchFamily="18" charset="0"/>
                          <a:ea typeface="ヒラギノ角ゴ ProN W3" pitchFamily="-84" charset="-128"/>
                          <a:cs typeface="Times New Roman" pitchFamily="18" charset="0"/>
                          <a:sym typeface="Times New Roman" pitchFamily="18" charset="0"/>
                        </a:rPr>
                        <a:t>mrad</a:t>
                      </a:r>
                      <a:endParaRPr kumimoji="0" lang="en-US" sz="1600" b="0" i="0" u="none" strike="noStrike" cap="none" normalizeH="0" baseline="0" dirty="0">
                        <a:ln>
                          <a:noFill/>
                        </a:ln>
                        <a:solidFill>
                          <a:schemeClr val="tx1"/>
                        </a:solidFill>
                        <a:effectLst/>
                        <a:latin typeface="Times New Roman" pitchFamily="18" charset="0"/>
                        <a:ea typeface="ヒラギノ角ゴ ProN W3" pitchFamily="-84" charset="-128"/>
                        <a:cs typeface="Times New Roman" pitchFamily="18" charset="0"/>
                        <a:sym typeface="Times New Roman" pitchFamily="18" charset="0"/>
                      </a:endParaRPr>
                    </a:p>
                  </a:txBody>
                  <a:tcPr marL="38103" marR="38103" marT="38099" marB="3809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extLst>
                  <a:ext uri="{0D108BD9-81ED-4DB2-BD59-A6C34878D82A}">
                    <a16:rowId xmlns="" xmlns:a16="http://schemas.microsoft.com/office/drawing/2014/main" val="10004"/>
                  </a:ext>
                </a:extLst>
              </a:tr>
              <a:tr h="326591">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Arial Bold" pitchFamily="-84" charset="0"/>
                          <a:ea typeface="ヒラギノ角ゴ ProN W3" pitchFamily="-84" charset="-128"/>
                          <a:sym typeface="Arial Bold" pitchFamily="-84" charset="0"/>
                        </a:rPr>
                        <a:t>Spatial profile</a:t>
                      </a:r>
                    </a:p>
                  </a:txBody>
                  <a:tcPr marL="38103" marR="38103" marT="38099" marB="3809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Times New Roman" pitchFamily="18" charset="0"/>
                          <a:ea typeface="ヒラギノ角ゴ ProN W3" pitchFamily="-84" charset="-128"/>
                          <a:cs typeface="Times New Roman" pitchFamily="18" charset="0"/>
                          <a:sym typeface="Times New Roman" pitchFamily="18" charset="0"/>
                        </a:rPr>
                        <a:t>Gaussian-like</a:t>
                      </a:r>
                    </a:p>
                  </a:txBody>
                  <a:tcPr marL="38103" marR="38103" marT="38099" marB="380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Times New Roman" pitchFamily="18" charset="0"/>
                          <a:ea typeface="ヒラギノ角ゴ ProN W3" pitchFamily="-84" charset="-128"/>
                          <a:cs typeface="Times New Roman" pitchFamily="18" charset="0"/>
                          <a:sym typeface="Times New Roman" pitchFamily="18" charset="0"/>
                        </a:rPr>
                        <a:t>Gaussian-like</a:t>
                      </a:r>
                    </a:p>
                  </a:txBody>
                  <a:tcPr marL="38103" marR="38103" marT="38099" marB="3809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extLst>
                  <a:ext uri="{0D108BD9-81ED-4DB2-BD59-A6C34878D82A}">
                    <a16:rowId xmlns="" xmlns:a16="http://schemas.microsoft.com/office/drawing/2014/main" val="10005"/>
                  </a:ext>
                </a:extLst>
              </a:tr>
              <a:tr h="307311">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err="1">
                          <a:ln>
                            <a:noFill/>
                          </a:ln>
                          <a:solidFill>
                            <a:srgbClr val="541800"/>
                          </a:solidFill>
                          <a:effectLst/>
                          <a:latin typeface="Arial Bold" pitchFamily="-84" charset="0"/>
                          <a:ea typeface="ヒラギノ角ゴ ProN W3" pitchFamily="-84" charset="-128"/>
                          <a:sym typeface="Arial Bold" pitchFamily="-84" charset="0"/>
                        </a:rPr>
                        <a:t>Wavefront</a:t>
                      </a:r>
                      <a:endParaRPr kumimoji="0" lang="en-US" sz="1600" b="0" i="0" u="none" strike="noStrike" cap="none" normalizeH="0" baseline="0" dirty="0">
                        <a:ln>
                          <a:noFill/>
                        </a:ln>
                        <a:solidFill>
                          <a:srgbClr val="541800"/>
                        </a:solidFill>
                        <a:effectLst/>
                        <a:latin typeface="Arial Bold" pitchFamily="-84" charset="0"/>
                        <a:ea typeface="ヒラギノ角ゴ ProN W3" pitchFamily="-84" charset="-128"/>
                        <a:sym typeface="Arial Bold" pitchFamily="-84" charset="0"/>
                      </a:endParaRPr>
                    </a:p>
                  </a:txBody>
                  <a:tcPr marL="38103" marR="38103" marT="38099" marB="3809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Symbol" pitchFamily="18" charset="2"/>
                          <a:ea typeface="ヒラギノ角ゴ ProN W3" pitchFamily="-84" charset="-128"/>
                          <a:sym typeface="Symbol" pitchFamily="18" charset="2"/>
                        </a:rPr>
                        <a:t>l/</a:t>
                      </a:r>
                      <a:r>
                        <a:rPr kumimoji="0" lang="en-US"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pitchFamily="34" charset="0"/>
                        </a:rPr>
                        <a:t>10</a:t>
                      </a:r>
                    </a:p>
                  </a:txBody>
                  <a:tcPr marL="38103" marR="38103" marT="38099" marB="380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Symbol" pitchFamily="18" charset="2"/>
                          <a:ea typeface="ヒラギノ角ゴ ProN W3" pitchFamily="-84" charset="-128"/>
                          <a:cs typeface="+mn-cs"/>
                          <a:sym typeface="Symbol" pitchFamily="18" charset="2"/>
                        </a:rPr>
                        <a:t>l</a:t>
                      </a:r>
                      <a:r>
                        <a:rPr kumimoji="0" lang="en-US"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pitchFamily="34" charset="0"/>
                        </a:rPr>
                        <a:t>/10</a:t>
                      </a:r>
                    </a:p>
                  </a:txBody>
                  <a:tcPr marL="38103" marR="38103" marT="38099" marB="3809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extLst>
                  <a:ext uri="{0D108BD9-81ED-4DB2-BD59-A6C34878D82A}">
                    <a16:rowId xmlns="" xmlns:a16="http://schemas.microsoft.com/office/drawing/2014/main" val="10006"/>
                  </a:ext>
                </a:extLst>
              </a:tr>
              <a:tr h="307311">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Arial Bold" pitchFamily="-84" charset="0"/>
                          <a:ea typeface="ヒラギノ角ゴ ProN W3" pitchFamily="-84" charset="-128"/>
                          <a:sym typeface="Arial Bold" pitchFamily="-84" charset="0"/>
                        </a:rPr>
                        <a:t>Duration</a:t>
                      </a:r>
                    </a:p>
                  </a:txBody>
                  <a:tcPr marL="38103" marR="38103" marT="38099" marB="3809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pitchFamily="34" charset="0"/>
                        </a:rPr>
                        <a:t>&lt; 20fs</a:t>
                      </a:r>
                    </a:p>
                  </a:txBody>
                  <a:tcPr marL="38103" marR="38103" marT="38099" marB="380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pitchFamily="34" charset="0"/>
                        </a:rPr>
                        <a:t>&lt; 20fs</a:t>
                      </a:r>
                    </a:p>
                  </a:txBody>
                  <a:tcPr marL="38103" marR="38103" marT="38099" marB="3809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extLst>
                  <a:ext uri="{0D108BD9-81ED-4DB2-BD59-A6C34878D82A}">
                    <a16:rowId xmlns="" xmlns:a16="http://schemas.microsoft.com/office/drawing/2014/main" val="10007"/>
                  </a:ext>
                </a:extLst>
              </a:tr>
              <a:tr h="326591">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Arial Bold" pitchFamily="-84" charset="0"/>
                          <a:ea typeface="ヒラギノ角ゴ ProN W3" pitchFamily="-84" charset="-128"/>
                          <a:sym typeface="Arial Bold" pitchFamily="-84" charset="0"/>
                        </a:rPr>
                        <a:t>Polarization</a:t>
                      </a:r>
                    </a:p>
                  </a:txBody>
                  <a:tcPr marL="38103" marR="38103" marT="38099" marB="3809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pitchFamily="34" charset="0"/>
                        </a:rPr>
                        <a:t>Linear</a:t>
                      </a:r>
                    </a:p>
                  </a:txBody>
                  <a:tcPr marL="38103" marR="38103" marT="38099" marB="380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lvl1pPr marL="0" algn="l" defTabSz="1042965" rtl="0" eaLnBrk="1" latinLnBrk="0" hangingPunct="1">
                        <a:defRPr sz="2100" kern="1200">
                          <a:solidFill>
                            <a:schemeClr val="tx1"/>
                          </a:solidFill>
                          <a:latin typeface="Calibri"/>
                        </a:defRPr>
                      </a:lvl1pPr>
                      <a:lvl2pPr marL="521482" algn="l" defTabSz="1042965" rtl="0" eaLnBrk="1" latinLnBrk="0" hangingPunct="1">
                        <a:defRPr sz="2100" kern="1200">
                          <a:solidFill>
                            <a:schemeClr val="tx1"/>
                          </a:solidFill>
                          <a:latin typeface="Calibri"/>
                        </a:defRPr>
                      </a:lvl2pPr>
                      <a:lvl3pPr marL="1042965" algn="l" defTabSz="1042965" rtl="0" eaLnBrk="1" latinLnBrk="0" hangingPunct="1">
                        <a:defRPr sz="2100" kern="1200">
                          <a:solidFill>
                            <a:schemeClr val="tx1"/>
                          </a:solidFill>
                          <a:latin typeface="Calibri"/>
                        </a:defRPr>
                      </a:lvl3pPr>
                      <a:lvl4pPr marL="1564447" algn="l" defTabSz="1042965" rtl="0" eaLnBrk="1" latinLnBrk="0" hangingPunct="1">
                        <a:defRPr sz="2100" kern="1200">
                          <a:solidFill>
                            <a:schemeClr val="tx1"/>
                          </a:solidFill>
                          <a:latin typeface="Calibri"/>
                        </a:defRPr>
                      </a:lvl4pPr>
                      <a:lvl5pPr marL="2085929" algn="l" defTabSz="1042965" rtl="0" eaLnBrk="1" latinLnBrk="0" hangingPunct="1">
                        <a:defRPr sz="2100" kern="1200">
                          <a:solidFill>
                            <a:schemeClr val="tx1"/>
                          </a:solidFill>
                          <a:latin typeface="Calibri"/>
                        </a:defRPr>
                      </a:lvl5pPr>
                      <a:lvl6pPr marL="2607412" algn="l" defTabSz="1042965" rtl="0" eaLnBrk="1" latinLnBrk="0" hangingPunct="1">
                        <a:defRPr sz="2100" kern="1200">
                          <a:solidFill>
                            <a:schemeClr val="tx1"/>
                          </a:solidFill>
                          <a:latin typeface="Calibri"/>
                        </a:defRPr>
                      </a:lvl6pPr>
                      <a:lvl7pPr marL="3128894" algn="l" defTabSz="1042965" rtl="0" eaLnBrk="1" latinLnBrk="0" hangingPunct="1">
                        <a:defRPr sz="2100" kern="1200">
                          <a:solidFill>
                            <a:schemeClr val="tx1"/>
                          </a:solidFill>
                          <a:latin typeface="Calibri"/>
                        </a:defRPr>
                      </a:lvl7pPr>
                      <a:lvl8pPr marL="3650376" algn="l" defTabSz="1042965" rtl="0" eaLnBrk="1" latinLnBrk="0" hangingPunct="1">
                        <a:defRPr sz="2100" kern="1200">
                          <a:solidFill>
                            <a:schemeClr val="tx1"/>
                          </a:solidFill>
                          <a:latin typeface="Calibri"/>
                        </a:defRPr>
                      </a:lvl8pPr>
                      <a:lvl9pPr marL="4171859" algn="l" defTabSz="1042965" rtl="0" eaLnBrk="1" latinLnBrk="0" hangingPunct="1">
                        <a:defRPr sz="21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itchFamily="34" charset="0"/>
                        <a:buNone/>
                        <a:tabLst>
                          <a:tab pos="1295400" algn="l"/>
                        </a:tabLst>
                      </a:pPr>
                      <a:r>
                        <a:rPr kumimoji="0" lang="en-US" sz="1600" b="0" i="0" u="none" strike="noStrike" cap="none" normalizeH="0" baseline="0" dirty="0">
                          <a:ln>
                            <a:noFill/>
                          </a:ln>
                          <a:solidFill>
                            <a:schemeClr val="tx1"/>
                          </a:solidFill>
                          <a:effectLst/>
                          <a:latin typeface="Arial" pitchFamily="34" charset="0"/>
                          <a:ea typeface="ヒラギノ角ゴ ProN W3" pitchFamily="-84" charset="-128"/>
                          <a:cs typeface="Arial" pitchFamily="34" charset="0"/>
                          <a:sym typeface="Arial" pitchFamily="34" charset="0"/>
                        </a:rPr>
                        <a:t>Lin.</a:t>
                      </a:r>
                      <a:r>
                        <a:rPr kumimoji="0" lang="en-US" sz="1600" b="0" i="0" u="none" strike="noStrike" cap="none" normalizeH="0" baseline="0" dirty="0">
                          <a:ln>
                            <a:noFill/>
                          </a:ln>
                          <a:solidFill>
                            <a:schemeClr val="bg1">
                              <a:lumMod val="50000"/>
                            </a:schemeClr>
                          </a:solidFill>
                          <a:effectLst/>
                          <a:latin typeface="Arial" pitchFamily="34" charset="0"/>
                          <a:ea typeface="ヒラギノ角ゴ ProN W3" pitchFamily="-84" charset="-128"/>
                          <a:cs typeface="Arial" pitchFamily="34" charset="0"/>
                          <a:sym typeface="Arial" pitchFamily="34" charset="0"/>
                        </a:rPr>
                        <a:t>/Circ./</a:t>
                      </a:r>
                      <a:r>
                        <a:rPr kumimoji="0" lang="en-US" sz="1600" b="0" i="0" u="none" strike="noStrike" cap="none" normalizeH="0" baseline="0" dirty="0" err="1">
                          <a:ln>
                            <a:noFill/>
                          </a:ln>
                          <a:solidFill>
                            <a:schemeClr val="bg1">
                              <a:lumMod val="50000"/>
                            </a:schemeClr>
                          </a:solidFill>
                          <a:effectLst/>
                          <a:latin typeface="Arial" pitchFamily="34" charset="0"/>
                          <a:ea typeface="ヒラギノ角ゴ ProN W3" pitchFamily="-84" charset="-128"/>
                          <a:cs typeface="Arial" pitchFamily="34" charset="0"/>
                          <a:sym typeface="Arial" pitchFamily="34" charset="0"/>
                        </a:rPr>
                        <a:t>Eliptical</a:t>
                      </a:r>
                      <a:endParaRPr kumimoji="0" lang="en-US" sz="1600" b="0" i="0" u="none" strike="noStrike" cap="none" normalizeH="0" baseline="0" dirty="0">
                        <a:ln>
                          <a:noFill/>
                        </a:ln>
                        <a:solidFill>
                          <a:schemeClr val="bg1">
                            <a:lumMod val="50000"/>
                          </a:schemeClr>
                        </a:solidFill>
                        <a:effectLst/>
                        <a:latin typeface="Arial" pitchFamily="34" charset="0"/>
                        <a:ea typeface="ヒラギノ角ゴ ProN W3" pitchFamily="-84" charset="-128"/>
                        <a:cs typeface="Arial" pitchFamily="34" charset="0"/>
                        <a:sym typeface="Arial" pitchFamily="34" charset="0"/>
                      </a:endParaRPr>
                    </a:p>
                  </a:txBody>
                  <a:tcPr marL="38103" marR="38103" marT="38099" marB="3809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79646"/>
                    </a:solidFill>
                  </a:tcPr>
                </a:tc>
                <a:extLst>
                  <a:ext uri="{0D108BD9-81ED-4DB2-BD59-A6C34878D82A}">
                    <a16:rowId xmlns="" xmlns:a16="http://schemas.microsoft.com/office/drawing/2014/main" val="10008"/>
                  </a:ext>
                </a:extLst>
              </a:tr>
            </a:tbl>
          </a:graphicData>
        </a:graphic>
      </p:graphicFrame>
      <p:sp>
        <p:nvSpPr>
          <p:cNvPr id="6" name="Rectangle 5"/>
          <p:cNvSpPr/>
          <p:nvPr/>
        </p:nvSpPr>
        <p:spPr>
          <a:xfrm>
            <a:off x="449362" y="5220791"/>
            <a:ext cx="4392488" cy="1292662"/>
          </a:xfrm>
          <a:prstGeom prst="rect">
            <a:avLst/>
          </a:prstGeom>
        </p:spPr>
        <p:txBody>
          <a:bodyPr wrap="square">
            <a:spAutoFit/>
          </a:bodyPr>
          <a:lstStyle/>
          <a:p>
            <a:pPr fontAlgn="auto">
              <a:lnSpc>
                <a:spcPct val="150000"/>
              </a:lnSpc>
              <a:spcBef>
                <a:spcPts val="0"/>
              </a:spcBef>
              <a:spcAft>
                <a:spcPts val="0"/>
              </a:spcAft>
              <a:defRPr/>
            </a:pPr>
            <a:r>
              <a:rPr lang="en-US" sz="2000" dirty="0">
                <a:solidFill>
                  <a:sysClr val="windowText" lastClr="000000">
                    <a:lumMod val="85000"/>
                    <a:lumOff val="15000"/>
                  </a:sysClr>
                </a:solidFill>
                <a:latin typeface="+mn-lt"/>
                <a:cs typeface="+mn-cs"/>
              </a:rPr>
              <a:t>Versatility / </a:t>
            </a:r>
            <a:r>
              <a:rPr lang="en-US" sz="2000" dirty="0" err="1">
                <a:solidFill>
                  <a:sysClr val="windowText" lastClr="000000">
                    <a:lumMod val="85000"/>
                    <a:lumOff val="15000"/>
                  </a:sysClr>
                </a:solidFill>
                <a:latin typeface="+mn-lt"/>
                <a:cs typeface="+mn-cs"/>
              </a:rPr>
              <a:t>Tunability</a:t>
            </a:r>
            <a:r>
              <a:rPr lang="en-US" sz="2000" dirty="0">
                <a:solidFill>
                  <a:sysClr val="windowText" lastClr="000000">
                    <a:lumMod val="85000"/>
                    <a:lumOff val="15000"/>
                  </a:sysClr>
                </a:solidFill>
                <a:latin typeface="+mn-lt"/>
                <a:cs typeface="+mn-cs"/>
              </a:rPr>
              <a:t>: </a:t>
            </a:r>
          </a:p>
          <a:p>
            <a:pPr marL="285750" indent="-285750" fontAlgn="auto">
              <a:lnSpc>
                <a:spcPct val="150000"/>
              </a:lnSpc>
              <a:spcBef>
                <a:spcPts val="0"/>
              </a:spcBef>
              <a:spcAft>
                <a:spcPts val="0"/>
              </a:spcAft>
              <a:buFont typeface="Arial" panose="020B0604020202020204" pitchFamily="34" charset="0"/>
              <a:buChar char="•"/>
              <a:defRPr/>
            </a:pPr>
            <a:r>
              <a:rPr lang="en-US" sz="1600" dirty="0">
                <a:solidFill>
                  <a:sysClr val="windowText" lastClr="000000">
                    <a:lumMod val="85000"/>
                    <a:lumOff val="15000"/>
                  </a:sysClr>
                </a:solidFill>
                <a:latin typeface="+mn-lt"/>
                <a:cs typeface="+mn-cs"/>
              </a:rPr>
              <a:t>Several focusing geometries</a:t>
            </a:r>
          </a:p>
          <a:p>
            <a:pPr marL="285750" indent="-285750" fontAlgn="auto">
              <a:lnSpc>
                <a:spcPct val="150000"/>
              </a:lnSpc>
              <a:spcBef>
                <a:spcPts val="0"/>
              </a:spcBef>
              <a:spcAft>
                <a:spcPts val="0"/>
              </a:spcAft>
              <a:buFont typeface="Arial" panose="020B0604020202020204" pitchFamily="34" charset="0"/>
              <a:buChar char="•"/>
              <a:defRPr/>
            </a:pPr>
            <a:r>
              <a:rPr lang="en-US" sz="1600" dirty="0">
                <a:solidFill>
                  <a:sysClr val="windowText" lastClr="000000">
                    <a:lumMod val="85000"/>
                    <a:lumOff val="15000"/>
                  </a:sysClr>
                </a:solidFill>
                <a:latin typeface="+mn-lt"/>
                <a:cs typeface="+mn-cs"/>
              </a:rPr>
              <a:t>Max. eff. at given wavelength range</a:t>
            </a:r>
          </a:p>
        </p:txBody>
      </p:sp>
      <p:sp>
        <p:nvSpPr>
          <p:cNvPr id="7" name="TextovéPole 3"/>
          <p:cNvSpPr txBox="1"/>
          <p:nvPr/>
        </p:nvSpPr>
        <p:spPr>
          <a:xfrm>
            <a:off x="522387" y="2493198"/>
            <a:ext cx="2016224" cy="584775"/>
          </a:xfrm>
          <a:prstGeom prst="rect">
            <a:avLst/>
          </a:prstGeom>
          <a:noFill/>
        </p:spPr>
        <p:txBody>
          <a:bodyPr wrap="square" rtlCol="0">
            <a:spAutoFit/>
          </a:bodyPr>
          <a:lstStyle/>
          <a:p>
            <a:pPr algn="ctr"/>
            <a:r>
              <a:rPr lang="en-US" dirty="0">
                <a:solidFill>
                  <a:schemeClr val="bg1"/>
                </a:solidFill>
              </a:rPr>
              <a:t>Focusing chamber </a:t>
            </a:r>
            <a:r>
              <a:rPr lang="en-US" sz="1400" dirty="0">
                <a:solidFill>
                  <a:schemeClr val="bg1"/>
                </a:solidFill>
              </a:rPr>
              <a:t>F- number 40-1000</a:t>
            </a:r>
          </a:p>
        </p:txBody>
      </p:sp>
      <p:sp>
        <p:nvSpPr>
          <p:cNvPr id="8" name="TextovéPole 14"/>
          <p:cNvSpPr txBox="1"/>
          <p:nvPr/>
        </p:nvSpPr>
        <p:spPr>
          <a:xfrm>
            <a:off x="4841850" y="1476375"/>
            <a:ext cx="2160240" cy="369332"/>
          </a:xfrm>
          <a:prstGeom prst="rect">
            <a:avLst/>
          </a:prstGeom>
          <a:noFill/>
        </p:spPr>
        <p:txBody>
          <a:bodyPr wrap="square" rtlCol="0">
            <a:spAutoFit/>
          </a:bodyPr>
          <a:lstStyle/>
          <a:p>
            <a:pPr algn="ctr"/>
            <a:r>
              <a:rPr lang="en-US" dirty="0">
                <a:solidFill>
                  <a:schemeClr val="bg1"/>
                </a:solidFill>
              </a:rPr>
              <a:t>Interaction chamber</a:t>
            </a:r>
            <a:endParaRPr lang="en-US" sz="1400" dirty="0">
              <a:solidFill>
                <a:schemeClr val="bg1"/>
              </a:solidFill>
            </a:endParaRPr>
          </a:p>
        </p:txBody>
      </p:sp>
      <p:sp>
        <p:nvSpPr>
          <p:cNvPr id="9" name="TextovéPole 15"/>
          <p:cNvSpPr txBox="1"/>
          <p:nvPr/>
        </p:nvSpPr>
        <p:spPr>
          <a:xfrm>
            <a:off x="7794749" y="2484487"/>
            <a:ext cx="2016224" cy="646331"/>
          </a:xfrm>
          <a:prstGeom prst="rect">
            <a:avLst/>
          </a:prstGeom>
          <a:noFill/>
        </p:spPr>
        <p:txBody>
          <a:bodyPr wrap="square" rtlCol="0">
            <a:spAutoFit/>
          </a:bodyPr>
          <a:lstStyle/>
          <a:p>
            <a:pPr algn="ctr"/>
            <a:r>
              <a:rPr lang="en-US" dirty="0">
                <a:solidFill>
                  <a:schemeClr val="bg1"/>
                </a:solidFill>
              </a:rPr>
              <a:t>IR rejection</a:t>
            </a:r>
            <a:br>
              <a:rPr lang="en-US" dirty="0">
                <a:solidFill>
                  <a:schemeClr val="bg1"/>
                </a:solidFill>
              </a:rPr>
            </a:br>
            <a:r>
              <a:rPr lang="en-US" dirty="0">
                <a:solidFill>
                  <a:schemeClr val="bg1"/>
                </a:solidFill>
              </a:rPr>
              <a:t>+ diagnostics</a:t>
            </a:r>
            <a:endParaRPr lang="en-US" sz="1400" dirty="0">
              <a:solidFill>
                <a:schemeClr val="bg1"/>
              </a:solidFill>
            </a:endParaRPr>
          </a:p>
        </p:txBody>
      </p:sp>
      <p:cxnSp>
        <p:nvCxnSpPr>
          <p:cNvPr id="10" name="Přímá spojnice se šipkou 5"/>
          <p:cNvCxnSpPr/>
          <p:nvPr/>
        </p:nvCxnSpPr>
        <p:spPr>
          <a:xfrm flipH="1" flipV="1">
            <a:off x="7362701" y="2493199"/>
            <a:ext cx="648072" cy="29238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21"/>
          <p:cNvCxnSpPr/>
          <p:nvPr/>
        </p:nvCxnSpPr>
        <p:spPr>
          <a:xfrm flipH="1" flipV="1">
            <a:off x="7290693" y="2552141"/>
            <a:ext cx="648072" cy="292386"/>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 name="TextovéPole 22"/>
          <p:cNvSpPr txBox="1"/>
          <p:nvPr/>
        </p:nvSpPr>
        <p:spPr>
          <a:xfrm rot="1432262">
            <a:off x="6552949" y="2773969"/>
            <a:ext cx="2160240" cy="369332"/>
          </a:xfrm>
          <a:prstGeom prst="rect">
            <a:avLst/>
          </a:prstGeom>
          <a:noFill/>
        </p:spPr>
        <p:txBody>
          <a:bodyPr wrap="square" rtlCol="0">
            <a:spAutoFit/>
          </a:bodyPr>
          <a:lstStyle/>
          <a:p>
            <a:pPr algn="ctr"/>
            <a:r>
              <a:rPr lang="en-US" b="1" dirty="0">
                <a:solidFill>
                  <a:srgbClr val="00B0F0"/>
                </a:solidFill>
                <a:effectLst>
                  <a:outerShdw blurRad="50800" dist="63500" dir="16200000" sx="102000" sy="102000" algn="tl" rotWithShape="0">
                    <a:srgbClr val="C00000">
                      <a:alpha val="51000"/>
                    </a:srgbClr>
                  </a:outerShdw>
                </a:effectLst>
              </a:rPr>
              <a:t>Lasers</a:t>
            </a:r>
            <a:endParaRPr lang="en-US" sz="1400" b="1" dirty="0">
              <a:solidFill>
                <a:srgbClr val="00B0F0"/>
              </a:solidFill>
              <a:effectLst>
                <a:outerShdw blurRad="50800" dist="63500" dir="16200000" sx="102000" sy="102000" algn="tl" rotWithShape="0">
                  <a:srgbClr val="C00000">
                    <a:alpha val="51000"/>
                  </a:srgbClr>
                </a:outerShdw>
              </a:effectLst>
            </a:endParaRPr>
          </a:p>
        </p:txBody>
      </p:sp>
      <p:sp>
        <p:nvSpPr>
          <p:cNvPr id="13" name="TextBox 12">
            <a:extLst>
              <a:ext uri="{FF2B5EF4-FFF2-40B4-BE49-F238E27FC236}">
                <a16:creationId xmlns="" xmlns:a16="http://schemas.microsoft.com/office/drawing/2014/main" id="{8F353BC7-7513-B445-AB57-A33E5142ACAC}"/>
              </a:ext>
            </a:extLst>
          </p:cNvPr>
          <p:cNvSpPr txBox="1"/>
          <p:nvPr/>
        </p:nvSpPr>
        <p:spPr>
          <a:xfrm>
            <a:off x="8388744" y="17854"/>
            <a:ext cx="2334293" cy="246221"/>
          </a:xfrm>
          <a:prstGeom prst="rect">
            <a:avLst/>
          </a:prstGeom>
          <a:noFill/>
        </p:spPr>
        <p:txBody>
          <a:bodyPr wrap="none" rtlCol="0">
            <a:spAutoFit/>
          </a:bodyPr>
          <a:lstStyle/>
          <a:p>
            <a:r>
              <a:rPr lang="sv-SE" sz="1000" dirty="0" err="1"/>
              <a:t>Slide</a:t>
            </a:r>
            <a:r>
              <a:rPr lang="sv-SE" sz="1000" dirty="0"/>
              <a:t> from Jaroslav </a:t>
            </a:r>
            <a:r>
              <a:rPr lang="sv-SE" sz="1000" dirty="0" err="1"/>
              <a:t>Nejdl</a:t>
            </a:r>
            <a:r>
              <a:rPr lang="sv-SE" sz="1000" dirty="0"/>
              <a:t>. ELI-BL RP2</a:t>
            </a:r>
          </a:p>
        </p:txBody>
      </p:sp>
      <p:sp>
        <p:nvSpPr>
          <p:cNvPr id="14" name="TextShape 1"/>
          <p:cNvSpPr txBox="1"/>
          <p:nvPr/>
        </p:nvSpPr>
        <p:spPr>
          <a:xfrm>
            <a:off x="3570028" y="200473"/>
            <a:ext cx="5964498" cy="1079640"/>
          </a:xfrm>
          <a:prstGeom prst="rect">
            <a:avLst/>
          </a:prstGeom>
          <a:noFill/>
          <a:ln>
            <a:noFill/>
          </a:ln>
        </p:spPr>
        <p:txBody>
          <a:bodyPr lIns="0" tIns="0" rIns="0" bIns="0" anchor="ctr"/>
          <a:lstStyle>
            <a:defPPr>
              <a:defRPr lang="en-US"/>
            </a:defPPr>
            <a:lvl1pPr>
              <a:spcBef>
                <a:spcPct val="0"/>
              </a:spcBef>
              <a:buFontTx/>
              <a:buNone/>
              <a:defRPr sz="2000" spc="-1">
                <a:solidFill>
                  <a:srgbClr val="666666"/>
                </a:solidFill>
                <a:uFill>
                  <a:solidFill>
                    <a:srgbClr val="FFFFFF"/>
                  </a:solidFill>
                </a:uFill>
                <a:latin typeface="Verdana"/>
              </a:defRPr>
            </a:lvl1pPr>
          </a:lstStyle>
          <a:p>
            <a:r>
              <a:rPr lang="fr-FR" dirty="0">
                <a:sym typeface="Calibri" charset="0"/>
              </a:rPr>
              <a:t>HHG </a:t>
            </a:r>
            <a:r>
              <a:rPr lang="fr-FR" dirty="0" smtClean="0">
                <a:sym typeface="Calibri" charset="0"/>
              </a:rPr>
              <a:t>Beamline</a:t>
            </a:r>
            <a:endParaRPr lang="en-US" altLang="x-none" dirty="0"/>
          </a:p>
        </p:txBody>
      </p:sp>
    </p:spTree>
    <p:extLst>
      <p:ext uri="{BB962C8B-B14F-4D97-AF65-F5344CB8AC3E}">
        <p14:creationId xmlns:p14="http://schemas.microsoft.com/office/powerpoint/2010/main" val="359525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3"/>
          <p:cNvSpPr txBox="1"/>
          <p:nvPr/>
        </p:nvSpPr>
        <p:spPr>
          <a:xfrm>
            <a:off x="6264000" y="7041600"/>
            <a:ext cx="359640" cy="359640"/>
          </a:xfrm>
          <a:prstGeom prst="rect">
            <a:avLst/>
          </a:prstGeom>
          <a:noFill/>
          <a:ln>
            <a:noFill/>
          </a:ln>
        </p:spPr>
        <p:txBody>
          <a:bodyPr lIns="36000" tIns="0" rIns="0" bIns="0" anchor="ctr"/>
          <a:lstStyle/>
          <a:p>
            <a:pPr>
              <a:lnSpc>
                <a:spcPct val="100000"/>
              </a:lnSpc>
            </a:pPr>
            <a:fld id="{D0225E78-6EA2-4D2C-B542-A0D184CD0A0E}" type="slidenum">
              <a:rPr lang="en-US" sz="1000" b="0" strike="noStrike" spc="-1">
                <a:solidFill>
                  <a:srgbClr val="FFFFFF"/>
                </a:solidFill>
                <a:uFill>
                  <a:solidFill>
                    <a:srgbClr val="FFFFFF"/>
                  </a:solidFill>
                </a:uFill>
                <a:latin typeface="Verdana"/>
              </a:rPr>
              <a:t>41</a:t>
            </a:fld>
            <a:endParaRPr lang="en-US" sz="1400" b="0" strike="noStrike" spc="-1">
              <a:solidFill>
                <a:srgbClr val="000000"/>
              </a:solidFill>
              <a:uFill>
                <a:solidFill>
                  <a:srgbClr val="FFFFFF"/>
                </a:solidFill>
              </a:uFill>
              <a:latin typeface="Times New Roman"/>
            </a:endParaRPr>
          </a:p>
        </p:txBody>
      </p:sp>
      <p:sp>
        <p:nvSpPr>
          <p:cNvPr id="3" name="TextovéPole 5">
            <a:extLst>
              <a:ext uri="{FF2B5EF4-FFF2-40B4-BE49-F238E27FC236}">
                <a16:creationId xmlns="" xmlns:a16="http://schemas.microsoft.com/office/drawing/2014/main" id="{8351D3F6-EC13-4D45-A726-C9A25347B3E2}"/>
              </a:ext>
            </a:extLst>
          </p:cNvPr>
          <p:cNvSpPr txBox="1"/>
          <p:nvPr/>
        </p:nvSpPr>
        <p:spPr>
          <a:xfrm>
            <a:off x="211609" y="1328473"/>
            <a:ext cx="10266740" cy="6314707"/>
          </a:xfrm>
          <a:prstGeom prst="rect">
            <a:avLst/>
          </a:prstGeom>
          <a:solidFill>
            <a:schemeClr val="bg1">
              <a:alpha val="66000"/>
            </a:schemeClr>
          </a:solidFill>
        </p:spPr>
        <p:txBody>
          <a:bodyPr wrap="square" lIns="104296" tIns="52148" rIns="104296" bIns="52148">
            <a:spAutoFit/>
          </a:bodyPr>
          <a:lstStyle/>
          <a:p>
            <a:pPr marL="391112" indent="-391112">
              <a:lnSpc>
                <a:spcPct val="150000"/>
              </a:lnSpc>
              <a:buFont typeface="Arial" panose="020B0604020202020204" pitchFamily="34" charset="0"/>
              <a:buChar char="•"/>
              <a:defRPr/>
            </a:pPr>
            <a:r>
              <a:rPr lang="cs-CZ" dirty="0" smtClean="0">
                <a:latin typeface="Tahoma" panose="020B0604030504040204" pitchFamily="34" charset="0"/>
                <a:ea typeface="Tahoma" panose="020B0604030504040204" pitchFamily="34" charset="0"/>
                <a:cs typeface="Tahoma" panose="020B0604030504040204" pitchFamily="34" charset="0"/>
              </a:rPr>
              <a:t>Argon spectrum:</a:t>
            </a:r>
          </a:p>
          <a:p>
            <a:pPr marL="391112" indent="-391112">
              <a:lnSpc>
                <a:spcPct val="150000"/>
              </a:lnSpc>
              <a:buFont typeface="Arial" panose="020B0604020202020204" pitchFamily="34" charset="0"/>
              <a:buChar char="•"/>
              <a:defRPr/>
            </a:pPr>
            <a:endParaRPr lang="cs-CZ" dirty="0">
              <a:latin typeface="Tahoma" panose="020B0604030504040204" pitchFamily="34" charset="0"/>
              <a:ea typeface="Tahoma" panose="020B0604030504040204" pitchFamily="34" charset="0"/>
              <a:cs typeface="Tahoma" panose="020B0604030504040204" pitchFamily="34" charset="0"/>
            </a:endParaRPr>
          </a:p>
          <a:p>
            <a:pPr marL="391112" indent="-391112">
              <a:lnSpc>
                <a:spcPct val="150000"/>
              </a:lnSpc>
              <a:buFont typeface="Arial" panose="020B0604020202020204" pitchFamily="34" charset="0"/>
              <a:buChar char="•"/>
              <a:defRPr/>
            </a:pPr>
            <a:endParaRPr lang="cs-CZ"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150000"/>
              </a:lnSpc>
              <a:defRPr/>
            </a:pPr>
            <a:endParaRPr lang="cs-CZ"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150000"/>
              </a:lnSpc>
              <a:defRPr/>
            </a:pPr>
            <a:endParaRPr lang="cs-CZ" dirty="0" smtClean="0">
              <a:latin typeface="Tahoma" panose="020B0604030504040204" pitchFamily="34" charset="0"/>
              <a:ea typeface="Tahoma" panose="020B0604030504040204" pitchFamily="34" charset="0"/>
              <a:cs typeface="Tahoma" panose="020B0604030504040204" pitchFamily="34" charset="0"/>
            </a:endParaRPr>
          </a:p>
          <a:p>
            <a:pPr marL="391112" indent="-391112">
              <a:lnSpc>
                <a:spcPct val="150000"/>
              </a:lnSpc>
              <a:buFont typeface="Arial" panose="020B0604020202020204" pitchFamily="34" charset="0"/>
              <a:buChar char="•"/>
              <a:defRPr/>
            </a:pPr>
            <a:r>
              <a:rPr lang="cs-CZ" dirty="0" smtClean="0">
                <a:latin typeface="Tahoma" panose="020B0604030504040204" pitchFamily="34" charset="0"/>
                <a:ea typeface="Tahoma" panose="020B0604030504040204" pitchFamily="34" charset="0"/>
                <a:cs typeface="Tahoma" panose="020B0604030504040204" pitchFamily="34" charset="0"/>
              </a:rPr>
              <a:t>Neon spectrum</a:t>
            </a:r>
          </a:p>
          <a:p>
            <a:pPr marL="391112" indent="-391112">
              <a:lnSpc>
                <a:spcPct val="150000"/>
              </a:lnSpc>
              <a:buFont typeface="Arial" panose="020B0604020202020204" pitchFamily="34" charset="0"/>
              <a:buChar char="•"/>
              <a:defRPr/>
            </a:pPr>
            <a:endParaRPr lang="cs-CZ" dirty="0">
              <a:latin typeface="Tahoma" panose="020B0604030504040204" pitchFamily="34" charset="0"/>
              <a:ea typeface="Tahoma" panose="020B0604030504040204" pitchFamily="34" charset="0"/>
              <a:cs typeface="Tahoma" panose="020B0604030504040204" pitchFamily="34" charset="0"/>
            </a:endParaRPr>
          </a:p>
          <a:p>
            <a:pPr marL="391112" indent="-391112">
              <a:lnSpc>
                <a:spcPct val="150000"/>
              </a:lnSpc>
              <a:buFont typeface="Arial" panose="020B0604020202020204" pitchFamily="34" charset="0"/>
              <a:buChar char="•"/>
              <a:defRPr/>
            </a:pPr>
            <a:endParaRPr lang="cs-CZ" dirty="0" smtClean="0">
              <a:latin typeface="Tahoma" panose="020B0604030504040204" pitchFamily="34" charset="0"/>
              <a:ea typeface="Tahoma" panose="020B0604030504040204" pitchFamily="34" charset="0"/>
              <a:cs typeface="Tahoma" panose="020B0604030504040204" pitchFamily="34" charset="0"/>
            </a:endParaRPr>
          </a:p>
          <a:p>
            <a:pPr marL="391112" indent="-391112">
              <a:lnSpc>
                <a:spcPct val="150000"/>
              </a:lnSpc>
              <a:buFont typeface="Arial" panose="020B0604020202020204" pitchFamily="34" charset="0"/>
              <a:buChar char="•"/>
              <a:defRPr/>
            </a:pPr>
            <a:endParaRPr lang="cs-CZ"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defRPr/>
            </a:pPr>
            <a:endParaRPr lang="cs-CZ" dirty="0">
              <a:latin typeface="Tahoma" panose="020B0604030504040204" pitchFamily="34" charset="0"/>
              <a:ea typeface="Tahoma" panose="020B0604030504040204" pitchFamily="34" charset="0"/>
              <a:cs typeface="Tahoma" panose="020B0604030504040204" pitchFamily="34" charset="0"/>
            </a:endParaRPr>
          </a:p>
          <a:p>
            <a:pPr marL="391112" indent="-391112">
              <a:lnSpc>
                <a:spcPct val="150000"/>
              </a:lnSpc>
              <a:buFont typeface="Arial" panose="020B0604020202020204" pitchFamily="34" charset="0"/>
              <a:buChar char="•"/>
              <a:defRPr/>
            </a:pPr>
            <a:r>
              <a:rPr lang="cs-CZ" dirty="0" smtClean="0">
                <a:latin typeface="Tahoma" panose="020B0604030504040204" pitchFamily="34" charset="0"/>
                <a:ea typeface="Tahoma" panose="020B0604030504040204" pitchFamily="34" charset="0"/>
                <a:cs typeface="Tahoma" panose="020B0604030504040204" pitchFamily="34" charset="0"/>
              </a:rPr>
              <a:t>Pulse energy</a:t>
            </a:r>
          </a:p>
          <a:p>
            <a:pPr marL="847409" lvl="1" indent="-325926">
              <a:lnSpc>
                <a:spcPct val="150000"/>
              </a:lnSpc>
              <a:buFont typeface="Arial" panose="020B0604020202020204" pitchFamily="34" charset="0"/>
              <a:buChar char="•"/>
              <a:defRPr/>
            </a:pPr>
            <a:r>
              <a:rPr lang="cs-CZ" dirty="0" smtClean="0">
                <a:latin typeface="Tahoma" panose="020B0604030504040204" pitchFamily="34" charset="0"/>
                <a:ea typeface="Tahoma" panose="020B0604030504040204" pitchFamily="34" charset="0"/>
                <a:cs typeface="Tahoma" panose="020B0604030504040204" pitchFamily="34" charset="0"/>
              </a:rPr>
              <a:t>Pulse energy in Ar = </a:t>
            </a:r>
            <a:r>
              <a:rPr lang="cs-CZ" b="1" dirty="0" smtClean="0">
                <a:latin typeface="Tahoma" panose="020B0604030504040204" pitchFamily="34" charset="0"/>
                <a:ea typeface="Tahoma" panose="020B0604030504040204" pitchFamily="34" charset="0"/>
                <a:cs typeface="Tahoma" panose="020B0604030504040204" pitchFamily="34" charset="0"/>
              </a:rPr>
              <a:t>0.2 nJ, </a:t>
            </a:r>
            <a:r>
              <a:rPr lang="cs-CZ" dirty="0" smtClean="0">
                <a:latin typeface="Tahoma" panose="020B0604030504040204" pitchFamily="34" charset="0"/>
                <a:ea typeface="Tahoma" panose="020B0604030504040204" pitchFamily="34" charset="0"/>
                <a:cs typeface="Tahoma" panose="020B0604030504040204" pitchFamily="34" charset="0"/>
              </a:rPr>
              <a:t>after 200 nm Al filter </a:t>
            </a:r>
          </a:p>
          <a:p>
            <a:pPr marL="847409" lvl="1" indent="-325926">
              <a:lnSpc>
                <a:spcPct val="150000"/>
              </a:lnSpc>
              <a:buFont typeface="Arial" panose="020B0604020202020204" pitchFamily="34" charset="0"/>
              <a:buChar char="•"/>
              <a:defRPr/>
            </a:pPr>
            <a:r>
              <a:rPr lang="cs-CZ" dirty="0">
                <a:latin typeface="Tahoma" panose="020B0604030504040204" pitchFamily="34" charset="0"/>
                <a:ea typeface="Tahoma" panose="020B0604030504040204" pitchFamily="34" charset="0"/>
                <a:cs typeface="Tahoma" panose="020B0604030504040204" pitchFamily="34" charset="0"/>
              </a:rPr>
              <a:t>1</a:t>
            </a:r>
            <a:r>
              <a:rPr lang="cs-CZ" dirty="0" smtClean="0">
                <a:latin typeface="Tahoma" panose="020B0604030504040204" pitchFamily="34" charset="0"/>
                <a:ea typeface="Tahoma" panose="020B0604030504040204" pitchFamily="34" charset="0"/>
                <a:cs typeface="Tahoma" panose="020B0604030504040204" pitchFamily="34" charset="0"/>
              </a:rPr>
              <a:t>e-6 efficiency of generation</a:t>
            </a:r>
          </a:p>
          <a:p>
            <a:pPr marL="847409" lvl="1" indent="-325926">
              <a:lnSpc>
                <a:spcPct val="150000"/>
              </a:lnSpc>
              <a:buFont typeface="Arial" panose="020B0604020202020204" pitchFamily="34" charset="0"/>
              <a:buChar char="•"/>
              <a:defRPr/>
            </a:pPr>
            <a:endParaRPr lang="cs-CZ" dirty="0" smtClean="0">
              <a:latin typeface="Tahoma" panose="020B0604030504040204" pitchFamily="34" charset="0"/>
              <a:ea typeface="Tahoma" panose="020B0604030504040204" pitchFamily="34" charset="0"/>
              <a:cs typeface="Tahoma" panose="020B0604030504040204" pitchFamily="34" charset="0"/>
            </a:endParaRPr>
          </a:p>
          <a:p>
            <a:pPr marL="912594" lvl="1" indent="-391112">
              <a:lnSpc>
                <a:spcPct val="150000"/>
              </a:lnSpc>
              <a:buFont typeface="Arial" panose="020B0604020202020204" pitchFamily="34" charset="0"/>
              <a:buChar char="•"/>
              <a:defRPr/>
            </a:pPr>
            <a:endParaRPr lang="en-US"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Connector 3">
            <a:extLst>
              <a:ext uri="{FF2B5EF4-FFF2-40B4-BE49-F238E27FC236}">
                <a16:creationId xmlns="" xmlns:a16="http://schemas.microsoft.com/office/drawing/2014/main" id="{DFCB5015-A716-1746-B629-4321EF781932}"/>
              </a:ext>
            </a:extLst>
          </p:cNvPr>
          <p:cNvCxnSpPr/>
          <p:nvPr/>
        </p:nvCxnSpPr>
        <p:spPr>
          <a:xfrm>
            <a:off x="0" y="1240958"/>
            <a:ext cx="106918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906" y="1951831"/>
            <a:ext cx="7795138" cy="147006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706" y="4009231"/>
            <a:ext cx="7795138" cy="1470061"/>
          </a:xfrm>
          <a:prstGeom prst="rect">
            <a:avLst/>
          </a:prstGeom>
        </p:spPr>
      </p:pic>
      <p:sp>
        <p:nvSpPr>
          <p:cNvPr id="9" name="TextShape 1"/>
          <p:cNvSpPr txBox="1"/>
          <p:nvPr/>
        </p:nvSpPr>
        <p:spPr>
          <a:xfrm>
            <a:off x="3570028" y="200473"/>
            <a:ext cx="5964498" cy="1079640"/>
          </a:xfrm>
          <a:prstGeom prst="rect">
            <a:avLst/>
          </a:prstGeom>
          <a:noFill/>
          <a:ln>
            <a:noFill/>
          </a:ln>
        </p:spPr>
        <p:txBody>
          <a:bodyPr lIns="0" tIns="0" rIns="0" bIns="0" anchor="ctr"/>
          <a:lstStyle>
            <a:defPPr>
              <a:defRPr lang="en-US"/>
            </a:defPPr>
            <a:lvl1pPr>
              <a:spcBef>
                <a:spcPct val="0"/>
              </a:spcBef>
              <a:buFontTx/>
              <a:buNone/>
              <a:defRPr sz="2000" spc="-1">
                <a:solidFill>
                  <a:srgbClr val="666666"/>
                </a:solidFill>
                <a:uFill>
                  <a:solidFill>
                    <a:srgbClr val="FFFFFF"/>
                  </a:solidFill>
                </a:uFill>
                <a:latin typeface="Verdana"/>
              </a:defRPr>
            </a:lvl1pPr>
          </a:lstStyle>
          <a:p>
            <a:r>
              <a:rPr lang="fr-FR" dirty="0">
                <a:sym typeface="Calibri" charset="0"/>
              </a:rPr>
              <a:t>HHG </a:t>
            </a:r>
            <a:r>
              <a:rPr lang="fr-FR" dirty="0" smtClean="0">
                <a:sym typeface="Calibri" charset="0"/>
              </a:rPr>
              <a:t>Beamline</a:t>
            </a:r>
            <a:endParaRPr lang="en-US" altLang="x-none" dirty="0"/>
          </a:p>
        </p:txBody>
      </p:sp>
      <p:sp>
        <p:nvSpPr>
          <p:cNvPr id="10" name="TextBox 9">
            <a:extLst>
              <a:ext uri="{FF2B5EF4-FFF2-40B4-BE49-F238E27FC236}">
                <a16:creationId xmlns="" xmlns:a16="http://schemas.microsoft.com/office/drawing/2014/main" id="{4B6FC46C-7519-BE46-9689-2C202C99F777}"/>
              </a:ext>
            </a:extLst>
          </p:cNvPr>
          <p:cNvSpPr txBox="1"/>
          <p:nvPr/>
        </p:nvSpPr>
        <p:spPr>
          <a:xfrm>
            <a:off x="8388744" y="17854"/>
            <a:ext cx="2334293" cy="246221"/>
          </a:xfrm>
          <a:prstGeom prst="rect">
            <a:avLst/>
          </a:prstGeom>
          <a:noFill/>
        </p:spPr>
        <p:txBody>
          <a:bodyPr wrap="none" rtlCol="0">
            <a:spAutoFit/>
          </a:bodyPr>
          <a:lstStyle/>
          <a:p>
            <a:r>
              <a:rPr lang="sv-SE" sz="1000" dirty="0" err="1"/>
              <a:t>Slide</a:t>
            </a:r>
            <a:r>
              <a:rPr lang="sv-SE" sz="1000" dirty="0"/>
              <a:t> from Jaroslav </a:t>
            </a:r>
            <a:r>
              <a:rPr lang="sv-SE" sz="1000" dirty="0" err="1"/>
              <a:t>Nejdl</a:t>
            </a:r>
            <a:r>
              <a:rPr lang="sv-SE" sz="1000" dirty="0"/>
              <a:t>. ELI-BL RP2</a:t>
            </a:r>
          </a:p>
        </p:txBody>
      </p:sp>
    </p:spTree>
    <p:extLst>
      <p:ext uri="{BB962C8B-B14F-4D97-AF65-F5344CB8AC3E}">
        <p14:creationId xmlns:p14="http://schemas.microsoft.com/office/powerpoint/2010/main" val="22930307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Shape 4"/>
          <p:cNvSpPr txBox="1"/>
          <p:nvPr/>
        </p:nvSpPr>
        <p:spPr>
          <a:xfrm>
            <a:off x="432000" y="1548000"/>
            <a:ext cx="9827640" cy="4967640"/>
          </a:xfrm>
          <a:prstGeom prst="rect">
            <a:avLst/>
          </a:prstGeom>
          <a:noFill/>
          <a:ln>
            <a:noFill/>
          </a:ln>
        </p:spPr>
        <p:txBody>
          <a:bodyPr lIns="0" tIns="0" rIns="0" bIns="0" anchor="t"/>
          <a:lstStyle/>
          <a:p>
            <a:pPr marL="216000" indent="-215640">
              <a:buClr>
                <a:srgbClr val="000000"/>
              </a:buClr>
              <a:buFont typeface="Arial"/>
              <a:buChar char="•"/>
            </a:pPr>
            <a:endParaRPr lang="en-US" sz="2400" spc="-1" dirty="0" smtClean="0">
              <a:solidFill>
                <a:srgbClr val="000000"/>
              </a:solidFill>
              <a:uFill>
                <a:solidFill>
                  <a:srgbClr val="FFFFFF"/>
                </a:solidFill>
              </a:uFill>
              <a:latin typeface="Verdana"/>
            </a:endParaRPr>
          </a:p>
        </p:txBody>
      </p:sp>
      <p:sp>
        <p:nvSpPr>
          <p:cNvPr id="21" name="TextBox 20"/>
          <p:cNvSpPr txBox="1"/>
          <p:nvPr/>
        </p:nvSpPr>
        <p:spPr>
          <a:xfrm>
            <a:off x="800903" y="1445341"/>
            <a:ext cx="504056" cy="369289"/>
          </a:xfrm>
          <a:prstGeom prst="rect">
            <a:avLst/>
          </a:prstGeom>
          <a:noFill/>
        </p:spPr>
        <p:txBody>
          <a:bodyPr wrap="square" lIns="91399" tIns="45699" rIns="91399" bIns="45699" rtlCol="0">
            <a:spAutoFit/>
          </a:bodyPr>
          <a:lstStyle/>
          <a:p>
            <a:pPr fontAlgn="base">
              <a:spcBef>
                <a:spcPct val="0"/>
              </a:spcBef>
              <a:spcAft>
                <a:spcPct val="0"/>
              </a:spcAft>
            </a:pPr>
            <a:r>
              <a:rPr lang="en-US" b="1" dirty="0">
                <a:solidFill>
                  <a:schemeClr val="bg1"/>
                </a:solidFill>
                <a:cs typeface="Arial" charset="0"/>
              </a:rPr>
              <a:t>L1</a:t>
            </a:r>
          </a:p>
        </p:txBody>
      </p:sp>
      <p:sp>
        <p:nvSpPr>
          <p:cNvPr id="22" name="TextBox 21"/>
          <p:cNvSpPr txBox="1"/>
          <p:nvPr/>
        </p:nvSpPr>
        <p:spPr>
          <a:xfrm>
            <a:off x="5598761" y="1448808"/>
            <a:ext cx="504056" cy="369289"/>
          </a:xfrm>
          <a:prstGeom prst="rect">
            <a:avLst/>
          </a:prstGeom>
          <a:noFill/>
        </p:spPr>
        <p:txBody>
          <a:bodyPr wrap="square" lIns="91399" tIns="45699" rIns="91399" bIns="45699" rtlCol="0">
            <a:spAutoFit/>
          </a:bodyPr>
          <a:lstStyle/>
          <a:p>
            <a:pPr fontAlgn="base">
              <a:spcBef>
                <a:spcPct val="0"/>
              </a:spcBef>
              <a:spcAft>
                <a:spcPct val="0"/>
              </a:spcAft>
            </a:pPr>
            <a:r>
              <a:rPr lang="en-US" b="1" dirty="0">
                <a:solidFill>
                  <a:schemeClr val="bg1"/>
                </a:solidFill>
                <a:cs typeface="Arial" charset="0"/>
              </a:rPr>
              <a:t>L3</a:t>
            </a:r>
          </a:p>
        </p:txBody>
      </p:sp>
      <p:pic>
        <p:nvPicPr>
          <p:cNvPr id="23" name="Picture 2" descr="E1 h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43" y="1204687"/>
            <a:ext cx="10011597" cy="5632628"/>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p:cNvSpPr/>
          <p:nvPr/>
        </p:nvSpPr>
        <p:spPr>
          <a:xfrm rot="2277446">
            <a:off x="3542180" y="1746294"/>
            <a:ext cx="4556646" cy="1183861"/>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746193" y="2153558"/>
            <a:ext cx="697627" cy="369332"/>
          </a:xfrm>
          <a:prstGeom prst="rect">
            <a:avLst/>
          </a:prstGeom>
          <a:solidFill>
            <a:srgbClr val="FF6600"/>
          </a:solidFill>
        </p:spPr>
        <p:txBody>
          <a:bodyPr wrap="none" rtlCol="0">
            <a:spAutoFit/>
          </a:bodyPr>
          <a:lstStyle/>
          <a:p>
            <a:r>
              <a:rPr lang="en-US" dirty="0" smtClean="0"/>
              <a:t>HHG</a:t>
            </a:r>
            <a:endParaRPr lang="en-US" dirty="0"/>
          </a:p>
        </p:txBody>
      </p:sp>
      <p:sp>
        <p:nvSpPr>
          <p:cNvPr id="26" name="Oval 25"/>
          <p:cNvSpPr/>
          <p:nvPr/>
        </p:nvSpPr>
        <p:spPr>
          <a:xfrm rot="19644444">
            <a:off x="1519068" y="2597818"/>
            <a:ext cx="2639756" cy="4781452"/>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891870" y="5294771"/>
            <a:ext cx="1249060" cy="369332"/>
          </a:xfrm>
          <a:prstGeom prst="rect">
            <a:avLst/>
          </a:prstGeom>
          <a:solidFill>
            <a:srgbClr val="FF6600"/>
          </a:solidFill>
        </p:spPr>
        <p:txBody>
          <a:bodyPr wrap="none" rtlCol="0">
            <a:spAutoFit/>
          </a:bodyPr>
          <a:lstStyle/>
          <a:p>
            <a:r>
              <a:rPr lang="en-US" dirty="0" smtClean="0"/>
              <a:t>opt. tables</a:t>
            </a:r>
            <a:endParaRPr lang="en-US" dirty="0"/>
          </a:p>
        </p:txBody>
      </p:sp>
      <p:sp>
        <p:nvSpPr>
          <p:cNvPr id="226" name="TextShape 3"/>
          <p:cNvSpPr txBox="1"/>
          <p:nvPr/>
        </p:nvSpPr>
        <p:spPr>
          <a:xfrm>
            <a:off x="6264000" y="7041600"/>
            <a:ext cx="359640" cy="359640"/>
          </a:xfrm>
          <a:prstGeom prst="rect">
            <a:avLst/>
          </a:prstGeom>
          <a:noFill/>
          <a:ln>
            <a:noFill/>
          </a:ln>
        </p:spPr>
        <p:txBody>
          <a:bodyPr lIns="36000" tIns="0" rIns="0" bIns="0" anchor="ctr"/>
          <a:lstStyle/>
          <a:p>
            <a:pPr>
              <a:lnSpc>
                <a:spcPct val="100000"/>
              </a:lnSpc>
            </a:pPr>
            <a:fld id="{D0225E78-6EA2-4D2C-B542-A0D184CD0A0E}" type="slidenum">
              <a:rPr lang="en-US" sz="1000" b="0" strike="noStrike" spc="-1">
                <a:solidFill>
                  <a:srgbClr val="FFFFFF"/>
                </a:solidFill>
                <a:uFill>
                  <a:solidFill>
                    <a:srgbClr val="FFFFFF"/>
                  </a:solidFill>
                </a:uFill>
                <a:latin typeface="Verdana"/>
              </a:rPr>
              <a:t>42</a:t>
            </a:fld>
            <a:endParaRPr lang="en-US" sz="1400" b="0" strike="noStrike" spc="-1">
              <a:solidFill>
                <a:srgbClr val="000000"/>
              </a:solidFill>
              <a:uFill>
                <a:solidFill>
                  <a:srgbClr val="FFFFFF"/>
                </a:solidFill>
              </a:uFill>
              <a:latin typeface="Times New Roman"/>
            </a:endParaRPr>
          </a:p>
        </p:txBody>
      </p:sp>
      <p:sp>
        <p:nvSpPr>
          <p:cNvPr id="3" name="TextShape 1"/>
          <p:cNvSpPr txBox="1"/>
          <p:nvPr/>
        </p:nvSpPr>
        <p:spPr>
          <a:xfrm>
            <a:off x="2142889" y="-136546"/>
            <a:ext cx="8491005" cy="1079640"/>
          </a:xfrm>
          <a:prstGeom prst="rect">
            <a:avLst/>
          </a:prstGeom>
          <a:noFill/>
          <a:ln>
            <a:noFill/>
          </a:ln>
        </p:spPr>
        <p:txBody>
          <a:bodyPr lIns="0" tIns="0" rIns="0" bIns="0" anchor="ctr"/>
          <a:lstStyle/>
          <a:p>
            <a:r>
              <a:rPr lang="en-US" sz="2000" spc="-1" dirty="0">
                <a:solidFill>
                  <a:srgbClr val="666666"/>
                </a:solidFill>
                <a:uFill>
                  <a:solidFill>
                    <a:srgbClr val="FFFFFF"/>
                  </a:solidFill>
                </a:uFill>
                <a:latin typeface="Verdana"/>
              </a:rPr>
              <a:t>E1 End stations and beam transport for Applications in Molecular, Bio medical and Material science</a:t>
            </a:r>
          </a:p>
        </p:txBody>
      </p:sp>
      <p:grpSp>
        <p:nvGrpSpPr>
          <p:cNvPr id="5" name="Group 9"/>
          <p:cNvGrpSpPr/>
          <p:nvPr/>
        </p:nvGrpSpPr>
        <p:grpSpPr>
          <a:xfrm>
            <a:off x="9059392" y="4377989"/>
            <a:ext cx="525189" cy="488326"/>
            <a:chOff x="3505200" y="381000"/>
            <a:chExt cx="533400" cy="533400"/>
          </a:xfrm>
        </p:grpSpPr>
        <p:sp>
          <p:nvSpPr>
            <p:cNvPr id="6" name="Frame 5"/>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7" name="TextBox 6"/>
            <p:cNvSpPr txBox="1"/>
            <p:nvPr/>
          </p:nvSpPr>
          <p:spPr>
            <a:xfrm>
              <a:off x="3581400" y="381000"/>
              <a:ext cx="339052" cy="453039"/>
            </a:xfrm>
            <a:prstGeom prst="rect">
              <a:avLst/>
            </a:prstGeom>
            <a:noFill/>
          </p:spPr>
          <p:txBody>
            <a:bodyPr wrap="none" rtlCol="0">
              <a:spAutoFit/>
            </a:bodyPr>
            <a:lstStyle/>
            <a:p>
              <a:r>
                <a:rPr lang="en-US" sz="2646" b="1" dirty="0">
                  <a:solidFill>
                    <a:srgbClr val="FF0000"/>
                  </a:solidFill>
                </a:rPr>
                <a:t>1</a:t>
              </a:r>
            </a:p>
          </p:txBody>
        </p:sp>
      </p:grpSp>
      <p:grpSp>
        <p:nvGrpSpPr>
          <p:cNvPr id="8" name="Group 13"/>
          <p:cNvGrpSpPr/>
          <p:nvPr/>
        </p:nvGrpSpPr>
        <p:grpSpPr>
          <a:xfrm>
            <a:off x="5977502" y="4351550"/>
            <a:ext cx="525189" cy="488326"/>
            <a:chOff x="3505200" y="381000"/>
            <a:chExt cx="533400" cy="533400"/>
          </a:xfrm>
        </p:grpSpPr>
        <p:sp>
          <p:nvSpPr>
            <p:cNvPr id="9" name="Frame 8"/>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10" name="TextBox 9"/>
            <p:cNvSpPr txBox="1"/>
            <p:nvPr/>
          </p:nvSpPr>
          <p:spPr>
            <a:xfrm>
              <a:off x="3581400" y="381000"/>
              <a:ext cx="339052" cy="453039"/>
            </a:xfrm>
            <a:prstGeom prst="rect">
              <a:avLst/>
            </a:prstGeom>
            <a:noFill/>
          </p:spPr>
          <p:txBody>
            <a:bodyPr wrap="none" rtlCol="0">
              <a:spAutoFit/>
            </a:bodyPr>
            <a:lstStyle/>
            <a:p>
              <a:r>
                <a:rPr lang="en-US" sz="2646" b="1" dirty="0">
                  <a:solidFill>
                    <a:srgbClr val="FF0000"/>
                  </a:solidFill>
                </a:rPr>
                <a:t>2</a:t>
              </a:r>
            </a:p>
          </p:txBody>
        </p:sp>
      </p:grpSp>
      <p:grpSp>
        <p:nvGrpSpPr>
          <p:cNvPr id="11" name="Group 16"/>
          <p:cNvGrpSpPr/>
          <p:nvPr/>
        </p:nvGrpSpPr>
        <p:grpSpPr>
          <a:xfrm>
            <a:off x="7179366" y="6307384"/>
            <a:ext cx="850795" cy="488326"/>
            <a:chOff x="3505200" y="381000"/>
            <a:chExt cx="533400" cy="533400"/>
          </a:xfrm>
        </p:grpSpPr>
        <p:sp>
          <p:nvSpPr>
            <p:cNvPr id="12" name="Frame 11"/>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13" name="TextBox 12"/>
            <p:cNvSpPr txBox="1"/>
            <p:nvPr/>
          </p:nvSpPr>
          <p:spPr>
            <a:xfrm>
              <a:off x="3581400" y="381000"/>
              <a:ext cx="421101" cy="453039"/>
            </a:xfrm>
            <a:prstGeom prst="rect">
              <a:avLst/>
            </a:prstGeom>
            <a:noFill/>
          </p:spPr>
          <p:txBody>
            <a:bodyPr wrap="none" rtlCol="0">
              <a:spAutoFit/>
            </a:bodyPr>
            <a:lstStyle/>
            <a:p>
              <a:r>
                <a:rPr lang="en-US" sz="2646" b="1" dirty="0">
                  <a:solidFill>
                    <a:srgbClr val="FF0000"/>
                  </a:solidFill>
                </a:rPr>
                <a:t>3, 4</a:t>
              </a:r>
            </a:p>
          </p:txBody>
        </p:sp>
      </p:grpSp>
      <p:grpSp>
        <p:nvGrpSpPr>
          <p:cNvPr id="14" name="Group 22"/>
          <p:cNvGrpSpPr/>
          <p:nvPr/>
        </p:nvGrpSpPr>
        <p:grpSpPr>
          <a:xfrm>
            <a:off x="2634816" y="5674867"/>
            <a:ext cx="525189" cy="488326"/>
            <a:chOff x="3505200" y="381000"/>
            <a:chExt cx="533400" cy="533400"/>
          </a:xfrm>
        </p:grpSpPr>
        <p:sp>
          <p:nvSpPr>
            <p:cNvPr id="15" name="Frame 14"/>
            <p:cNvSpPr/>
            <p:nvPr/>
          </p:nvSpPr>
          <p:spPr>
            <a:xfrm>
              <a:off x="3505200" y="381000"/>
              <a:ext cx="5334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5">
                <a:solidFill>
                  <a:schemeClr val="tx1"/>
                </a:solidFill>
              </a:endParaRPr>
            </a:p>
          </p:txBody>
        </p:sp>
        <p:sp>
          <p:nvSpPr>
            <p:cNvPr id="16" name="TextBox 15"/>
            <p:cNvSpPr txBox="1"/>
            <p:nvPr/>
          </p:nvSpPr>
          <p:spPr>
            <a:xfrm>
              <a:off x="3581400" y="381000"/>
              <a:ext cx="339052" cy="453039"/>
            </a:xfrm>
            <a:prstGeom prst="rect">
              <a:avLst/>
            </a:prstGeom>
            <a:noFill/>
          </p:spPr>
          <p:txBody>
            <a:bodyPr wrap="none" rtlCol="0">
              <a:spAutoFit/>
            </a:bodyPr>
            <a:lstStyle/>
            <a:p>
              <a:r>
                <a:rPr lang="en-US" sz="2646" b="1" dirty="0">
                  <a:solidFill>
                    <a:srgbClr val="FF0000"/>
                  </a:solidFill>
                </a:rPr>
                <a:t>5</a:t>
              </a:r>
            </a:p>
          </p:txBody>
        </p:sp>
      </p:grpSp>
      <p:sp>
        <p:nvSpPr>
          <p:cNvPr id="18" name="TextBox 17"/>
          <p:cNvSpPr txBox="1"/>
          <p:nvPr/>
        </p:nvSpPr>
        <p:spPr>
          <a:xfrm>
            <a:off x="7207170" y="3539940"/>
            <a:ext cx="2123244" cy="635302"/>
          </a:xfrm>
          <a:prstGeom prst="rect">
            <a:avLst/>
          </a:prstGeom>
          <a:noFill/>
        </p:spPr>
        <p:txBody>
          <a:bodyPr wrap="square" rtlCol="0">
            <a:spAutoFit/>
          </a:bodyPr>
          <a:lstStyle/>
          <a:p>
            <a:r>
              <a:rPr lang="en-US" sz="1764" b="1" dirty="0">
                <a:solidFill>
                  <a:schemeClr val="bg1"/>
                </a:solidFill>
              </a:rPr>
              <a:t>and </a:t>
            </a:r>
            <a:r>
              <a:rPr lang="en-US" sz="1764" b="1" dirty="0" err="1">
                <a:solidFill>
                  <a:schemeClr val="bg1"/>
                </a:solidFill>
              </a:rPr>
              <a:t>monochromator</a:t>
            </a:r>
            <a:endParaRPr lang="en-US" sz="1764" b="1" dirty="0">
              <a:solidFill>
                <a:schemeClr val="bg1"/>
              </a:solidFill>
            </a:endParaRPr>
          </a:p>
        </p:txBody>
      </p:sp>
      <p:sp>
        <p:nvSpPr>
          <p:cNvPr id="28" name="TextBox 27"/>
          <p:cNvSpPr txBox="1"/>
          <p:nvPr/>
        </p:nvSpPr>
        <p:spPr>
          <a:xfrm>
            <a:off x="6287566" y="407190"/>
            <a:ext cx="8083056" cy="838948"/>
          </a:xfrm>
          <a:prstGeom prst="rect">
            <a:avLst/>
          </a:prstGeom>
          <a:noFill/>
        </p:spPr>
        <p:txBody>
          <a:bodyPr wrap="square" rtlCol="0">
            <a:spAutoFit/>
          </a:bodyPr>
          <a:lstStyle/>
          <a:p>
            <a:r>
              <a:rPr lang="en-US" sz="1213" b="1" dirty="0"/>
              <a:t>1: MAC, AMO and Coherent diffractive imaging</a:t>
            </a:r>
          </a:p>
          <a:p>
            <a:r>
              <a:rPr lang="en-US" sz="1213" b="1" dirty="0"/>
              <a:t>2: </a:t>
            </a:r>
            <a:r>
              <a:rPr lang="en-US" sz="1213" b="1" dirty="0" err="1"/>
              <a:t>ELIps</a:t>
            </a:r>
            <a:r>
              <a:rPr lang="en-US" sz="1213" b="1" dirty="0"/>
              <a:t>, VUV magneto optical </a:t>
            </a:r>
            <a:r>
              <a:rPr lang="en-US" sz="1213" b="1" dirty="0" err="1"/>
              <a:t>ellipsometry</a:t>
            </a:r>
            <a:endParaRPr lang="en-US" sz="1213" b="1" dirty="0"/>
          </a:p>
          <a:p>
            <a:r>
              <a:rPr lang="en-US" sz="1213" b="1" dirty="0"/>
              <a:t>3: and 4: TREX, X-ray diffraction and </a:t>
            </a:r>
            <a:r>
              <a:rPr lang="en-US" sz="1213" b="1" dirty="0" smtClean="0"/>
              <a:t>absorption. PR</a:t>
            </a:r>
            <a:endParaRPr lang="en-US" sz="1213" b="1" dirty="0"/>
          </a:p>
          <a:p>
            <a:r>
              <a:rPr lang="en-US" sz="1213" b="1" dirty="0"/>
              <a:t>5: Optical probes (SRS, </a:t>
            </a:r>
            <a:r>
              <a:rPr lang="en-US" sz="1213" b="1" dirty="0" smtClean="0"/>
              <a:t>TR-absorption</a:t>
            </a:r>
            <a:r>
              <a:rPr lang="en-US" sz="1213" b="1" dirty="0"/>
              <a:t>, 1 and 2D IR, </a:t>
            </a:r>
            <a:r>
              <a:rPr lang="en-US" sz="1213" b="1" dirty="0" smtClean="0"/>
              <a:t>TR-SE)</a:t>
            </a:r>
            <a:endParaRPr lang="en-US" sz="1213" b="1" dirty="0"/>
          </a:p>
        </p:txBody>
      </p:sp>
    </p:spTree>
    <p:extLst>
      <p:ext uri="{BB962C8B-B14F-4D97-AF65-F5344CB8AC3E}">
        <p14:creationId xmlns:p14="http://schemas.microsoft.com/office/powerpoint/2010/main" val="15519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2516400" y="270000"/>
            <a:ext cx="7743240" cy="1079640"/>
          </a:xfrm>
          <a:prstGeom prst="rect">
            <a:avLst/>
          </a:prstGeom>
          <a:noFill/>
          <a:ln>
            <a:noFill/>
          </a:ln>
        </p:spPr>
        <p:txBody>
          <a:bodyPr lIns="0" tIns="0" rIns="0" bIns="0" anchor="ctr"/>
          <a:lstStyle/>
          <a:p>
            <a:pPr algn="r">
              <a:lnSpc>
                <a:spcPct val="100000"/>
              </a:lnSpc>
            </a:pPr>
            <a:r>
              <a:rPr lang="en-US" sz="3200" b="0" strike="noStrike" spc="-1" dirty="0" smtClean="0">
                <a:solidFill>
                  <a:srgbClr val="666666"/>
                </a:solidFill>
                <a:uFill>
                  <a:solidFill>
                    <a:srgbClr val="FFFFFF"/>
                  </a:solidFill>
                </a:uFill>
                <a:latin typeface="Verdana"/>
              </a:rPr>
              <a:t>VUV </a:t>
            </a:r>
            <a:r>
              <a:rPr lang="en-US" sz="3200" b="0" strike="noStrike" spc="-1" dirty="0" err="1" smtClean="0">
                <a:solidFill>
                  <a:srgbClr val="666666"/>
                </a:solidFill>
                <a:uFill>
                  <a:solidFill>
                    <a:srgbClr val="FFFFFF"/>
                  </a:solidFill>
                </a:uFill>
                <a:latin typeface="Verdana"/>
              </a:rPr>
              <a:t>ellipsometer</a:t>
            </a:r>
            <a:r>
              <a:rPr lang="en-US" sz="3200" b="0" strike="noStrike" spc="-1" dirty="0" smtClean="0">
                <a:solidFill>
                  <a:srgbClr val="666666"/>
                </a:solidFill>
                <a:uFill>
                  <a:solidFill>
                    <a:srgbClr val="FFFFFF"/>
                  </a:solidFill>
                </a:uFill>
                <a:latin typeface="Verdana"/>
              </a:rPr>
              <a:t> (“</a:t>
            </a:r>
            <a:r>
              <a:rPr lang="en-US" sz="3200" b="0" strike="noStrike" spc="-1" dirty="0" err="1" smtClean="0">
                <a:solidFill>
                  <a:srgbClr val="666666"/>
                </a:solidFill>
                <a:uFill>
                  <a:solidFill>
                    <a:srgbClr val="FFFFFF"/>
                  </a:solidFill>
                </a:uFill>
                <a:latin typeface="Verdana"/>
              </a:rPr>
              <a:t>ELIps</a:t>
            </a:r>
            <a:r>
              <a:rPr lang="en-US" sz="3200" b="0" strike="noStrike" spc="-1" dirty="0" smtClean="0">
                <a:solidFill>
                  <a:srgbClr val="666666"/>
                </a:solidFill>
                <a:uFill>
                  <a:solidFill>
                    <a:srgbClr val="FFFFFF"/>
                  </a:solidFill>
                </a:uFill>
                <a:latin typeface="Verdana"/>
              </a:rPr>
              <a:t>”)</a:t>
            </a:r>
            <a:endParaRPr lang="cs-CZ" sz="3200" b="0" strike="noStrike" spc="-1" dirty="0">
              <a:solidFill>
                <a:srgbClr val="000000"/>
              </a:solidFill>
              <a:uFill>
                <a:solidFill>
                  <a:srgbClr val="FFFFFF"/>
                </a:solidFill>
              </a:uFill>
              <a:latin typeface="Arial"/>
            </a:endParaRPr>
          </a:p>
        </p:txBody>
      </p:sp>
      <p:sp>
        <p:nvSpPr>
          <p:cNvPr id="226" name="TextShape 3"/>
          <p:cNvSpPr txBox="1"/>
          <p:nvPr/>
        </p:nvSpPr>
        <p:spPr>
          <a:xfrm>
            <a:off x="6264000" y="7041600"/>
            <a:ext cx="359640" cy="359640"/>
          </a:xfrm>
          <a:prstGeom prst="rect">
            <a:avLst/>
          </a:prstGeom>
          <a:noFill/>
          <a:ln>
            <a:noFill/>
          </a:ln>
        </p:spPr>
        <p:txBody>
          <a:bodyPr lIns="36000" tIns="0" rIns="0" bIns="0" anchor="ctr"/>
          <a:lstStyle/>
          <a:p>
            <a:pPr>
              <a:lnSpc>
                <a:spcPct val="100000"/>
              </a:lnSpc>
            </a:pPr>
            <a:fld id="{D0225E78-6EA2-4D2C-B542-A0D184CD0A0E}" type="slidenum">
              <a:rPr lang="en-US" sz="1000" b="0" strike="noStrike" spc="-1">
                <a:solidFill>
                  <a:srgbClr val="FFFFFF"/>
                </a:solidFill>
                <a:uFill>
                  <a:solidFill>
                    <a:srgbClr val="FFFFFF"/>
                  </a:solidFill>
                </a:uFill>
                <a:latin typeface="Verdana"/>
              </a:rPr>
              <a:t>43</a:t>
            </a:fld>
            <a:endParaRPr lang="en-US" sz="1400" b="0" strike="noStrike" spc="-1">
              <a:solidFill>
                <a:srgbClr val="000000"/>
              </a:solidFill>
              <a:uFill>
                <a:solidFill>
                  <a:srgbClr val="FFFFFF"/>
                </a:solidFill>
              </a:uFill>
              <a:latin typeface="Times New Roman"/>
            </a:endParaRPr>
          </a:p>
        </p:txBody>
      </p:sp>
      <p:pic>
        <p:nvPicPr>
          <p:cNvPr id="4" name="Picture 3"/>
          <p:cNvPicPr>
            <a:picLocks noChangeAspect="1"/>
          </p:cNvPicPr>
          <p:nvPr/>
        </p:nvPicPr>
        <p:blipFill>
          <a:blip r:embed="rId2"/>
          <a:stretch>
            <a:fillRect/>
          </a:stretch>
        </p:blipFill>
        <p:spPr>
          <a:xfrm>
            <a:off x="38042" y="1306202"/>
            <a:ext cx="6839261" cy="3865874"/>
          </a:xfrm>
          <a:prstGeom prst="rect">
            <a:avLst/>
          </a:prstGeom>
        </p:spPr>
      </p:pic>
      <p:sp>
        <p:nvSpPr>
          <p:cNvPr id="24" name="TextBox 23"/>
          <p:cNvSpPr txBox="1"/>
          <p:nvPr/>
        </p:nvSpPr>
        <p:spPr>
          <a:xfrm>
            <a:off x="335843" y="6295231"/>
            <a:ext cx="3369381" cy="307777"/>
          </a:xfrm>
          <a:prstGeom prst="rect">
            <a:avLst/>
          </a:prstGeom>
          <a:noFill/>
        </p:spPr>
        <p:txBody>
          <a:bodyPr wrap="square" rtlCol="0">
            <a:spAutoFit/>
          </a:bodyPr>
          <a:lstStyle/>
          <a:p>
            <a:r>
              <a:rPr lang="fr-FR" sz="1400" dirty="0" err="1" smtClean="0"/>
              <a:t>Appl</a:t>
            </a:r>
            <a:r>
              <a:rPr lang="fr-FR" sz="1400" dirty="0" smtClean="0"/>
              <a:t>. Surf. </a:t>
            </a:r>
            <a:r>
              <a:rPr lang="fr-FR" sz="1400" dirty="0" err="1" smtClean="0"/>
              <a:t>Sci</a:t>
            </a:r>
            <a:r>
              <a:rPr lang="fr-FR" sz="1400" dirty="0" smtClean="0"/>
              <a:t>. </a:t>
            </a:r>
            <a:r>
              <a:rPr lang="fr-FR" sz="1400" b="1" dirty="0" smtClean="0"/>
              <a:t>421</a:t>
            </a:r>
            <a:r>
              <a:rPr lang="fr-FR" sz="1400" dirty="0" smtClean="0"/>
              <a:t>, </a:t>
            </a:r>
            <a:r>
              <a:rPr lang="fr-FR" sz="1400" dirty="0" smtClean="0"/>
              <a:t>378. (2017</a:t>
            </a:r>
            <a:r>
              <a:rPr lang="fr-FR" sz="1400" dirty="0" smtClean="0"/>
              <a:t>)</a:t>
            </a:r>
            <a:endParaRPr lang="en-US" sz="1400" dirty="0"/>
          </a:p>
        </p:txBody>
      </p:sp>
      <p:sp>
        <p:nvSpPr>
          <p:cNvPr id="2" name="Rectangle 1"/>
          <p:cNvSpPr/>
          <p:nvPr/>
        </p:nvSpPr>
        <p:spPr>
          <a:xfrm>
            <a:off x="7022306" y="1411022"/>
            <a:ext cx="3475435" cy="1815882"/>
          </a:xfrm>
          <a:prstGeom prst="rect">
            <a:avLst/>
          </a:prstGeom>
        </p:spPr>
        <p:txBody>
          <a:bodyPr wrap="square">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Commercial VUV ellipsometers</a:t>
            </a:r>
          </a:p>
          <a:p>
            <a:r>
              <a:rPr lang="en-US" sz="1400" dirty="0">
                <a:latin typeface="Verdana" panose="020B0604030504040204" pitchFamily="34" charset="0"/>
                <a:ea typeface="Verdana" panose="020B0604030504040204" pitchFamily="34" charset="0"/>
                <a:cs typeface="Verdana" panose="020B0604030504040204" pitchFamily="34" charset="0"/>
              </a:rPr>
              <a:t>are currently available up to 140 nm (8.86 </a:t>
            </a:r>
            <a:r>
              <a:rPr lang="en-US" sz="1400" dirty="0" smtClean="0">
                <a:latin typeface="Verdana" panose="020B0604030504040204" pitchFamily="34" charset="0"/>
                <a:ea typeface="Verdana" panose="020B0604030504040204" pitchFamily="34" charset="0"/>
                <a:cs typeface="Verdana" panose="020B0604030504040204" pitchFamily="34" charset="0"/>
              </a:rPr>
              <a:t>eV)6,7. For </a:t>
            </a:r>
            <a:r>
              <a:rPr lang="en-US" sz="1400" dirty="0">
                <a:latin typeface="Verdana" panose="020B0604030504040204" pitchFamily="34" charset="0"/>
                <a:ea typeface="Verdana" panose="020B0604030504040204" pitchFamily="34" charset="0"/>
                <a:cs typeface="Verdana" panose="020B0604030504040204" pitchFamily="34" charset="0"/>
              </a:rPr>
              <a:t>higher energies, the ellipsometer at </a:t>
            </a:r>
            <a:r>
              <a:rPr lang="en-US" sz="1400" dirty="0" smtClean="0">
                <a:latin typeface="Verdana" panose="020B0604030504040204" pitchFamily="34" charset="0"/>
                <a:ea typeface="Verdana" panose="020B0604030504040204" pitchFamily="34" charset="0"/>
                <a:cs typeface="Verdana" panose="020B0604030504040204" pitchFamily="34" charset="0"/>
              </a:rPr>
              <a:t>MLS uses </a:t>
            </a:r>
            <a:r>
              <a:rPr lang="en-US" sz="1400" dirty="0">
                <a:latin typeface="Verdana" panose="020B0604030504040204" pitchFamily="34" charset="0"/>
                <a:ea typeface="Verdana" panose="020B0604030504040204" pitchFamily="34" charset="0"/>
                <a:cs typeface="Verdana" panose="020B0604030504040204" pitchFamily="34" charset="0"/>
              </a:rPr>
              <a:t>synchrotron light and has</a:t>
            </a:r>
          </a:p>
          <a:p>
            <a:r>
              <a:rPr lang="en-US" sz="1400" dirty="0">
                <a:latin typeface="Verdana" panose="020B0604030504040204" pitchFamily="34" charset="0"/>
                <a:ea typeface="Verdana" panose="020B0604030504040204" pitchFamily="34" charset="0"/>
                <a:cs typeface="Verdana" panose="020B0604030504040204" pitchFamily="34" charset="0"/>
              </a:rPr>
              <a:t>a documented VUV operational energy range extending up</a:t>
            </a:r>
          </a:p>
          <a:p>
            <a:r>
              <a:rPr lang="en-US" sz="1400" dirty="0">
                <a:latin typeface="Verdana" panose="020B0604030504040204" pitchFamily="34" charset="0"/>
                <a:ea typeface="Verdana" panose="020B0604030504040204" pitchFamily="34" charset="0"/>
                <a:cs typeface="Verdana" panose="020B0604030504040204" pitchFamily="34" charset="0"/>
              </a:rPr>
              <a:t>to 40 eV.</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335841" y="5194915"/>
            <a:ext cx="4019465" cy="954107"/>
          </a:xfrm>
          <a:prstGeom prst="rect">
            <a:avLst/>
          </a:prstGeom>
        </p:spPr>
        <p:txBody>
          <a:bodyPr wrap="square">
            <a:spAutoFit/>
          </a:bodyPr>
          <a:lstStyle/>
          <a:p>
            <a:r>
              <a:rPr lang="en-US" sz="1400" dirty="0"/>
              <a:t>The ELIps instrument at the ELI Beamlines </a:t>
            </a:r>
            <a:r>
              <a:rPr lang="en-US" sz="1400" dirty="0" smtClean="0"/>
              <a:t>facility is the </a:t>
            </a:r>
            <a:r>
              <a:rPr lang="en-US" sz="1400" dirty="0"/>
              <a:t>first user oriented </a:t>
            </a:r>
            <a:r>
              <a:rPr lang="en-US" sz="1400" dirty="0" err="1" smtClean="0"/>
              <a:t>endstation</a:t>
            </a:r>
            <a:r>
              <a:rPr lang="en-US" sz="1400" dirty="0" smtClean="0"/>
              <a:t> to </a:t>
            </a:r>
            <a:r>
              <a:rPr lang="en-US" sz="1400" dirty="0"/>
              <a:t>study transient effects in the materials, in time </a:t>
            </a:r>
            <a:r>
              <a:rPr lang="en-US" sz="1400" dirty="0" smtClean="0"/>
              <a:t>scales from </a:t>
            </a:r>
            <a:r>
              <a:rPr lang="en-US" sz="1400" dirty="0"/>
              <a:t>femtoseconds to </a:t>
            </a:r>
            <a:r>
              <a:rPr lang="en-US" sz="1400" dirty="0" smtClean="0"/>
              <a:t> picoseconds.</a:t>
            </a:r>
            <a:endParaRPr lang="en-US" sz="1400" dirty="0"/>
          </a:p>
        </p:txBody>
      </p:sp>
      <p:pic>
        <p:nvPicPr>
          <p:cNvPr id="4098" name="Picture 2" descr="https://lh3.googleusercontent.com/HxjYgDTjkCKE4n_-FUeiiPBn-Uxmxe21rP47_pzQtQREZAWZIahMn6IEiHAN8YdpVEjpYEHEnRA47uyUMypnzERAW5GDi2BkeWivlIvuddPZka3Nm_FqHqZn-33Wz-OqpBC4Evovq6uuRV70_Eo8f_fny5f6pb-wlWkZSJDA3upq6b_QjERmfikEenxsq8N007liX-AJMy_dILWTadv6vr2CLKXOi6593AAQ1W6_OVLYnB7nU-XN1Hgx_f3ejwCtmPtMpPR5T4hxfj4hCgllCrzsDm5fEOLpRAo8jzQ2TW3FuzYafxIOBHjJnNYgkKcCwJeYJNFErVHndprIogvXdYLB4EwZuos2LDrxmHmML-21Ht5VktxsHt_rzE6gZM9rKqRceufyexUnA0J4jXA3k2Y6fFwWUkoituD-UA8xtRoK9PZmD2xOaq8-2BnqqnS6QkU50oSfQhCwjblA2NBmOG1Ly6H1tVCH_Qwk_Gufb61HBM3XBvX7P70U_-JaeSBu8ZipWIcMXg7Oxk0ZbyNA3oJHpRBBDdni6n7RwbY3p8efssJU4hXF4GL4rya2U9ptTrzCAS1F8TMqadDuqZonZUfyyWAAF_Jt5F5eeCT95rSpPv5CVgEy7eqKRkJNvyxoV04Ya1_-8HlB6RB3TVDNbOzY0PWtRenj=w1520-h855-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7113" y="3800476"/>
            <a:ext cx="487939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653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56A94903-A861-438E-95D6-6D09D5E712D0}"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44</a:t>
            </a:fld>
            <a:endParaRPr lang="en-US" sz="1400" spc="-1">
              <a:solidFill>
                <a:srgbClr val="000000"/>
              </a:solidFill>
              <a:uFill>
                <a:solidFill>
                  <a:srgbClr val="FFFFFF"/>
                </a:solidFill>
              </a:uFill>
              <a:latin typeface="Times New Roman"/>
              <a:ea typeface="+mn-ea"/>
              <a:cs typeface="+mn-cs"/>
            </a:endParaRPr>
          </a:p>
        </p:txBody>
      </p:sp>
      <p:sp>
        <p:nvSpPr>
          <p:cNvPr id="76"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Time-resolved VUV ellipsometry</a:t>
            </a:r>
            <a:endParaRPr lang="cs-CZ" sz="3200" spc="-1" dirty="0">
              <a:solidFill>
                <a:srgbClr val="000000"/>
              </a:solidFill>
              <a:uFill>
                <a:solidFill>
                  <a:srgbClr val="FFFFFF"/>
                </a:solidFill>
              </a:uFill>
              <a:latin typeface="Arial"/>
              <a:ea typeface="+mn-ea"/>
              <a:cs typeface="+mn-cs"/>
            </a:endParaRPr>
          </a:p>
        </p:txBody>
      </p:sp>
      <p:sp>
        <p:nvSpPr>
          <p:cNvPr id="7"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a:solidFill>
                  <a:srgbClr val="FFFFFF"/>
                </a:solidFill>
                <a:uFill>
                  <a:solidFill>
                    <a:srgbClr val="FFFFFF"/>
                  </a:solidFill>
                </a:uFill>
                <a:latin typeface="Verdana"/>
                <a:ea typeface="+mn-ea"/>
                <a:cs typeface="+mn-cs"/>
              </a:rPr>
              <a:t>27.05.2019</a:t>
            </a:r>
            <a:endParaRPr lang="en-US" sz="1400" spc="-1" dirty="0">
              <a:solidFill>
                <a:srgbClr val="000000"/>
              </a:solidFill>
              <a:uFill>
                <a:solidFill>
                  <a:srgbClr val="FFFFFF"/>
                </a:solidFill>
              </a:uFill>
              <a:latin typeface="Times New Roman"/>
              <a:ea typeface="+mn-ea"/>
              <a:cs typeface="+mn-cs"/>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906" y="1131583"/>
            <a:ext cx="5257800" cy="394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49" y="3247231"/>
            <a:ext cx="461058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4960937" y="5119132"/>
            <a:ext cx="5730875" cy="1785699"/>
            <a:chOff x="6388100" y="5119132"/>
            <a:chExt cx="3350774" cy="1643175"/>
          </a:xfrm>
        </p:grpSpPr>
        <p:pic>
          <p:nvPicPr>
            <p:cNvPr id="8" name="Picture 7"/>
            <p:cNvPicPr>
              <a:picLocks noChangeAspect="1"/>
            </p:cNvPicPr>
            <p:nvPr/>
          </p:nvPicPr>
          <p:blipFill rotWithShape="1">
            <a:blip r:embed="rId4"/>
            <a:srcRect b="61537"/>
            <a:stretch/>
          </p:blipFill>
          <p:spPr>
            <a:xfrm>
              <a:off x="6388100" y="5119132"/>
              <a:ext cx="3350774" cy="1228505"/>
            </a:xfrm>
            <a:prstGeom prst="rect">
              <a:avLst/>
            </a:prstGeom>
          </p:spPr>
        </p:pic>
        <p:sp>
          <p:nvSpPr>
            <p:cNvPr id="3" name="Freeform 2"/>
            <p:cNvSpPr/>
            <p:nvPr/>
          </p:nvSpPr>
          <p:spPr>
            <a:xfrm>
              <a:off x="6634508" y="5752214"/>
              <a:ext cx="2860366" cy="1010093"/>
            </a:xfrm>
            <a:custGeom>
              <a:avLst/>
              <a:gdLst>
                <a:gd name="connsiteX0" fmla="*/ 10841 w 2860366"/>
                <a:gd name="connsiteY0" fmla="*/ 595423 h 1010093"/>
                <a:gd name="connsiteX1" fmla="*/ 10841 w 2860366"/>
                <a:gd name="connsiteY1" fmla="*/ 595423 h 1010093"/>
                <a:gd name="connsiteX2" fmla="*/ 106534 w 2860366"/>
                <a:gd name="connsiteY2" fmla="*/ 542260 h 1010093"/>
                <a:gd name="connsiteX3" fmla="*/ 159697 w 2860366"/>
                <a:gd name="connsiteY3" fmla="*/ 499730 h 1010093"/>
                <a:gd name="connsiteX4" fmla="*/ 212859 w 2860366"/>
                <a:gd name="connsiteY4" fmla="*/ 489098 h 1010093"/>
                <a:gd name="connsiteX5" fmla="*/ 542469 w 2860366"/>
                <a:gd name="connsiteY5" fmla="*/ 457200 h 1010093"/>
                <a:gd name="connsiteX6" fmla="*/ 606264 w 2860366"/>
                <a:gd name="connsiteY6" fmla="*/ 435935 h 1010093"/>
                <a:gd name="connsiteX7" fmla="*/ 638162 w 2860366"/>
                <a:gd name="connsiteY7" fmla="*/ 404037 h 1010093"/>
                <a:gd name="connsiteX8" fmla="*/ 670059 w 2860366"/>
                <a:gd name="connsiteY8" fmla="*/ 382772 h 1010093"/>
                <a:gd name="connsiteX9" fmla="*/ 680692 w 2860366"/>
                <a:gd name="connsiteY9" fmla="*/ 350874 h 1010093"/>
                <a:gd name="connsiteX10" fmla="*/ 712590 w 2860366"/>
                <a:gd name="connsiteY10" fmla="*/ 329609 h 1010093"/>
                <a:gd name="connsiteX11" fmla="*/ 797650 w 2860366"/>
                <a:gd name="connsiteY11" fmla="*/ 308344 h 1010093"/>
                <a:gd name="connsiteX12" fmla="*/ 893343 w 2860366"/>
                <a:gd name="connsiteY12" fmla="*/ 255181 h 1010093"/>
                <a:gd name="connsiteX13" fmla="*/ 925241 w 2860366"/>
                <a:gd name="connsiteY13" fmla="*/ 223284 h 1010093"/>
                <a:gd name="connsiteX14" fmla="*/ 967771 w 2860366"/>
                <a:gd name="connsiteY14" fmla="*/ 202019 h 1010093"/>
                <a:gd name="connsiteX15" fmla="*/ 989036 w 2860366"/>
                <a:gd name="connsiteY15" fmla="*/ 159488 h 1010093"/>
                <a:gd name="connsiteX16" fmla="*/ 1116627 w 2860366"/>
                <a:gd name="connsiteY16" fmla="*/ 63795 h 1010093"/>
                <a:gd name="connsiteX17" fmla="*/ 1148525 w 2860366"/>
                <a:gd name="connsiteY17" fmla="*/ 31898 h 1010093"/>
                <a:gd name="connsiteX18" fmla="*/ 1222952 w 2860366"/>
                <a:gd name="connsiteY18" fmla="*/ 0 h 1010093"/>
                <a:gd name="connsiteX19" fmla="*/ 1382441 w 2860366"/>
                <a:gd name="connsiteY19" fmla="*/ 10633 h 1010093"/>
                <a:gd name="connsiteX20" fmla="*/ 1403706 w 2860366"/>
                <a:gd name="connsiteY20" fmla="*/ 42530 h 1010093"/>
                <a:gd name="connsiteX21" fmla="*/ 1435604 w 2860366"/>
                <a:gd name="connsiteY21" fmla="*/ 53163 h 1010093"/>
                <a:gd name="connsiteX22" fmla="*/ 1520664 w 2860366"/>
                <a:gd name="connsiteY22" fmla="*/ 74428 h 1010093"/>
                <a:gd name="connsiteX23" fmla="*/ 1584459 w 2860366"/>
                <a:gd name="connsiteY23" fmla="*/ 116958 h 1010093"/>
                <a:gd name="connsiteX24" fmla="*/ 1605725 w 2860366"/>
                <a:gd name="connsiteY24" fmla="*/ 138223 h 1010093"/>
                <a:gd name="connsiteX25" fmla="*/ 1754580 w 2860366"/>
                <a:gd name="connsiteY25" fmla="*/ 148856 h 1010093"/>
                <a:gd name="connsiteX26" fmla="*/ 1818376 w 2860366"/>
                <a:gd name="connsiteY26" fmla="*/ 191386 h 1010093"/>
                <a:gd name="connsiteX27" fmla="*/ 1839641 w 2860366"/>
                <a:gd name="connsiteY27" fmla="*/ 223284 h 1010093"/>
                <a:gd name="connsiteX28" fmla="*/ 1871539 w 2860366"/>
                <a:gd name="connsiteY28" fmla="*/ 233916 h 1010093"/>
                <a:gd name="connsiteX29" fmla="*/ 1935334 w 2860366"/>
                <a:gd name="connsiteY29" fmla="*/ 276446 h 1010093"/>
                <a:gd name="connsiteX30" fmla="*/ 2020394 w 2860366"/>
                <a:gd name="connsiteY30" fmla="*/ 297712 h 1010093"/>
                <a:gd name="connsiteX31" fmla="*/ 2116087 w 2860366"/>
                <a:gd name="connsiteY31" fmla="*/ 318977 h 1010093"/>
                <a:gd name="connsiteX32" fmla="*/ 2147985 w 2860366"/>
                <a:gd name="connsiteY32" fmla="*/ 329609 h 1010093"/>
                <a:gd name="connsiteX33" fmla="*/ 2222413 w 2860366"/>
                <a:gd name="connsiteY33" fmla="*/ 361507 h 1010093"/>
                <a:gd name="connsiteX34" fmla="*/ 2286208 w 2860366"/>
                <a:gd name="connsiteY34" fmla="*/ 404037 h 1010093"/>
                <a:gd name="connsiteX35" fmla="*/ 2328739 w 2860366"/>
                <a:gd name="connsiteY35" fmla="*/ 414670 h 1010093"/>
                <a:gd name="connsiteX36" fmla="*/ 2392534 w 2860366"/>
                <a:gd name="connsiteY36" fmla="*/ 435935 h 1010093"/>
                <a:gd name="connsiteX37" fmla="*/ 2413799 w 2860366"/>
                <a:gd name="connsiteY37" fmla="*/ 467833 h 1010093"/>
                <a:gd name="connsiteX38" fmla="*/ 2552022 w 2860366"/>
                <a:gd name="connsiteY38" fmla="*/ 510363 h 1010093"/>
                <a:gd name="connsiteX39" fmla="*/ 2562655 w 2860366"/>
                <a:gd name="connsiteY39" fmla="*/ 542260 h 1010093"/>
                <a:gd name="connsiteX40" fmla="*/ 2615818 w 2860366"/>
                <a:gd name="connsiteY40" fmla="*/ 584791 h 1010093"/>
                <a:gd name="connsiteX41" fmla="*/ 2658348 w 2860366"/>
                <a:gd name="connsiteY41" fmla="*/ 595423 h 1010093"/>
                <a:gd name="connsiteX42" fmla="*/ 2764673 w 2860366"/>
                <a:gd name="connsiteY42" fmla="*/ 659219 h 1010093"/>
                <a:gd name="connsiteX43" fmla="*/ 2807204 w 2860366"/>
                <a:gd name="connsiteY43" fmla="*/ 712381 h 1010093"/>
                <a:gd name="connsiteX44" fmla="*/ 2839101 w 2860366"/>
                <a:gd name="connsiteY44" fmla="*/ 744279 h 1010093"/>
                <a:gd name="connsiteX45" fmla="*/ 2849734 w 2860366"/>
                <a:gd name="connsiteY45" fmla="*/ 797442 h 1010093"/>
                <a:gd name="connsiteX46" fmla="*/ 2860366 w 2860366"/>
                <a:gd name="connsiteY46" fmla="*/ 839972 h 1010093"/>
                <a:gd name="connsiteX47" fmla="*/ 2849734 w 2860366"/>
                <a:gd name="connsiteY47" fmla="*/ 946298 h 1010093"/>
                <a:gd name="connsiteX48" fmla="*/ 2828469 w 2860366"/>
                <a:gd name="connsiteY48" fmla="*/ 988828 h 1010093"/>
                <a:gd name="connsiteX49" fmla="*/ 2796571 w 2860366"/>
                <a:gd name="connsiteY49" fmla="*/ 999460 h 1010093"/>
                <a:gd name="connsiteX50" fmla="*/ 2732776 w 2860366"/>
                <a:gd name="connsiteY50" fmla="*/ 1010093 h 1010093"/>
                <a:gd name="connsiteX51" fmla="*/ 2637083 w 2860366"/>
                <a:gd name="connsiteY51" fmla="*/ 967563 h 1010093"/>
                <a:gd name="connsiteX52" fmla="*/ 2573287 w 2860366"/>
                <a:gd name="connsiteY52" fmla="*/ 956930 h 1010093"/>
                <a:gd name="connsiteX53" fmla="*/ 2126720 w 2860366"/>
                <a:gd name="connsiteY53" fmla="*/ 946298 h 1010093"/>
                <a:gd name="connsiteX54" fmla="*/ 1935334 w 2860366"/>
                <a:gd name="connsiteY54" fmla="*/ 914400 h 1010093"/>
                <a:gd name="connsiteX55" fmla="*/ 1818376 w 2860366"/>
                <a:gd name="connsiteY55" fmla="*/ 903767 h 1010093"/>
                <a:gd name="connsiteX56" fmla="*/ 1690785 w 2860366"/>
                <a:gd name="connsiteY56" fmla="*/ 882502 h 1010093"/>
                <a:gd name="connsiteX57" fmla="*/ 563734 w 2860366"/>
                <a:gd name="connsiteY57" fmla="*/ 861237 h 1010093"/>
                <a:gd name="connsiteX58" fmla="*/ 457408 w 2860366"/>
                <a:gd name="connsiteY58" fmla="*/ 850605 h 1010093"/>
                <a:gd name="connsiteX59" fmla="*/ 297920 w 2860366"/>
                <a:gd name="connsiteY59" fmla="*/ 829339 h 1010093"/>
                <a:gd name="connsiteX60" fmla="*/ 266022 w 2860366"/>
                <a:gd name="connsiteY60" fmla="*/ 797442 h 1010093"/>
                <a:gd name="connsiteX61" fmla="*/ 234125 w 2860366"/>
                <a:gd name="connsiteY61" fmla="*/ 776177 h 1010093"/>
                <a:gd name="connsiteX62" fmla="*/ 212859 w 2860366"/>
                <a:gd name="connsiteY62" fmla="*/ 744279 h 1010093"/>
                <a:gd name="connsiteX63" fmla="*/ 117166 w 2860366"/>
                <a:gd name="connsiteY63" fmla="*/ 669851 h 1010093"/>
                <a:gd name="connsiteX64" fmla="*/ 53371 w 2860366"/>
                <a:gd name="connsiteY64" fmla="*/ 659219 h 1010093"/>
                <a:gd name="connsiteX65" fmla="*/ 208 w 2860366"/>
                <a:gd name="connsiteY65" fmla="*/ 595423 h 1010093"/>
                <a:gd name="connsiteX66" fmla="*/ 10841 w 2860366"/>
                <a:gd name="connsiteY66" fmla="*/ 595423 h 101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60366" h="1010093">
                  <a:moveTo>
                    <a:pt x="10841" y="595423"/>
                  </a:moveTo>
                  <a:lnTo>
                    <a:pt x="10841" y="595423"/>
                  </a:lnTo>
                  <a:cubicBezTo>
                    <a:pt x="42739" y="577702"/>
                    <a:pt x="75840" y="561992"/>
                    <a:pt x="106534" y="542260"/>
                  </a:cubicBezTo>
                  <a:cubicBezTo>
                    <a:pt x="125624" y="529988"/>
                    <a:pt x="139399" y="509879"/>
                    <a:pt x="159697" y="499730"/>
                  </a:cubicBezTo>
                  <a:cubicBezTo>
                    <a:pt x="175861" y="491648"/>
                    <a:pt x="195138" y="492642"/>
                    <a:pt x="212859" y="489098"/>
                  </a:cubicBezTo>
                  <a:cubicBezTo>
                    <a:pt x="347642" y="421708"/>
                    <a:pt x="199659" y="488365"/>
                    <a:pt x="542469" y="457200"/>
                  </a:cubicBezTo>
                  <a:cubicBezTo>
                    <a:pt x="564792" y="455171"/>
                    <a:pt x="606264" y="435935"/>
                    <a:pt x="606264" y="435935"/>
                  </a:cubicBezTo>
                  <a:cubicBezTo>
                    <a:pt x="616897" y="425302"/>
                    <a:pt x="626610" y="413663"/>
                    <a:pt x="638162" y="404037"/>
                  </a:cubicBezTo>
                  <a:cubicBezTo>
                    <a:pt x="647979" y="395856"/>
                    <a:pt x="662076" y="392750"/>
                    <a:pt x="670059" y="382772"/>
                  </a:cubicBezTo>
                  <a:cubicBezTo>
                    <a:pt x="677060" y="374020"/>
                    <a:pt x="673690" y="359626"/>
                    <a:pt x="680692" y="350874"/>
                  </a:cubicBezTo>
                  <a:cubicBezTo>
                    <a:pt x="688675" y="340895"/>
                    <a:pt x="701160" y="335324"/>
                    <a:pt x="712590" y="329609"/>
                  </a:cubicBezTo>
                  <a:cubicBezTo>
                    <a:pt x="734384" y="318712"/>
                    <a:pt x="777433" y="312387"/>
                    <a:pt x="797650" y="308344"/>
                  </a:cubicBezTo>
                  <a:cubicBezTo>
                    <a:pt x="870770" y="259597"/>
                    <a:pt x="837199" y="273896"/>
                    <a:pt x="893343" y="255181"/>
                  </a:cubicBezTo>
                  <a:cubicBezTo>
                    <a:pt x="903976" y="244549"/>
                    <a:pt x="913005" y="232024"/>
                    <a:pt x="925241" y="223284"/>
                  </a:cubicBezTo>
                  <a:cubicBezTo>
                    <a:pt x="938139" y="214071"/>
                    <a:pt x="956563" y="213227"/>
                    <a:pt x="967771" y="202019"/>
                  </a:cubicBezTo>
                  <a:cubicBezTo>
                    <a:pt x="978979" y="190811"/>
                    <a:pt x="977828" y="170696"/>
                    <a:pt x="989036" y="159488"/>
                  </a:cubicBezTo>
                  <a:cubicBezTo>
                    <a:pt x="1160942" y="-12420"/>
                    <a:pt x="1030195" y="135820"/>
                    <a:pt x="1116627" y="63795"/>
                  </a:cubicBezTo>
                  <a:cubicBezTo>
                    <a:pt x="1128179" y="54169"/>
                    <a:pt x="1136289" y="40638"/>
                    <a:pt x="1148525" y="31898"/>
                  </a:cubicBezTo>
                  <a:cubicBezTo>
                    <a:pt x="1171517" y="15476"/>
                    <a:pt x="1196922" y="8677"/>
                    <a:pt x="1222952" y="0"/>
                  </a:cubicBezTo>
                  <a:cubicBezTo>
                    <a:pt x="1276115" y="3544"/>
                    <a:pt x="1330576" y="-1570"/>
                    <a:pt x="1382441" y="10633"/>
                  </a:cubicBezTo>
                  <a:cubicBezTo>
                    <a:pt x="1394880" y="13560"/>
                    <a:pt x="1393728" y="34547"/>
                    <a:pt x="1403706" y="42530"/>
                  </a:cubicBezTo>
                  <a:cubicBezTo>
                    <a:pt x="1412458" y="49531"/>
                    <a:pt x="1424731" y="50445"/>
                    <a:pt x="1435604" y="53163"/>
                  </a:cubicBezTo>
                  <a:cubicBezTo>
                    <a:pt x="1452748" y="57449"/>
                    <a:pt x="1500776" y="63379"/>
                    <a:pt x="1520664" y="74428"/>
                  </a:cubicBezTo>
                  <a:cubicBezTo>
                    <a:pt x="1543005" y="86840"/>
                    <a:pt x="1566387" y="98887"/>
                    <a:pt x="1584459" y="116958"/>
                  </a:cubicBezTo>
                  <a:cubicBezTo>
                    <a:pt x="1591548" y="124046"/>
                    <a:pt x="1595872" y="136376"/>
                    <a:pt x="1605725" y="138223"/>
                  </a:cubicBezTo>
                  <a:cubicBezTo>
                    <a:pt x="1654618" y="147390"/>
                    <a:pt x="1704962" y="145312"/>
                    <a:pt x="1754580" y="148856"/>
                  </a:cubicBezTo>
                  <a:cubicBezTo>
                    <a:pt x="1793894" y="161960"/>
                    <a:pt x="1787743" y="154626"/>
                    <a:pt x="1818376" y="191386"/>
                  </a:cubicBezTo>
                  <a:cubicBezTo>
                    <a:pt x="1826557" y="201203"/>
                    <a:pt x="1829662" y="215301"/>
                    <a:pt x="1839641" y="223284"/>
                  </a:cubicBezTo>
                  <a:cubicBezTo>
                    <a:pt x="1848393" y="230285"/>
                    <a:pt x="1860906" y="230372"/>
                    <a:pt x="1871539" y="233916"/>
                  </a:cubicBezTo>
                  <a:cubicBezTo>
                    <a:pt x="1892804" y="248093"/>
                    <a:pt x="1910540" y="270247"/>
                    <a:pt x="1935334" y="276446"/>
                  </a:cubicBezTo>
                  <a:cubicBezTo>
                    <a:pt x="1963687" y="283535"/>
                    <a:pt x="1991735" y="291981"/>
                    <a:pt x="2020394" y="297712"/>
                  </a:cubicBezTo>
                  <a:cubicBezTo>
                    <a:pt x="2056952" y="305023"/>
                    <a:pt x="2081038" y="308963"/>
                    <a:pt x="2116087" y="318977"/>
                  </a:cubicBezTo>
                  <a:cubicBezTo>
                    <a:pt x="2126864" y="322056"/>
                    <a:pt x="2137352" y="326065"/>
                    <a:pt x="2147985" y="329609"/>
                  </a:cubicBezTo>
                  <a:cubicBezTo>
                    <a:pt x="2264096" y="407015"/>
                    <a:pt x="2085090" y="292845"/>
                    <a:pt x="2222413" y="361507"/>
                  </a:cubicBezTo>
                  <a:cubicBezTo>
                    <a:pt x="2245272" y="372937"/>
                    <a:pt x="2261414" y="397838"/>
                    <a:pt x="2286208" y="404037"/>
                  </a:cubicBezTo>
                  <a:cubicBezTo>
                    <a:pt x="2300385" y="407581"/>
                    <a:pt x="2314742" y="410471"/>
                    <a:pt x="2328739" y="414670"/>
                  </a:cubicBezTo>
                  <a:cubicBezTo>
                    <a:pt x="2350209" y="421111"/>
                    <a:pt x="2392534" y="435935"/>
                    <a:pt x="2392534" y="435935"/>
                  </a:cubicBezTo>
                  <a:cubicBezTo>
                    <a:pt x="2399622" y="446568"/>
                    <a:pt x="2405618" y="458016"/>
                    <a:pt x="2413799" y="467833"/>
                  </a:cubicBezTo>
                  <a:cubicBezTo>
                    <a:pt x="2460503" y="523878"/>
                    <a:pt x="2455323" y="500693"/>
                    <a:pt x="2552022" y="510363"/>
                  </a:cubicBezTo>
                  <a:cubicBezTo>
                    <a:pt x="2555566" y="520995"/>
                    <a:pt x="2556889" y="532650"/>
                    <a:pt x="2562655" y="542260"/>
                  </a:cubicBezTo>
                  <a:cubicBezTo>
                    <a:pt x="2570571" y="555453"/>
                    <a:pt x="2604114" y="579775"/>
                    <a:pt x="2615818" y="584791"/>
                  </a:cubicBezTo>
                  <a:cubicBezTo>
                    <a:pt x="2629249" y="590547"/>
                    <a:pt x="2644171" y="591879"/>
                    <a:pt x="2658348" y="595423"/>
                  </a:cubicBezTo>
                  <a:cubicBezTo>
                    <a:pt x="2735331" y="646745"/>
                    <a:pt x="2699284" y="626523"/>
                    <a:pt x="2764673" y="659219"/>
                  </a:cubicBezTo>
                  <a:cubicBezTo>
                    <a:pt x="2778850" y="676940"/>
                    <a:pt x="2792260" y="695302"/>
                    <a:pt x="2807204" y="712381"/>
                  </a:cubicBezTo>
                  <a:cubicBezTo>
                    <a:pt x="2817106" y="723697"/>
                    <a:pt x="2832376" y="730830"/>
                    <a:pt x="2839101" y="744279"/>
                  </a:cubicBezTo>
                  <a:cubicBezTo>
                    <a:pt x="2847183" y="760443"/>
                    <a:pt x="2845814" y="779800"/>
                    <a:pt x="2849734" y="797442"/>
                  </a:cubicBezTo>
                  <a:cubicBezTo>
                    <a:pt x="2852904" y="811707"/>
                    <a:pt x="2856822" y="825795"/>
                    <a:pt x="2860366" y="839972"/>
                  </a:cubicBezTo>
                  <a:cubicBezTo>
                    <a:pt x="2856822" y="875414"/>
                    <a:pt x="2857197" y="911470"/>
                    <a:pt x="2849734" y="946298"/>
                  </a:cubicBezTo>
                  <a:cubicBezTo>
                    <a:pt x="2846413" y="961796"/>
                    <a:pt x="2839677" y="977620"/>
                    <a:pt x="2828469" y="988828"/>
                  </a:cubicBezTo>
                  <a:cubicBezTo>
                    <a:pt x="2820544" y="996753"/>
                    <a:pt x="2807512" y="997029"/>
                    <a:pt x="2796571" y="999460"/>
                  </a:cubicBezTo>
                  <a:cubicBezTo>
                    <a:pt x="2775526" y="1004137"/>
                    <a:pt x="2754041" y="1006549"/>
                    <a:pt x="2732776" y="1010093"/>
                  </a:cubicBezTo>
                  <a:cubicBezTo>
                    <a:pt x="2452583" y="970064"/>
                    <a:pt x="2770718" y="1034380"/>
                    <a:pt x="2637083" y="967563"/>
                  </a:cubicBezTo>
                  <a:cubicBezTo>
                    <a:pt x="2617800" y="957922"/>
                    <a:pt x="2594827" y="957827"/>
                    <a:pt x="2573287" y="956930"/>
                  </a:cubicBezTo>
                  <a:cubicBezTo>
                    <a:pt x="2424518" y="950731"/>
                    <a:pt x="2275576" y="949842"/>
                    <a:pt x="2126720" y="946298"/>
                  </a:cubicBezTo>
                  <a:cubicBezTo>
                    <a:pt x="1716877" y="909038"/>
                    <a:pt x="2223510" y="962430"/>
                    <a:pt x="1935334" y="914400"/>
                  </a:cubicBezTo>
                  <a:cubicBezTo>
                    <a:pt x="1896720" y="907964"/>
                    <a:pt x="1857194" y="908830"/>
                    <a:pt x="1818376" y="903767"/>
                  </a:cubicBezTo>
                  <a:cubicBezTo>
                    <a:pt x="1775621" y="898190"/>
                    <a:pt x="1733894" y="883315"/>
                    <a:pt x="1690785" y="882502"/>
                  </a:cubicBezTo>
                  <a:lnTo>
                    <a:pt x="563734" y="861237"/>
                  </a:lnTo>
                  <a:lnTo>
                    <a:pt x="457408" y="850605"/>
                  </a:lnTo>
                  <a:cubicBezTo>
                    <a:pt x="395586" y="843736"/>
                    <a:pt x="358443" y="837985"/>
                    <a:pt x="297920" y="829339"/>
                  </a:cubicBezTo>
                  <a:cubicBezTo>
                    <a:pt x="287287" y="818707"/>
                    <a:pt x="277574" y="807068"/>
                    <a:pt x="266022" y="797442"/>
                  </a:cubicBezTo>
                  <a:cubicBezTo>
                    <a:pt x="256205" y="789261"/>
                    <a:pt x="243161" y="785213"/>
                    <a:pt x="234125" y="776177"/>
                  </a:cubicBezTo>
                  <a:cubicBezTo>
                    <a:pt x="225089" y="767141"/>
                    <a:pt x="221040" y="754096"/>
                    <a:pt x="212859" y="744279"/>
                  </a:cubicBezTo>
                  <a:cubicBezTo>
                    <a:pt x="194283" y="721988"/>
                    <a:pt x="140115" y="673676"/>
                    <a:pt x="117166" y="669851"/>
                  </a:cubicBezTo>
                  <a:lnTo>
                    <a:pt x="53371" y="659219"/>
                  </a:lnTo>
                  <a:cubicBezTo>
                    <a:pt x="30300" y="636147"/>
                    <a:pt x="19163" y="627014"/>
                    <a:pt x="208" y="595423"/>
                  </a:cubicBezTo>
                  <a:cubicBezTo>
                    <a:pt x="-1615" y="592384"/>
                    <a:pt x="9069" y="595423"/>
                    <a:pt x="10841" y="59542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7306" y="3475831"/>
            <a:ext cx="154498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98986" y="1494631"/>
            <a:ext cx="5544676" cy="954107"/>
          </a:xfrm>
          <a:prstGeom prst="rect">
            <a:avLst/>
          </a:prstGeom>
        </p:spPr>
        <p:txBody>
          <a:bodyPr wrap="square">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The ELIps use the VUV-High Harmonic light generated on</a:t>
            </a:r>
          </a:p>
          <a:p>
            <a:r>
              <a:rPr lang="en-US" sz="1400" dirty="0">
                <a:latin typeface="Verdana" panose="020B0604030504040204" pitchFamily="34" charset="0"/>
                <a:ea typeface="Verdana" panose="020B0604030504040204" pitchFamily="34" charset="0"/>
                <a:cs typeface="Verdana" panose="020B0604030504040204" pitchFamily="34" charset="0"/>
              </a:rPr>
              <a:t>an Argon or Neon gas cell pumped by a 12 mJ, 15 fs, 1 </a:t>
            </a:r>
            <a:r>
              <a:rPr lang="en-US" sz="1400" dirty="0" smtClean="0">
                <a:latin typeface="Verdana" panose="020B0604030504040204" pitchFamily="34" charset="0"/>
                <a:ea typeface="Verdana" panose="020B0604030504040204" pitchFamily="34" charset="0"/>
                <a:cs typeface="Verdana" panose="020B0604030504040204" pitchFamily="34" charset="0"/>
              </a:rPr>
              <a:t>kHz in-house-developed </a:t>
            </a:r>
            <a:r>
              <a:rPr lang="en-US" sz="1400" dirty="0">
                <a:latin typeface="Verdana" panose="020B0604030504040204" pitchFamily="34" charset="0"/>
                <a:ea typeface="Verdana" panose="020B0604030504040204" pitchFamily="34" charset="0"/>
                <a:cs typeface="Verdana" panose="020B0604030504040204" pitchFamily="34" charset="0"/>
              </a:rPr>
              <a:t>L1 ALLEGRA laser with </a:t>
            </a:r>
            <a:r>
              <a:rPr lang="en-US" sz="1400" dirty="0" smtClean="0">
                <a:latin typeface="Verdana" panose="020B0604030504040204" pitchFamily="34" charset="0"/>
                <a:ea typeface="Verdana" panose="020B0604030504040204" pitchFamily="34" charset="0"/>
                <a:cs typeface="Verdana" panose="020B0604030504040204" pitchFamily="34" charset="0"/>
              </a:rPr>
              <a:t>central wavelength 830 </a:t>
            </a:r>
            <a:r>
              <a:rPr lang="en-US" sz="1400" dirty="0">
                <a:latin typeface="Verdana" panose="020B0604030504040204" pitchFamily="34" charset="0"/>
                <a:ea typeface="Verdana" panose="020B0604030504040204" pitchFamily="34" charset="0"/>
                <a:cs typeface="Verdana" panose="020B0604030504040204" pitchFamily="34" charset="0"/>
              </a:rPr>
              <a:t>nm.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81727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56A94903-A861-438E-95D6-6D09D5E712D0}"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45</a:t>
            </a:fld>
            <a:endParaRPr lang="en-US" sz="1400" spc="-1">
              <a:solidFill>
                <a:srgbClr val="000000"/>
              </a:solidFill>
              <a:uFill>
                <a:solidFill>
                  <a:srgbClr val="FFFFFF"/>
                </a:solidFill>
              </a:uFill>
              <a:latin typeface="Times New Roman"/>
              <a:ea typeface="+mn-ea"/>
              <a:cs typeface="+mn-cs"/>
            </a:endParaRPr>
          </a:p>
        </p:txBody>
      </p:sp>
      <p:sp>
        <p:nvSpPr>
          <p:cNvPr id="76"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Time-resolved VUV ellipsometry</a:t>
            </a:r>
            <a:endParaRPr lang="cs-CZ" sz="3200" spc="-1" dirty="0">
              <a:solidFill>
                <a:srgbClr val="000000"/>
              </a:solidFill>
              <a:uFill>
                <a:solidFill>
                  <a:srgbClr val="FFFFFF"/>
                </a:solidFill>
              </a:uFill>
              <a:latin typeface="Arial"/>
              <a:ea typeface="+mn-ea"/>
              <a:cs typeface="+mn-cs"/>
            </a:endParaRPr>
          </a:p>
        </p:txBody>
      </p:sp>
      <p:sp>
        <p:nvSpPr>
          <p:cNvPr id="7"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a:solidFill>
                  <a:srgbClr val="FFFFFF"/>
                </a:solidFill>
                <a:uFill>
                  <a:solidFill>
                    <a:srgbClr val="FFFFFF"/>
                  </a:solidFill>
                </a:uFill>
                <a:latin typeface="Verdana"/>
                <a:ea typeface="+mn-ea"/>
                <a:cs typeface="+mn-cs"/>
              </a:rPr>
              <a:t>27.05.2019</a:t>
            </a:r>
            <a:endParaRPr lang="en-US" sz="1400" spc="-1" dirty="0">
              <a:solidFill>
                <a:srgbClr val="000000"/>
              </a:solidFill>
              <a:uFill>
                <a:solidFill>
                  <a:srgbClr val="FFFFFF"/>
                </a:solidFill>
              </a:uFill>
              <a:latin typeface="Times New Roman"/>
              <a:ea typeface="+mn-ea"/>
              <a:cs typeface="+mn-cs"/>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906" y="1131583"/>
            <a:ext cx="5257800" cy="394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 y="2942431"/>
            <a:ext cx="4627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p:nvGrpSpPr>
        <p:grpSpPr>
          <a:xfrm>
            <a:off x="4960937" y="5119132"/>
            <a:ext cx="5730875" cy="1785699"/>
            <a:chOff x="6388100" y="5119132"/>
            <a:chExt cx="3350774" cy="1643175"/>
          </a:xfrm>
        </p:grpSpPr>
        <p:pic>
          <p:nvPicPr>
            <p:cNvPr id="18" name="Picture 17"/>
            <p:cNvPicPr>
              <a:picLocks noChangeAspect="1"/>
            </p:cNvPicPr>
            <p:nvPr/>
          </p:nvPicPr>
          <p:blipFill rotWithShape="1">
            <a:blip r:embed="rId4"/>
            <a:srcRect b="61537"/>
            <a:stretch/>
          </p:blipFill>
          <p:spPr>
            <a:xfrm>
              <a:off x="6388100" y="5119132"/>
              <a:ext cx="3350774" cy="1228505"/>
            </a:xfrm>
            <a:prstGeom prst="rect">
              <a:avLst/>
            </a:prstGeom>
          </p:spPr>
        </p:pic>
        <p:sp>
          <p:nvSpPr>
            <p:cNvPr id="19" name="Freeform 18"/>
            <p:cNvSpPr/>
            <p:nvPr/>
          </p:nvSpPr>
          <p:spPr>
            <a:xfrm>
              <a:off x="6634508" y="5752214"/>
              <a:ext cx="2860366" cy="1010093"/>
            </a:xfrm>
            <a:custGeom>
              <a:avLst/>
              <a:gdLst>
                <a:gd name="connsiteX0" fmla="*/ 10841 w 2860366"/>
                <a:gd name="connsiteY0" fmla="*/ 595423 h 1010093"/>
                <a:gd name="connsiteX1" fmla="*/ 10841 w 2860366"/>
                <a:gd name="connsiteY1" fmla="*/ 595423 h 1010093"/>
                <a:gd name="connsiteX2" fmla="*/ 106534 w 2860366"/>
                <a:gd name="connsiteY2" fmla="*/ 542260 h 1010093"/>
                <a:gd name="connsiteX3" fmla="*/ 159697 w 2860366"/>
                <a:gd name="connsiteY3" fmla="*/ 499730 h 1010093"/>
                <a:gd name="connsiteX4" fmla="*/ 212859 w 2860366"/>
                <a:gd name="connsiteY4" fmla="*/ 489098 h 1010093"/>
                <a:gd name="connsiteX5" fmla="*/ 542469 w 2860366"/>
                <a:gd name="connsiteY5" fmla="*/ 457200 h 1010093"/>
                <a:gd name="connsiteX6" fmla="*/ 606264 w 2860366"/>
                <a:gd name="connsiteY6" fmla="*/ 435935 h 1010093"/>
                <a:gd name="connsiteX7" fmla="*/ 638162 w 2860366"/>
                <a:gd name="connsiteY7" fmla="*/ 404037 h 1010093"/>
                <a:gd name="connsiteX8" fmla="*/ 670059 w 2860366"/>
                <a:gd name="connsiteY8" fmla="*/ 382772 h 1010093"/>
                <a:gd name="connsiteX9" fmla="*/ 680692 w 2860366"/>
                <a:gd name="connsiteY9" fmla="*/ 350874 h 1010093"/>
                <a:gd name="connsiteX10" fmla="*/ 712590 w 2860366"/>
                <a:gd name="connsiteY10" fmla="*/ 329609 h 1010093"/>
                <a:gd name="connsiteX11" fmla="*/ 797650 w 2860366"/>
                <a:gd name="connsiteY11" fmla="*/ 308344 h 1010093"/>
                <a:gd name="connsiteX12" fmla="*/ 893343 w 2860366"/>
                <a:gd name="connsiteY12" fmla="*/ 255181 h 1010093"/>
                <a:gd name="connsiteX13" fmla="*/ 925241 w 2860366"/>
                <a:gd name="connsiteY13" fmla="*/ 223284 h 1010093"/>
                <a:gd name="connsiteX14" fmla="*/ 967771 w 2860366"/>
                <a:gd name="connsiteY14" fmla="*/ 202019 h 1010093"/>
                <a:gd name="connsiteX15" fmla="*/ 989036 w 2860366"/>
                <a:gd name="connsiteY15" fmla="*/ 159488 h 1010093"/>
                <a:gd name="connsiteX16" fmla="*/ 1116627 w 2860366"/>
                <a:gd name="connsiteY16" fmla="*/ 63795 h 1010093"/>
                <a:gd name="connsiteX17" fmla="*/ 1148525 w 2860366"/>
                <a:gd name="connsiteY17" fmla="*/ 31898 h 1010093"/>
                <a:gd name="connsiteX18" fmla="*/ 1222952 w 2860366"/>
                <a:gd name="connsiteY18" fmla="*/ 0 h 1010093"/>
                <a:gd name="connsiteX19" fmla="*/ 1382441 w 2860366"/>
                <a:gd name="connsiteY19" fmla="*/ 10633 h 1010093"/>
                <a:gd name="connsiteX20" fmla="*/ 1403706 w 2860366"/>
                <a:gd name="connsiteY20" fmla="*/ 42530 h 1010093"/>
                <a:gd name="connsiteX21" fmla="*/ 1435604 w 2860366"/>
                <a:gd name="connsiteY21" fmla="*/ 53163 h 1010093"/>
                <a:gd name="connsiteX22" fmla="*/ 1520664 w 2860366"/>
                <a:gd name="connsiteY22" fmla="*/ 74428 h 1010093"/>
                <a:gd name="connsiteX23" fmla="*/ 1584459 w 2860366"/>
                <a:gd name="connsiteY23" fmla="*/ 116958 h 1010093"/>
                <a:gd name="connsiteX24" fmla="*/ 1605725 w 2860366"/>
                <a:gd name="connsiteY24" fmla="*/ 138223 h 1010093"/>
                <a:gd name="connsiteX25" fmla="*/ 1754580 w 2860366"/>
                <a:gd name="connsiteY25" fmla="*/ 148856 h 1010093"/>
                <a:gd name="connsiteX26" fmla="*/ 1818376 w 2860366"/>
                <a:gd name="connsiteY26" fmla="*/ 191386 h 1010093"/>
                <a:gd name="connsiteX27" fmla="*/ 1839641 w 2860366"/>
                <a:gd name="connsiteY27" fmla="*/ 223284 h 1010093"/>
                <a:gd name="connsiteX28" fmla="*/ 1871539 w 2860366"/>
                <a:gd name="connsiteY28" fmla="*/ 233916 h 1010093"/>
                <a:gd name="connsiteX29" fmla="*/ 1935334 w 2860366"/>
                <a:gd name="connsiteY29" fmla="*/ 276446 h 1010093"/>
                <a:gd name="connsiteX30" fmla="*/ 2020394 w 2860366"/>
                <a:gd name="connsiteY30" fmla="*/ 297712 h 1010093"/>
                <a:gd name="connsiteX31" fmla="*/ 2116087 w 2860366"/>
                <a:gd name="connsiteY31" fmla="*/ 318977 h 1010093"/>
                <a:gd name="connsiteX32" fmla="*/ 2147985 w 2860366"/>
                <a:gd name="connsiteY32" fmla="*/ 329609 h 1010093"/>
                <a:gd name="connsiteX33" fmla="*/ 2222413 w 2860366"/>
                <a:gd name="connsiteY33" fmla="*/ 361507 h 1010093"/>
                <a:gd name="connsiteX34" fmla="*/ 2286208 w 2860366"/>
                <a:gd name="connsiteY34" fmla="*/ 404037 h 1010093"/>
                <a:gd name="connsiteX35" fmla="*/ 2328739 w 2860366"/>
                <a:gd name="connsiteY35" fmla="*/ 414670 h 1010093"/>
                <a:gd name="connsiteX36" fmla="*/ 2392534 w 2860366"/>
                <a:gd name="connsiteY36" fmla="*/ 435935 h 1010093"/>
                <a:gd name="connsiteX37" fmla="*/ 2413799 w 2860366"/>
                <a:gd name="connsiteY37" fmla="*/ 467833 h 1010093"/>
                <a:gd name="connsiteX38" fmla="*/ 2552022 w 2860366"/>
                <a:gd name="connsiteY38" fmla="*/ 510363 h 1010093"/>
                <a:gd name="connsiteX39" fmla="*/ 2562655 w 2860366"/>
                <a:gd name="connsiteY39" fmla="*/ 542260 h 1010093"/>
                <a:gd name="connsiteX40" fmla="*/ 2615818 w 2860366"/>
                <a:gd name="connsiteY40" fmla="*/ 584791 h 1010093"/>
                <a:gd name="connsiteX41" fmla="*/ 2658348 w 2860366"/>
                <a:gd name="connsiteY41" fmla="*/ 595423 h 1010093"/>
                <a:gd name="connsiteX42" fmla="*/ 2764673 w 2860366"/>
                <a:gd name="connsiteY42" fmla="*/ 659219 h 1010093"/>
                <a:gd name="connsiteX43" fmla="*/ 2807204 w 2860366"/>
                <a:gd name="connsiteY43" fmla="*/ 712381 h 1010093"/>
                <a:gd name="connsiteX44" fmla="*/ 2839101 w 2860366"/>
                <a:gd name="connsiteY44" fmla="*/ 744279 h 1010093"/>
                <a:gd name="connsiteX45" fmla="*/ 2849734 w 2860366"/>
                <a:gd name="connsiteY45" fmla="*/ 797442 h 1010093"/>
                <a:gd name="connsiteX46" fmla="*/ 2860366 w 2860366"/>
                <a:gd name="connsiteY46" fmla="*/ 839972 h 1010093"/>
                <a:gd name="connsiteX47" fmla="*/ 2849734 w 2860366"/>
                <a:gd name="connsiteY47" fmla="*/ 946298 h 1010093"/>
                <a:gd name="connsiteX48" fmla="*/ 2828469 w 2860366"/>
                <a:gd name="connsiteY48" fmla="*/ 988828 h 1010093"/>
                <a:gd name="connsiteX49" fmla="*/ 2796571 w 2860366"/>
                <a:gd name="connsiteY49" fmla="*/ 999460 h 1010093"/>
                <a:gd name="connsiteX50" fmla="*/ 2732776 w 2860366"/>
                <a:gd name="connsiteY50" fmla="*/ 1010093 h 1010093"/>
                <a:gd name="connsiteX51" fmla="*/ 2637083 w 2860366"/>
                <a:gd name="connsiteY51" fmla="*/ 967563 h 1010093"/>
                <a:gd name="connsiteX52" fmla="*/ 2573287 w 2860366"/>
                <a:gd name="connsiteY52" fmla="*/ 956930 h 1010093"/>
                <a:gd name="connsiteX53" fmla="*/ 2126720 w 2860366"/>
                <a:gd name="connsiteY53" fmla="*/ 946298 h 1010093"/>
                <a:gd name="connsiteX54" fmla="*/ 1935334 w 2860366"/>
                <a:gd name="connsiteY54" fmla="*/ 914400 h 1010093"/>
                <a:gd name="connsiteX55" fmla="*/ 1818376 w 2860366"/>
                <a:gd name="connsiteY55" fmla="*/ 903767 h 1010093"/>
                <a:gd name="connsiteX56" fmla="*/ 1690785 w 2860366"/>
                <a:gd name="connsiteY56" fmla="*/ 882502 h 1010093"/>
                <a:gd name="connsiteX57" fmla="*/ 563734 w 2860366"/>
                <a:gd name="connsiteY57" fmla="*/ 861237 h 1010093"/>
                <a:gd name="connsiteX58" fmla="*/ 457408 w 2860366"/>
                <a:gd name="connsiteY58" fmla="*/ 850605 h 1010093"/>
                <a:gd name="connsiteX59" fmla="*/ 297920 w 2860366"/>
                <a:gd name="connsiteY59" fmla="*/ 829339 h 1010093"/>
                <a:gd name="connsiteX60" fmla="*/ 266022 w 2860366"/>
                <a:gd name="connsiteY60" fmla="*/ 797442 h 1010093"/>
                <a:gd name="connsiteX61" fmla="*/ 234125 w 2860366"/>
                <a:gd name="connsiteY61" fmla="*/ 776177 h 1010093"/>
                <a:gd name="connsiteX62" fmla="*/ 212859 w 2860366"/>
                <a:gd name="connsiteY62" fmla="*/ 744279 h 1010093"/>
                <a:gd name="connsiteX63" fmla="*/ 117166 w 2860366"/>
                <a:gd name="connsiteY63" fmla="*/ 669851 h 1010093"/>
                <a:gd name="connsiteX64" fmla="*/ 53371 w 2860366"/>
                <a:gd name="connsiteY64" fmla="*/ 659219 h 1010093"/>
                <a:gd name="connsiteX65" fmla="*/ 208 w 2860366"/>
                <a:gd name="connsiteY65" fmla="*/ 595423 h 1010093"/>
                <a:gd name="connsiteX66" fmla="*/ 10841 w 2860366"/>
                <a:gd name="connsiteY66" fmla="*/ 595423 h 101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60366" h="1010093">
                  <a:moveTo>
                    <a:pt x="10841" y="595423"/>
                  </a:moveTo>
                  <a:lnTo>
                    <a:pt x="10841" y="595423"/>
                  </a:lnTo>
                  <a:cubicBezTo>
                    <a:pt x="42739" y="577702"/>
                    <a:pt x="75840" y="561992"/>
                    <a:pt x="106534" y="542260"/>
                  </a:cubicBezTo>
                  <a:cubicBezTo>
                    <a:pt x="125624" y="529988"/>
                    <a:pt x="139399" y="509879"/>
                    <a:pt x="159697" y="499730"/>
                  </a:cubicBezTo>
                  <a:cubicBezTo>
                    <a:pt x="175861" y="491648"/>
                    <a:pt x="195138" y="492642"/>
                    <a:pt x="212859" y="489098"/>
                  </a:cubicBezTo>
                  <a:cubicBezTo>
                    <a:pt x="347642" y="421708"/>
                    <a:pt x="199659" y="488365"/>
                    <a:pt x="542469" y="457200"/>
                  </a:cubicBezTo>
                  <a:cubicBezTo>
                    <a:pt x="564792" y="455171"/>
                    <a:pt x="606264" y="435935"/>
                    <a:pt x="606264" y="435935"/>
                  </a:cubicBezTo>
                  <a:cubicBezTo>
                    <a:pt x="616897" y="425302"/>
                    <a:pt x="626610" y="413663"/>
                    <a:pt x="638162" y="404037"/>
                  </a:cubicBezTo>
                  <a:cubicBezTo>
                    <a:pt x="647979" y="395856"/>
                    <a:pt x="662076" y="392750"/>
                    <a:pt x="670059" y="382772"/>
                  </a:cubicBezTo>
                  <a:cubicBezTo>
                    <a:pt x="677060" y="374020"/>
                    <a:pt x="673690" y="359626"/>
                    <a:pt x="680692" y="350874"/>
                  </a:cubicBezTo>
                  <a:cubicBezTo>
                    <a:pt x="688675" y="340895"/>
                    <a:pt x="701160" y="335324"/>
                    <a:pt x="712590" y="329609"/>
                  </a:cubicBezTo>
                  <a:cubicBezTo>
                    <a:pt x="734384" y="318712"/>
                    <a:pt x="777433" y="312387"/>
                    <a:pt x="797650" y="308344"/>
                  </a:cubicBezTo>
                  <a:cubicBezTo>
                    <a:pt x="870770" y="259597"/>
                    <a:pt x="837199" y="273896"/>
                    <a:pt x="893343" y="255181"/>
                  </a:cubicBezTo>
                  <a:cubicBezTo>
                    <a:pt x="903976" y="244549"/>
                    <a:pt x="913005" y="232024"/>
                    <a:pt x="925241" y="223284"/>
                  </a:cubicBezTo>
                  <a:cubicBezTo>
                    <a:pt x="938139" y="214071"/>
                    <a:pt x="956563" y="213227"/>
                    <a:pt x="967771" y="202019"/>
                  </a:cubicBezTo>
                  <a:cubicBezTo>
                    <a:pt x="978979" y="190811"/>
                    <a:pt x="977828" y="170696"/>
                    <a:pt x="989036" y="159488"/>
                  </a:cubicBezTo>
                  <a:cubicBezTo>
                    <a:pt x="1160942" y="-12420"/>
                    <a:pt x="1030195" y="135820"/>
                    <a:pt x="1116627" y="63795"/>
                  </a:cubicBezTo>
                  <a:cubicBezTo>
                    <a:pt x="1128179" y="54169"/>
                    <a:pt x="1136289" y="40638"/>
                    <a:pt x="1148525" y="31898"/>
                  </a:cubicBezTo>
                  <a:cubicBezTo>
                    <a:pt x="1171517" y="15476"/>
                    <a:pt x="1196922" y="8677"/>
                    <a:pt x="1222952" y="0"/>
                  </a:cubicBezTo>
                  <a:cubicBezTo>
                    <a:pt x="1276115" y="3544"/>
                    <a:pt x="1330576" y="-1570"/>
                    <a:pt x="1382441" y="10633"/>
                  </a:cubicBezTo>
                  <a:cubicBezTo>
                    <a:pt x="1394880" y="13560"/>
                    <a:pt x="1393728" y="34547"/>
                    <a:pt x="1403706" y="42530"/>
                  </a:cubicBezTo>
                  <a:cubicBezTo>
                    <a:pt x="1412458" y="49531"/>
                    <a:pt x="1424731" y="50445"/>
                    <a:pt x="1435604" y="53163"/>
                  </a:cubicBezTo>
                  <a:cubicBezTo>
                    <a:pt x="1452748" y="57449"/>
                    <a:pt x="1500776" y="63379"/>
                    <a:pt x="1520664" y="74428"/>
                  </a:cubicBezTo>
                  <a:cubicBezTo>
                    <a:pt x="1543005" y="86840"/>
                    <a:pt x="1566387" y="98887"/>
                    <a:pt x="1584459" y="116958"/>
                  </a:cubicBezTo>
                  <a:cubicBezTo>
                    <a:pt x="1591548" y="124046"/>
                    <a:pt x="1595872" y="136376"/>
                    <a:pt x="1605725" y="138223"/>
                  </a:cubicBezTo>
                  <a:cubicBezTo>
                    <a:pt x="1654618" y="147390"/>
                    <a:pt x="1704962" y="145312"/>
                    <a:pt x="1754580" y="148856"/>
                  </a:cubicBezTo>
                  <a:cubicBezTo>
                    <a:pt x="1793894" y="161960"/>
                    <a:pt x="1787743" y="154626"/>
                    <a:pt x="1818376" y="191386"/>
                  </a:cubicBezTo>
                  <a:cubicBezTo>
                    <a:pt x="1826557" y="201203"/>
                    <a:pt x="1829662" y="215301"/>
                    <a:pt x="1839641" y="223284"/>
                  </a:cubicBezTo>
                  <a:cubicBezTo>
                    <a:pt x="1848393" y="230285"/>
                    <a:pt x="1860906" y="230372"/>
                    <a:pt x="1871539" y="233916"/>
                  </a:cubicBezTo>
                  <a:cubicBezTo>
                    <a:pt x="1892804" y="248093"/>
                    <a:pt x="1910540" y="270247"/>
                    <a:pt x="1935334" y="276446"/>
                  </a:cubicBezTo>
                  <a:cubicBezTo>
                    <a:pt x="1963687" y="283535"/>
                    <a:pt x="1991735" y="291981"/>
                    <a:pt x="2020394" y="297712"/>
                  </a:cubicBezTo>
                  <a:cubicBezTo>
                    <a:pt x="2056952" y="305023"/>
                    <a:pt x="2081038" y="308963"/>
                    <a:pt x="2116087" y="318977"/>
                  </a:cubicBezTo>
                  <a:cubicBezTo>
                    <a:pt x="2126864" y="322056"/>
                    <a:pt x="2137352" y="326065"/>
                    <a:pt x="2147985" y="329609"/>
                  </a:cubicBezTo>
                  <a:cubicBezTo>
                    <a:pt x="2264096" y="407015"/>
                    <a:pt x="2085090" y="292845"/>
                    <a:pt x="2222413" y="361507"/>
                  </a:cubicBezTo>
                  <a:cubicBezTo>
                    <a:pt x="2245272" y="372937"/>
                    <a:pt x="2261414" y="397838"/>
                    <a:pt x="2286208" y="404037"/>
                  </a:cubicBezTo>
                  <a:cubicBezTo>
                    <a:pt x="2300385" y="407581"/>
                    <a:pt x="2314742" y="410471"/>
                    <a:pt x="2328739" y="414670"/>
                  </a:cubicBezTo>
                  <a:cubicBezTo>
                    <a:pt x="2350209" y="421111"/>
                    <a:pt x="2392534" y="435935"/>
                    <a:pt x="2392534" y="435935"/>
                  </a:cubicBezTo>
                  <a:cubicBezTo>
                    <a:pt x="2399622" y="446568"/>
                    <a:pt x="2405618" y="458016"/>
                    <a:pt x="2413799" y="467833"/>
                  </a:cubicBezTo>
                  <a:cubicBezTo>
                    <a:pt x="2460503" y="523878"/>
                    <a:pt x="2455323" y="500693"/>
                    <a:pt x="2552022" y="510363"/>
                  </a:cubicBezTo>
                  <a:cubicBezTo>
                    <a:pt x="2555566" y="520995"/>
                    <a:pt x="2556889" y="532650"/>
                    <a:pt x="2562655" y="542260"/>
                  </a:cubicBezTo>
                  <a:cubicBezTo>
                    <a:pt x="2570571" y="555453"/>
                    <a:pt x="2604114" y="579775"/>
                    <a:pt x="2615818" y="584791"/>
                  </a:cubicBezTo>
                  <a:cubicBezTo>
                    <a:pt x="2629249" y="590547"/>
                    <a:pt x="2644171" y="591879"/>
                    <a:pt x="2658348" y="595423"/>
                  </a:cubicBezTo>
                  <a:cubicBezTo>
                    <a:pt x="2735331" y="646745"/>
                    <a:pt x="2699284" y="626523"/>
                    <a:pt x="2764673" y="659219"/>
                  </a:cubicBezTo>
                  <a:cubicBezTo>
                    <a:pt x="2778850" y="676940"/>
                    <a:pt x="2792260" y="695302"/>
                    <a:pt x="2807204" y="712381"/>
                  </a:cubicBezTo>
                  <a:cubicBezTo>
                    <a:pt x="2817106" y="723697"/>
                    <a:pt x="2832376" y="730830"/>
                    <a:pt x="2839101" y="744279"/>
                  </a:cubicBezTo>
                  <a:cubicBezTo>
                    <a:pt x="2847183" y="760443"/>
                    <a:pt x="2845814" y="779800"/>
                    <a:pt x="2849734" y="797442"/>
                  </a:cubicBezTo>
                  <a:cubicBezTo>
                    <a:pt x="2852904" y="811707"/>
                    <a:pt x="2856822" y="825795"/>
                    <a:pt x="2860366" y="839972"/>
                  </a:cubicBezTo>
                  <a:cubicBezTo>
                    <a:pt x="2856822" y="875414"/>
                    <a:pt x="2857197" y="911470"/>
                    <a:pt x="2849734" y="946298"/>
                  </a:cubicBezTo>
                  <a:cubicBezTo>
                    <a:pt x="2846413" y="961796"/>
                    <a:pt x="2839677" y="977620"/>
                    <a:pt x="2828469" y="988828"/>
                  </a:cubicBezTo>
                  <a:cubicBezTo>
                    <a:pt x="2820544" y="996753"/>
                    <a:pt x="2807512" y="997029"/>
                    <a:pt x="2796571" y="999460"/>
                  </a:cubicBezTo>
                  <a:cubicBezTo>
                    <a:pt x="2775526" y="1004137"/>
                    <a:pt x="2754041" y="1006549"/>
                    <a:pt x="2732776" y="1010093"/>
                  </a:cubicBezTo>
                  <a:cubicBezTo>
                    <a:pt x="2452583" y="970064"/>
                    <a:pt x="2770718" y="1034380"/>
                    <a:pt x="2637083" y="967563"/>
                  </a:cubicBezTo>
                  <a:cubicBezTo>
                    <a:pt x="2617800" y="957922"/>
                    <a:pt x="2594827" y="957827"/>
                    <a:pt x="2573287" y="956930"/>
                  </a:cubicBezTo>
                  <a:cubicBezTo>
                    <a:pt x="2424518" y="950731"/>
                    <a:pt x="2275576" y="949842"/>
                    <a:pt x="2126720" y="946298"/>
                  </a:cubicBezTo>
                  <a:cubicBezTo>
                    <a:pt x="1716877" y="909038"/>
                    <a:pt x="2223510" y="962430"/>
                    <a:pt x="1935334" y="914400"/>
                  </a:cubicBezTo>
                  <a:cubicBezTo>
                    <a:pt x="1896720" y="907964"/>
                    <a:pt x="1857194" y="908830"/>
                    <a:pt x="1818376" y="903767"/>
                  </a:cubicBezTo>
                  <a:cubicBezTo>
                    <a:pt x="1775621" y="898190"/>
                    <a:pt x="1733894" y="883315"/>
                    <a:pt x="1690785" y="882502"/>
                  </a:cubicBezTo>
                  <a:lnTo>
                    <a:pt x="563734" y="861237"/>
                  </a:lnTo>
                  <a:lnTo>
                    <a:pt x="457408" y="850605"/>
                  </a:lnTo>
                  <a:cubicBezTo>
                    <a:pt x="395586" y="843736"/>
                    <a:pt x="358443" y="837985"/>
                    <a:pt x="297920" y="829339"/>
                  </a:cubicBezTo>
                  <a:cubicBezTo>
                    <a:pt x="287287" y="818707"/>
                    <a:pt x="277574" y="807068"/>
                    <a:pt x="266022" y="797442"/>
                  </a:cubicBezTo>
                  <a:cubicBezTo>
                    <a:pt x="256205" y="789261"/>
                    <a:pt x="243161" y="785213"/>
                    <a:pt x="234125" y="776177"/>
                  </a:cubicBezTo>
                  <a:cubicBezTo>
                    <a:pt x="225089" y="767141"/>
                    <a:pt x="221040" y="754096"/>
                    <a:pt x="212859" y="744279"/>
                  </a:cubicBezTo>
                  <a:cubicBezTo>
                    <a:pt x="194283" y="721988"/>
                    <a:pt x="140115" y="673676"/>
                    <a:pt x="117166" y="669851"/>
                  </a:cubicBezTo>
                  <a:lnTo>
                    <a:pt x="53371" y="659219"/>
                  </a:lnTo>
                  <a:cubicBezTo>
                    <a:pt x="30300" y="636147"/>
                    <a:pt x="19163" y="627014"/>
                    <a:pt x="208" y="595423"/>
                  </a:cubicBezTo>
                  <a:cubicBezTo>
                    <a:pt x="-1615" y="592384"/>
                    <a:pt x="9069" y="595423"/>
                    <a:pt x="10841" y="59542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911391" y="1570831"/>
            <a:ext cx="5343525" cy="646331"/>
          </a:xfrm>
          <a:prstGeom prst="rect">
            <a:avLst/>
          </a:prstGeom>
        </p:spPr>
        <p:txBody>
          <a:bodyPr>
            <a:spAutoFit/>
          </a:bodyPr>
          <a:lstStyle/>
          <a:p>
            <a:r>
              <a:rPr lang="en-US" dirty="0">
                <a:latin typeface="Verdana" panose="020B0604030504040204" pitchFamily="34" charset="0"/>
                <a:ea typeface="Verdana" panose="020B0604030504040204" pitchFamily="34" charset="0"/>
                <a:cs typeface="Verdana" panose="020B0604030504040204" pitchFamily="34" charset="0"/>
              </a:rPr>
              <a:t>The ellipsometer was tested as a rotating analyzer </a:t>
            </a:r>
            <a:r>
              <a:rPr lang="en-US" dirty="0" smtClean="0">
                <a:latin typeface="Verdana" panose="020B0604030504040204" pitchFamily="34" charset="0"/>
                <a:ea typeface="Verdana" panose="020B0604030504040204" pitchFamily="34" charset="0"/>
                <a:cs typeface="Verdana" panose="020B0604030504040204" pitchFamily="34" charset="0"/>
              </a:rPr>
              <a:t>ellipsometer (RAE</a:t>
            </a:r>
            <a:r>
              <a:rPr lang="en-US" dirty="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89846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110B6B1F-F705-45FF-9DFA-8EB3466C9E53}"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46</a:t>
            </a:fld>
            <a:endParaRPr lang="en-US" sz="1400" spc="-1">
              <a:solidFill>
                <a:srgbClr val="000000"/>
              </a:solidFill>
              <a:uFill>
                <a:solidFill>
                  <a:srgbClr val="FFFFFF"/>
                </a:solidFill>
              </a:uFill>
              <a:latin typeface="Times New Roman"/>
              <a:ea typeface="+mn-ea"/>
              <a:cs typeface="+mn-cs"/>
            </a:endParaRPr>
          </a:p>
        </p:txBody>
      </p:sp>
      <p:sp>
        <p:nvSpPr>
          <p:cNvPr id="76" name="TextShape 1"/>
          <p:cNvSpPr txBox="1"/>
          <p:nvPr/>
        </p:nvSpPr>
        <p:spPr>
          <a:xfrm>
            <a:off x="2516190" y="269875"/>
            <a:ext cx="4581524"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Summary </a:t>
            </a:r>
            <a:endParaRPr lang="cs-CZ" sz="3200" spc="-1" dirty="0">
              <a:solidFill>
                <a:srgbClr val="000000"/>
              </a:solidFill>
              <a:uFill>
                <a:solidFill>
                  <a:srgbClr val="FFFFFF"/>
                </a:solidFill>
              </a:uFill>
              <a:latin typeface="Arial"/>
              <a:ea typeface="+mn-ea"/>
              <a:cs typeface="+mn-cs"/>
            </a:endParaRPr>
          </a:p>
        </p:txBody>
      </p:sp>
      <p:sp>
        <p:nvSpPr>
          <p:cNvPr id="32" name="Text Placeholder 6"/>
          <p:cNvSpPr txBox="1">
            <a:spLocks/>
          </p:cNvSpPr>
          <p:nvPr/>
        </p:nvSpPr>
        <p:spPr>
          <a:xfrm>
            <a:off x="1049338" y="1646238"/>
            <a:ext cx="6048375" cy="3962400"/>
          </a:xfrm>
          <a:prstGeom prst="rect">
            <a:avLst/>
          </a:prstGeom>
        </p:spPr>
        <p:txBody>
          <a:bodyPr/>
          <a:lstStyle/>
          <a:p>
            <a:pPr marL="342900" indent="-342900" fontAlgn="auto">
              <a:spcBef>
                <a:spcPts val="0"/>
              </a:spcBef>
              <a:spcAft>
                <a:spcPts val="0"/>
              </a:spcAft>
              <a:buFont typeface="Wingdings" panose="05000000000000000000" pitchFamily="2" charset="2"/>
              <a:buChar char="q"/>
              <a:defRPr/>
            </a:pPr>
            <a:r>
              <a:rPr lang="en-US" sz="1600" kern="0" dirty="0">
                <a:latin typeface="+mn-lt"/>
                <a:ea typeface="+mn-ea"/>
                <a:cs typeface="+mn-cs"/>
              </a:rPr>
              <a:t>Time-resolved spectroscopic ellipsometry allows direct observation of carrier excitation and relaxation of L-point electrons on a fs-ns timescale</a:t>
            </a:r>
          </a:p>
          <a:p>
            <a:pPr marL="342900" indent="-342900" fontAlgn="auto">
              <a:spcBef>
                <a:spcPts val="0"/>
              </a:spcBef>
              <a:spcAft>
                <a:spcPts val="0"/>
              </a:spcAft>
              <a:buFont typeface="Wingdings" panose="05000000000000000000" pitchFamily="2" charset="2"/>
              <a:buChar char="q"/>
              <a:defRPr/>
            </a:pPr>
            <a:endParaRPr lang="en-US" sz="1600" kern="0" dirty="0">
              <a:latin typeface="+mn-lt"/>
              <a:ea typeface="+mn-ea"/>
              <a:cs typeface="+mn-cs"/>
            </a:endParaRPr>
          </a:p>
          <a:p>
            <a:pPr marL="342900" indent="-342900" fontAlgn="auto">
              <a:spcBef>
                <a:spcPts val="0"/>
              </a:spcBef>
              <a:spcAft>
                <a:spcPts val="0"/>
              </a:spcAft>
              <a:buFont typeface="Wingdings" panose="05000000000000000000" pitchFamily="2" charset="2"/>
              <a:buChar char="q"/>
              <a:defRPr/>
            </a:pPr>
            <a:r>
              <a:rPr lang="en-US" sz="1600" kern="0" dirty="0">
                <a:latin typeface="+mn-lt"/>
                <a:ea typeface="+mn-ea"/>
                <a:cs typeface="+mn-cs"/>
              </a:rPr>
              <a:t>Both 1.55 eV and 4.65 eV excitations show band-filling at the L-point in Germanium (E</a:t>
            </a:r>
            <a:r>
              <a:rPr lang="en-US" sz="1600" kern="0" baseline="-25000" dirty="0">
                <a:latin typeface="+mn-lt"/>
                <a:ea typeface="+mn-ea"/>
                <a:cs typeface="+mn-cs"/>
              </a:rPr>
              <a:t>1</a:t>
            </a:r>
            <a:r>
              <a:rPr lang="en-US" sz="1600" kern="0" dirty="0">
                <a:latin typeface="+mn-lt"/>
                <a:ea typeface="+mn-ea"/>
                <a:cs typeface="+mn-cs"/>
              </a:rPr>
              <a:t> and E</a:t>
            </a:r>
            <a:r>
              <a:rPr lang="en-US" sz="1600" kern="0" baseline="-25000" dirty="0">
                <a:latin typeface="+mn-lt"/>
                <a:ea typeface="+mn-ea"/>
                <a:cs typeface="+mn-cs"/>
              </a:rPr>
              <a:t>1</a:t>
            </a:r>
            <a:r>
              <a:rPr lang="en-US" sz="1600" kern="0" dirty="0">
                <a:latin typeface="+mn-lt"/>
                <a:ea typeface="+mn-ea"/>
                <a:cs typeface="+mn-cs"/>
              </a:rPr>
              <a:t> + </a:t>
            </a:r>
            <a:r>
              <a:rPr lang="en-US" sz="1600" kern="0" dirty="0">
                <a:latin typeface="Symbol" panose="05050102010706020507" pitchFamily="18" charset="2"/>
                <a:ea typeface="+mn-ea"/>
                <a:cs typeface="+mn-cs"/>
              </a:rPr>
              <a:t>D</a:t>
            </a:r>
            <a:r>
              <a:rPr lang="en-US" sz="1600" kern="0" baseline="-25000" dirty="0">
                <a:latin typeface="+mn-lt"/>
                <a:ea typeface="+mn-ea"/>
                <a:cs typeface="+mn-cs"/>
              </a:rPr>
              <a:t>1</a:t>
            </a:r>
            <a:r>
              <a:rPr lang="en-US" sz="1600" kern="0" dirty="0">
                <a:latin typeface="+mn-lt"/>
                <a:ea typeface="+mn-ea"/>
                <a:cs typeface="+mn-cs"/>
              </a:rPr>
              <a:t>)</a:t>
            </a:r>
          </a:p>
          <a:p>
            <a:pPr fontAlgn="auto">
              <a:spcBef>
                <a:spcPts val="0"/>
              </a:spcBef>
              <a:spcAft>
                <a:spcPts val="0"/>
              </a:spcAft>
              <a:defRPr/>
            </a:pPr>
            <a:endParaRPr lang="en-US" sz="1600" kern="0" dirty="0">
              <a:latin typeface="+mn-lt"/>
              <a:ea typeface="+mn-ea"/>
              <a:cs typeface="+mn-cs"/>
            </a:endParaRPr>
          </a:p>
          <a:p>
            <a:pPr marL="342900" indent="-342900" fontAlgn="auto">
              <a:spcBef>
                <a:spcPts val="0"/>
              </a:spcBef>
              <a:spcAft>
                <a:spcPts val="0"/>
              </a:spcAft>
              <a:buFont typeface="Wingdings" panose="05000000000000000000" pitchFamily="2" charset="2"/>
              <a:buChar char="q"/>
              <a:defRPr/>
            </a:pPr>
            <a:r>
              <a:rPr lang="en-US" sz="1600" kern="0" dirty="0">
                <a:latin typeface="+mn-lt"/>
                <a:ea typeface="+mn-ea"/>
                <a:cs typeface="+mn-cs"/>
              </a:rPr>
              <a:t>In Indium Phosphide only 4.65 eV pump pulses can excite electrons to the L-valley. The electrons will scatter from L to </a:t>
            </a:r>
            <a:r>
              <a:rPr lang="en-US" sz="1600" kern="0" dirty="0">
                <a:latin typeface="Symbol" panose="05050102010706020507" pitchFamily="18" charset="2"/>
                <a:ea typeface="+mn-ea"/>
                <a:cs typeface="+mn-cs"/>
              </a:rPr>
              <a:t>G</a:t>
            </a:r>
            <a:r>
              <a:rPr lang="en-US" sz="1600" kern="0" dirty="0">
                <a:latin typeface="+mn-lt"/>
                <a:ea typeface="+mn-ea"/>
                <a:cs typeface="+mn-cs"/>
              </a:rPr>
              <a:t> in less than 250 </a:t>
            </a:r>
            <a:r>
              <a:rPr lang="en-US" sz="1600" kern="0" dirty="0" smtClean="0">
                <a:latin typeface="+mn-lt"/>
                <a:ea typeface="+mn-ea"/>
                <a:cs typeface="+mn-cs"/>
              </a:rPr>
              <a:t>fs</a:t>
            </a:r>
          </a:p>
          <a:p>
            <a:pPr marL="342900" indent="-342900" fontAlgn="auto">
              <a:spcBef>
                <a:spcPts val="0"/>
              </a:spcBef>
              <a:spcAft>
                <a:spcPts val="0"/>
              </a:spcAft>
              <a:buFont typeface="Wingdings" panose="05000000000000000000" pitchFamily="2" charset="2"/>
              <a:buChar char="q"/>
              <a:defRPr/>
            </a:pPr>
            <a:endParaRPr lang="en-US" sz="1600" kern="0" dirty="0" smtClean="0"/>
          </a:p>
          <a:p>
            <a:pPr fontAlgn="auto">
              <a:spcBef>
                <a:spcPts val="0"/>
              </a:spcBef>
              <a:spcAft>
                <a:spcPts val="0"/>
              </a:spcAft>
              <a:defRPr/>
            </a:pPr>
            <a:endParaRPr lang="en-US" sz="1600" kern="0" dirty="0"/>
          </a:p>
          <a:p>
            <a:pPr marL="342900" indent="-342900" fontAlgn="auto">
              <a:spcBef>
                <a:spcPts val="0"/>
              </a:spcBef>
              <a:spcAft>
                <a:spcPts val="0"/>
              </a:spcAft>
              <a:buFont typeface="Wingdings" panose="05000000000000000000" pitchFamily="2" charset="2"/>
              <a:buChar char="q"/>
              <a:defRPr/>
            </a:pPr>
            <a:r>
              <a:rPr lang="en-US" sz="1600" kern="0" dirty="0" smtClean="0"/>
              <a:t>Results on the VUV ellipsometry were obtained during the first user call</a:t>
            </a:r>
            <a:endParaRPr lang="en-US" sz="1600" kern="0" dirty="0">
              <a:latin typeface="+mn-lt"/>
              <a:ea typeface="+mn-ea"/>
              <a:cs typeface="+mn-cs"/>
            </a:endParaRPr>
          </a:p>
          <a:p>
            <a:pPr marL="342900" indent="-342900" fontAlgn="auto">
              <a:spcBef>
                <a:spcPts val="0"/>
              </a:spcBef>
              <a:spcAft>
                <a:spcPts val="0"/>
              </a:spcAft>
              <a:buFont typeface="Wingdings" panose="05000000000000000000" pitchFamily="2" charset="2"/>
              <a:buChar char="q"/>
              <a:defRPr/>
            </a:pPr>
            <a:endParaRPr lang="en-US" sz="1600" kern="0" dirty="0">
              <a:latin typeface="+mn-lt"/>
              <a:ea typeface="+mn-ea"/>
              <a:cs typeface="+mn-cs"/>
            </a:endParaRPr>
          </a:p>
          <a:p>
            <a:pPr fontAlgn="auto">
              <a:spcBef>
                <a:spcPts val="0"/>
              </a:spcBef>
              <a:spcAft>
                <a:spcPts val="0"/>
              </a:spcAft>
              <a:defRPr/>
            </a:pPr>
            <a:endParaRPr lang="en-US" sz="1600" kern="0" dirty="0">
              <a:latin typeface="+mn-lt"/>
              <a:ea typeface="+mn-ea"/>
              <a:cs typeface="+mn-cs"/>
            </a:endParaRPr>
          </a:p>
          <a:p>
            <a:pPr fontAlgn="auto">
              <a:spcBef>
                <a:spcPts val="0"/>
              </a:spcBef>
              <a:spcAft>
                <a:spcPts val="0"/>
              </a:spcAft>
              <a:defRPr/>
            </a:pPr>
            <a:r>
              <a:rPr lang="en-US" sz="1600" kern="0" dirty="0">
                <a:latin typeface="+mn-lt"/>
                <a:ea typeface="+mn-ea"/>
                <a:cs typeface="+mn-cs"/>
              </a:rPr>
              <a:t>Workshop in Prague </a:t>
            </a:r>
            <a:r>
              <a:rPr lang="en-US" sz="1600" kern="0" dirty="0" smtClean="0">
                <a:latin typeface="+mn-lt"/>
                <a:ea typeface="+mn-ea"/>
                <a:cs typeface="+mn-cs"/>
              </a:rPr>
              <a:t>on </a:t>
            </a:r>
            <a:r>
              <a:rPr lang="en-US" sz="1600" kern="0" dirty="0">
                <a:latin typeface="+mn-lt"/>
                <a:ea typeface="+mn-ea"/>
                <a:cs typeface="+mn-cs"/>
              </a:rPr>
              <a:t>November 11-13th, </a:t>
            </a:r>
            <a:r>
              <a:rPr lang="en-US" sz="1600" kern="0" dirty="0" smtClean="0">
                <a:latin typeface="+mn-lt"/>
                <a:ea typeface="+mn-ea"/>
                <a:cs typeface="+mn-cs"/>
              </a:rPr>
              <a:t>2019</a:t>
            </a:r>
          </a:p>
          <a:p>
            <a:pPr fontAlgn="auto">
              <a:spcBef>
                <a:spcPts val="0"/>
              </a:spcBef>
              <a:spcAft>
                <a:spcPts val="0"/>
              </a:spcAft>
              <a:defRPr/>
            </a:pPr>
            <a:endParaRPr lang="en-US" sz="1600" kern="0" dirty="0" smtClean="0"/>
          </a:p>
          <a:p>
            <a:pPr fontAlgn="auto">
              <a:spcBef>
                <a:spcPts val="0"/>
              </a:spcBef>
              <a:spcAft>
                <a:spcPts val="0"/>
              </a:spcAft>
              <a:defRPr/>
            </a:pPr>
            <a:r>
              <a:rPr lang="en-US" sz="1600" kern="0" dirty="0" smtClean="0">
                <a:latin typeface="+mn-lt"/>
                <a:ea typeface="+mn-ea"/>
                <a:cs typeface="+mn-cs"/>
              </a:rPr>
              <a:t>A new call for users </a:t>
            </a:r>
            <a:r>
              <a:rPr lang="en-US" sz="1600" kern="0" dirty="0" smtClean="0"/>
              <a:t>will be open in Oct.-Nov., 2019</a:t>
            </a:r>
            <a:endParaRPr lang="en-US" sz="1600" kern="0" dirty="0">
              <a:latin typeface="+mn-lt"/>
              <a:ea typeface="+mn-ea"/>
              <a:cs typeface="+mn-cs"/>
            </a:endParaRPr>
          </a:p>
          <a:p>
            <a:pPr fontAlgn="auto">
              <a:spcBef>
                <a:spcPts val="0"/>
              </a:spcBef>
              <a:spcAft>
                <a:spcPts val="0"/>
              </a:spcAft>
              <a:defRPr/>
            </a:pPr>
            <a:endParaRPr lang="en-US" sz="1600" kern="0" dirty="0">
              <a:latin typeface="+mn-lt"/>
              <a:ea typeface="+mn-ea"/>
              <a:cs typeface="+mn-cs"/>
            </a:endParaRPr>
          </a:p>
        </p:txBody>
      </p:sp>
      <p:sp>
        <p:nvSpPr>
          <p:cNvPr id="7"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a:solidFill>
                  <a:srgbClr val="FFFFFF"/>
                </a:solidFill>
                <a:uFill>
                  <a:solidFill>
                    <a:srgbClr val="FFFFFF"/>
                  </a:solidFill>
                </a:uFill>
                <a:latin typeface="Verdana"/>
                <a:ea typeface="+mn-ea"/>
                <a:cs typeface="+mn-cs"/>
              </a:rPr>
              <a:t>27.05.2019</a:t>
            </a:r>
            <a:endParaRPr lang="en-US" sz="1400" spc="-1" dirty="0">
              <a:solidFill>
                <a:srgbClr val="000000"/>
              </a:solidFill>
              <a:uFill>
                <a:solidFill>
                  <a:srgbClr val="FFFFFF"/>
                </a:solidFill>
              </a:uFill>
              <a:latin typeface="Times New Roman"/>
              <a:ea typeface="+mn-ea"/>
              <a:cs typeface="+mn-cs"/>
            </a:endParaRPr>
          </a:p>
        </p:txBody>
      </p:sp>
      <p:pic>
        <p:nvPicPr>
          <p:cNvPr id="35848" name="Picture 8" descr="C:\Users\shirly.espinoza\Documents\Manuscripts\Germanium\Fig3\fig3_Format.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6706" y="123031"/>
            <a:ext cx="2209800" cy="3520882"/>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pic>
        <p:nvPicPr>
          <p:cNvPr id="8" name="Picture 2" descr="Imag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11111" r="9192"/>
          <a:stretch/>
        </p:blipFill>
        <p:spPr bwMode="auto">
          <a:xfrm>
            <a:off x="7936706" y="3846452"/>
            <a:ext cx="2057400" cy="268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45066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3"/>
          <p:cNvSpPr txBox="1"/>
          <p:nvPr/>
        </p:nvSpPr>
        <p:spPr>
          <a:xfrm>
            <a:off x="6264275" y="7042150"/>
            <a:ext cx="358775" cy="358775"/>
          </a:xfrm>
          <a:prstGeom prst="rect">
            <a:avLst/>
          </a:prstGeom>
          <a:noFill/>
          <a:ln>
            <a:noFill/>
          </a:ln>
        </p:spPr>
        <p:txBody>
          <a:bodyPr lIns="36000" tIns="0" rIns="0" bIns="0" anchor="ctr"/>
          <a:lstStyle/>
          <a:p>
            <a:pPr fontAlgn="auto">
              <a:spcBef>
                <a:spcPts val="0"/>
              </a:spcBef>
              <a:spcAft>
                <a:spcPts val="0"/>
              </a:spcAft>
              <a:defRPr/>
            </a:pPr>
            <a:fld id="{78CBE127-5F98-4E07-AADC-9B699B7C6FE5}" type="slidenum">
              <a:rPr lang="en-US" sz="1000" spc="-1">
                <a:solidFill>
                  <a:srgbClr val="FFFFFF"/>
                </a:solidFill>
                <a:uFill>
                  <a:solidFill>
                    <a:srgbClr val="FFFFFF"/>
                  </a:solidFill>
                </a:uFill>
                <a:latin typeface="Verdana"/>
                <a:ea typeface="+mn-ea"/>
                <a:cs typeface="+mn-cs"/>
              </a:rPr>
              <a:pPr fontAlgn="auto">
                <a:spcBef>
                  <a:spcPts val="0"/>
                </a:spcBef>
                <a:spcAft>
                  <a:spcPts val="0"/>
                </a:spcAft>
                <a:defRPr/>
              </a:pPr>
              <a:t>47</a:t>
            </a:fld>
            <a:endParaRPr lang="en-US" sz="1400" spc="-1">
              <a:solidFill>
                <a:srgbClr val="000000"/>
              </a:solidFill>
              <a:uFill>
                <a:solidFill>
                  <a:srgbClr val="FFFFFF"/>
                </a:solidFill>
              </a:uFill>
              <a:latin typeface="Times New Roman"/>
              <a:ea typeface="+mn-ea"/>
              <a:cs typeface="+mn-cs"/>
            </a:endParaRPr>
          </a:p>
        </p:txBody>
      </p:sp>
      <p:sp>
        <p:nvSpPr>
          <p:cNvPr id="18" name="TextShape 1"/>
          <p:cNvSpPr txBox="1"/>
          <p:nvPr/>
        </p:nvSpPr>
        <p:spPr>
          <a:xfrm>
            <a:off x="2516188" y="269875"/>
            <a:ext cx="7743825" cy="1079500"/>
          </a:xfrm>
          <a:prstGeom prst="rect">
            <a:avLst/>
          </a:prstGeom>
          <a:noFill/>
          <a:ln>
            <a:noFill/>
          </a:ln>
        </p:spPr>
        <p:txBody>
          <a:bodyPr lIns="0" tIns="0" rIns="0" bIns="0" anchor="ctr"/>
          <a:lstStyle/>
          <a:p>
            <a:pPr algn="r" fontAlgn="auto">
              <a:spcBef>
                <a:spcPts val="0"/>
              </a:spcBef>
              <a:spcAft>
                <a:spcPts val="0"/>
              </a:spcAft>
              <a:defRPr/>
            </a:pPr>
            <a:r>
              <a:rPr lang="en-US" sz="3200" spc="-1" dirty="0">
                <a:solidFill>
                  <a:srgbClr val="666666"/>
                </a:solidFill>
                <a:uFill>
                  <a:solidFill>
                    <a:srgbClr val="FFFFFF"/>
                  </a:solidFill>
                </a:uFill>
                <a:latin typeface="Verdana"/>
                <a:ea typeface="+mn-ea"/>
                <a:cs typeface="+mn-cs"/>
              </a:rPr>
              <a:t>Acknowledgement</a:t>
            </a:r>
            <a:endParaRPr lang="cs-CZ" sz="3200" spc="-1" dirty="0">
              <a:solidFill>
                <a:srgbClr val="000000"/>
              </a:solidFill>
              <a:uFill>
                <a:solidFill>
                  <a:srgbClr val="FFFFFF"/>
                </a:solidFill>
              </a:uFill>
              <a:latin typeface="Arial"/>
              <a:ea typeface="+mn-ea"/>
              <a:cs typeface="+mn-cs"/>
            </a:endParaRPr>
          </a:p>
        </p:txBody>
      </p:sp>
      <p:sp>
        <p:nvSpPr>
          <p:cNvPr id="37" name="Text Placeholder 1"/>
          <p:cNvSpPr txBox="1">
            <a:spLocks/>
          </p:cNvSpPr>
          <p:nvPr/>
        </p:nvSpPr>
        <p:spPr>
          <a:xfrm>
            <a:off x="926306" y="4496594"/>
            <a:ext cx="2293938" cy="1646237"/>
          </a:xfrm>
          <a:prstGeom prst="rect">
            <a:avLst/>
          </a:prstGeom>
        </p:spPr>
        <p:txBody>
          <a:bodyPr/>
          <a:lstStyle/>
          <a:p>
            <a:pPr fontAlgn="auto">
              <a:spcBef>
                <a:spcPts val="0"/>
              </a:spcBef>
              <a:spcAft>
                <a:spcPts val="0"/>
              </a:spcAft>
              <a:defRPr/>
            </a:pPr>
            <a:r>
              <a:rPr lang="en-US" b="1" kern="0" dirty="0">
                <a:solidFill>
                  <a:sysClr val="windowText" lastClr="000000"/>
                </a:solidFill>
                <a:latin typeface="+mn-lt"/>
                <a:ea typeface="+mn-ea"/>
                <a:cs typeface="+mn-cs"/>
              </a:rPr>
              <a:t>ELI RP4 and ELIBIO </a:t>
            </a:r>
            <a:r>
              <a:rPr lang="en-US" b="1" kern="0" dirty="0" smtClean="0">
                <a:solidFill>
                  <a:sysClr val="windowText" lastClr="000000"/>
                </a:solidFill>
                <a:latin typeface="+mn-lt"/>
                <a:ea typeface="+mn-ea"/>
                <a:cs typeface="+mn-cs"/>
              </a:rPr>
              <a:t>team</a:t>
            </a:r>
            <a:endParaRPr lang="en-US" kern="0" dirty="0">
              <a:solidFill>
                <a:sysClr val="windowText" lastClr="000000"/>
              </a:solidFill>
              <a:latin typeface="+mn-lt"/>
              <a:ea typeface="+mn-ea"/>
              <a:cs typeface="+mn-cs"/>
            </a:endParaRPr>
          </a:p>
          <a:p>
            <a:pPr marL="285750" indent="-285750" fontAlgn="auto">
              <a:spcBef>
                <a:spcPts val="0"/>
              </a:spcBef>
              <a:spcAft>
                <a:spcPts val="0"/>
              </a:spcAft>
              <a:buFont typeface="Wingdings" panose="05000000000000000000" pitchFamily="2" charset="2"/>
              <a:buChar char="q"/>
              <a:defRPr/>
            </a:pPr>
            <a:r>
              <a:rPr lang="en-US" kern="0" dirty="0">
                <a:solidFill>
                  <a:sysClr val="windowText" lastClr="000000"/>
                </a:solidFill>
                <a:latin typeface="+mn-lt"/>
                <a:ea typeface="+mn-ea"/>
                <a:cs typeface="+mn-cs"/>
              </a:rPr>
              <a:t>Steffen Richter</a:t>
            </a:r>
          </a:p>
          <a:p>
            <a:pPr marL="285750" indent="-285750" fontAlgn="auto">
              <a:spcBef>
                <a:spcPts val="0"/>
              </a:spcBef>
              <a:spcAft>
                <a:spcPts val="0"/>
              </a:spcAft>
              <a:buFont typeface="Wingdings" panose="05000000000000000000" pitchFamily="2" charset="2"/>
              <a:buChar char="q"/>
              <a:defRPr/>
            </a:pPr>
            <a:r>
              <a:rPr lang="en-US" kern="0" dirty="0">
                <a:solidFill>
                  <a:sysClr val="windowText" lastClr="000000"/>
                </a:solidFill>
                <a:latin typeface="+mn-lt"/>
                <a:ea typeface="+mn-ea"/>
                <a:cs typeface="+mn-cs"/>
              </a:rPr>
              <a:t>Mateusz Rebarz</a:t>
            </a:r>
          </a:p>
          <a:p>
            <a:pPr marL="285750" indent="-285750" fontAlgn="auto">
              <a:spcBef>
                <a:spcPts val="0"/>
              </a:spcBef>
              <a:spcAft>
                <a:spcPts val="0"/>
              </a:spcAft>
              <a:buFont typeface="Wingdings" panose="05000000000000000000" pitchFamily="2" charset="2"/>
              <a:buChar char="q"/>
              <a:defRPr/>
            </a:pPr>
            <a:r>
              <a:rPr lang="en-US" kern="0" dirty="0">
                <a:solidFill>
                  <a:sysClr val="windowText" lastClr="000000"/>
                </a:solidFill>
                <a:latin typeface="+mn-lt"/>
                <a:ea typeface="+mn-ea"/>
                <a:cs typeface="+mn-cs"/>
              </a:rPr>
              <a:t>Jakob Andreasson</a:t>
            </a:r>
            <a:endParaRPr lang="cs-CZ" kern="0" dirty="0">
              <a:latin typeface="+mn-lt"/>
              <a:ea typeface="+mn-ea"/>
              <a:cs typeface="+mn-cs"/>
            </a:endParaRPr>
          </a:p>
        </p:txBody>
      </p:sp>
      <p:sp>
        <p:nvSpPr>
          <p:cNvPr id="42" name="Rectangle 41"/>
          <p:cNvSpPr/>
          <p:nvPr/>
        </p:nvSpPr>
        <p:spPr>
          <a:xfrm>
            <a:off x="3963194" y="1363812"/>
            <a:ext cx="2767012" cy="1311128"/>
          </a:xfrm>
          <a:prstGeom prst="rect">
            <a:avLst/>
          </a:prstGeom>
        </p:spPr>
        <p:txBody>
          <a:bodyPr>
            <a:spAutoFit/>
          </a:bodyPr>
          <a:lstStyle/>
          <a:p>
            <a:pPr fontAlgn="auto">
              <a:spcBef>
                <a:spcPct val="20000"/>
              </a:spcBef>
              <a:spcAft>
                <a:spcPts val="0"/>
              </a:spcAft>
              <a:buFont typeface="Arial" pitchFamily="34" charset="0"/>
              <a:buNone/>
              <a:defRPr/>
            </a:pPr>
            <a:r>
              <a:rPr lang="en-US" altLang="en-US" b="1" dirty="0" err="1">
                <a:latin typeface="+mj-lt"/>
                <a:ea typeface="+mn-ea"/>
                <a:cs typeface="+mn-cs"/>
              </a:rPr>
              <a:t>Universit</a:t>
            </a:r>
            <a:r>
              <a:rPr lang="de-DE" altLang="en-US" b="1" dirty="0" err="1">
                <a:latin typeface="+mj-lt"/>
                <a:ea typeface="+mn-ea"/>
                <a:cs typeface="+mn-cs"/>
              </a:rPr>
              <a:t>ät</a:t>
            </a:r>
            <a:r>
              <a:rPr lang="en-US" altLang="en-US" b="1" dirty="0">
                <a:latin typeface="+mj-lt"/>
                <a:ea typeface="+mn-ea"/>
                <a:cs typeface="+mn-cs"/>
              </a:rPr>
              <a:t> Leipzig</a:t>
            </a:r>
          </a:p>
          <a:p>
            <a:pPr marL="285750" indent="-285750" fontAlgn="auto">
              <a:spcBef>
                <a:spcPct val="20000"/>
              </a:spcBef>
              <a:spcAft>
                <a:spcPts val="0"/>
              </a:spcAft>
              <a:buFont typeface="Wingdings" panose="05000000000000000000" pitchFamily="2" charset="2"/>
              <a:buChar char="q"/>
              <a:defRPr/>
            </a:pPr>
            <a:r>
              <a:rPr lang="en-US" altLang="en-US" dirty="0">
                <a:latin typeface="+mj-lt"/>
                <a:ea typeface="+mn-ea"/>
                <a:cs typeface="+mn-cs"/>
              </a:rPr>
              <a:t>Oliver </a:t>
            </a:r>
            <a:r>
              <a:rPr lang="en-US" altLang="en-US" dirty="0" err="1">
                <a:latin typeface="+mj-lt"/>
                <a:ea typeface="+mn-ea"/>
                <a:cs typeface="+mn-cs"/>
              </a:rPr>
              <a:t>Herrfurth</a:t>
            </a:r>
            <a:endParaRPr lang="en-US" altLang="en-US" dirty="0">
              <a:latin typeface="+mj-lt"/>
              <a:ea typeface="+mn-ea"/>
              <a:cs typeface="+mn-cs"/>
            </a:endParaRPr>
          </a:p>
          <a:p>
            <a:pPr marL="285750" indent="-285750" fontAlgn="auto">
              <a:spcBef>
                <a:spcPct val="20000"/>
              </a:spcBef>
              <a:spcAft>
                <a:spcPts val="0"/>
              </a:spcAft>
              <a:buFont typeface="Wingdings" panose="05000000000000000000" pitchFamily="2" charset="2"/>
              <a:buChar char="q"/>
              <a:defRPr/>
            </a:pPr>
            <a:r>
              <a:rPr lang="en-US" altLang="en-US" dirty="0">
                <a:latin typeface="+mj-lt"/>
                <a:ea typeface="+mn-ea"/>
                <a:cs typeface="+mn-cs"/>
              </a:rPr>
              <a:t>R</a:t>
            </a:r>
            <a:r>
              <a:rPr lang="en-US" dirty="0">
                <a:latin typeface="+mj-lt"/>
                <a:ea typeface="Verdana" panose="020B0604030504040204" pitchFamily="34" charset="0"/>
                <a:cs typeface="Verdana" panose="020B0604030504040204" pitchFamily="34" charset="0"/>
              </a:rPr>
              <a:t>ü</a:t>
            </a:r>
            <a:r>
              <a:rPr lang="en-US" altLang="en-US" dirty="0">
                <a:latin typeface="+mj-lt"/>
                <a:ea typeface="+mn-ea"/>
                <a:cs typeface="+mn-cs"/>
              </a:rPr>
              <a:t>diger </a:t>
            </a:r>
            <a:r>
              <a:rPr lang="en-US" altLang="en-US" dirty="0" smtClean="0">
                <a:latin typeface="+mj-lt"/>
                <a:ea typeface="+mn-ea"/>
                <a:cs typeface="+mn-cs"/>
              </a:rPr>
              <a:t>Schmidt-Grund</a:t>
            </a:r>
            <a:endParaRPr lang="en-US" altLang="en-US" dirty="0">
              <a:latin typeface="+mj-lt"/>
              <a:ea typeface="+mn-ea"/>
              <a:cs typeface="+mn-cs"/>
            </a:endParaRPr>
          </a:p>
        </p:txBody>
      </p:sp>
      <p:pic>
        <p:nvPicPr>
          <p:cNvPr id="49160" name="Picture 7" descr="Universität Leipz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106" y="2898130"/>
            <a:ext cx="2479675"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Shape 2"/>
          <p:cNvSpPr txBox="1"/>
          <p:nvPr/>
        </p:nvSpPr>
        <p:spPr>
          <a:xfrm>
            <a:off x="3749675" y="5128696"/>
            <a:ext cx="6176168" cy="665162"/>
          </a:xfrm>
          <a:prstGeom prst="rect">
            <a:avLst/>
          </a:prstGeom>
          <a:noFill/>
          <a:ln>
            <a:noFill/>
          </a:ln>
        </p:spPr>
        <p:txBody>
          <a:bodyPr lIns="0" tIns="0" rIns="0" bIns="0"/>
          <a:lstStyle/>
          <a:p>
            <a:pPr fontAlgn="auto">
              <a:spcBef>
                <a:spcPts val="0"/>
              </a:spcBef>
              <a:spcAft>
                <a:spcPts val="0"/>
              </a:spcAft>
              <a:defRPr/>
            </a:pPr>
            <a:r>
              <a:rPr lang="cs-CZ" sz="3200" spc="-1" dirty="0" err="1">
                <a:solidFill>
                  <a:srgbClr val="666666"/>
                </a:solidFill>
                <a:uFill>
                  <a:solidFill>
                    <a:srgbClr val="FFFFFF"/>
                  </a:solidFill>
                </a:uFill>
                <a:latin typeface="Verdana"/>
                <a:ea typeface="+mn-ea"/>
                <a:cs typeface="+mn-cs"/>
              </a:rPr>
              <a:t>Thank</a:t>
            </a:r>
            <a:r>
              <a:rPr lang="cs-CZ" sz="3200" spc="-1" dirty="0">
                <a:solidFill>
                  <a:srgbClr val="666666"/>
                </a:solidFill>
                <a:uFill>
                  <a:solidFill>
                    <a:srgbClr val="FFFFFF"/>
                  </a:solidFill>
                </a:uFill>
                <a:latin typeface="Verdana"/>
                <a:ea typeface="+mn-ea"/>
                <a:cs typeface="+mn-cs"/>
              </a:rPr>
              <a:t> </a:t>
            </a:r>
            <a:r>
              <a:rPr lang="cs-CZ" sz="3200" spc="-1" dirty="0" err="1">
                <a:solidFill>
                  <a:srgbClr val="666666"/>
                </a:solidFill>
                <a:uFill>
                  <a:solidFill>
                    <a:srgbClr val="FFFFFF"/>
                  </a:solidFill>
                </a:uFill>
                <a:latin typeface="Verdana"/>
                <a:ea typeface="+mn-ea"/>
                <a:cs typeface="+mn-cs"/>
              </a:rPr>
              <a:t>you</a:t>
            </a:r>
            <a:r>
              <a:rPr lang="en-US" sz="3200" spc="-1" dirty="0">
                <a:solidFill>
                  <a:srgbClr val="666666"/>
                </a:solidFill>
                <a:uFill>
                  <a:solidFill>
                    <a:srgbClr val="FFFFFF"/>
                  </a:solidFill>
                </a:uFill>
                <a:latin typeface="Verdana"/>
                <a:ea typeface="+mn-ea"/>
                <a:cs typeface="+mn-cs"/>
              </a:rPr>
              <a:t> </a:t>
            </a:r>
            <a:r>
              <a:rPr lang="cs-CZ" sz="3200" spc="-1" dirty="0" err="1">
                <a:solidFill>
                  <a:srgbClr val="666666"/>
                </a:solidFill>
                <a:uFill>
                  <a:solidFill>
                    <a:srgbClr val="FFFFFF"/>
                  </a:solidFill>
                </a:uFill>
                <a:latin typeface="Verdana"/>
                <a:ea typeface="+mn-ea"/>
                <a:cs typeface="+mn-cs"/>
              </a:rPr>
              <a:t>for</a:t>
            </a:r>
            <a:r>
              <a:rPr lang="cs-CZ" sz="3200" spc="-1" dirty="0">
                <a:solidFill>
                  <a:srgbClr val="666666"/>
                </a:solidFill>
                <a:uFill>
                  <a:solidFill>
                    <a:srgbClr val="FFFFFF"/>
                  </a:solidFill>
                </a:uFill>
                <a:latin typeface="Verdana"/>
                <a:ea typeface="+mn-ea"/>
                <a:cs typeface="+mn-cs"/>
              </a:rPr>
              <a:t> </a:t>
            </a:r>
            <a:r>
              <a:rPr lang="cs-CZ" sz="3200" spc="-1" dirty="0" err="1">
                <a:solidFill>
                  <a:srgbClr val="666666"/>
                </a:solidFill>
                <a:uFill>
                  <a:solidFill>
                    <a:srgbClr val="FFFFFF"/>
                  </a:solidFill>
                </a:uFill>
                <a:latin typeface="Verdana"/>
                <a:ea typeface="+mn-ea"/>
                <a:cs typeface="+mn-cs"/>
              </a:rPr>
              <a:t>your</a:t>
            </a:r>
            <a:r>
              <a:rPr lang="cs-CZ" sz="3200" spc="-1" dirty="0">
                <a:solidFill>
                  <a:srgbClr val="666666"/>
                </a:solidFill>
                <a:uFill>
                  <a:solidFill>
                    <a:srgbClr val="FFFFFF"/>
                  </a:solidFill>
                </a:uFill>
                <a:latin typeface="Verdana"/>
                <a:ea typeface="+mn-ea"/>
                <a:cs typeface="+mn-cs"/>
              </a:rPr>
              <a:t> </a:t>
            </a:r>
            <a:r>
              <a:rPr lang="cs-CZ" sz="3200" spc="-1" dirty="0" err="1">
                <a:solidFill>
                  <a:srgbClr val="666666"/>
                </a:solidFill>
                <a:uFill>
                  <a:solidFill>
                    <a:srgbClr val="FFFFFF"/>
                  </a:solidFill>
                </a:uFill>
                <a:latin typeface="Verdana"/>
                <a:ea typeface="+mn-ea"/>
                <a:cs typeface="+mn-cs"/>
              </a:rPr>
              <a:t>attention</a:t>
            </a:r>
            <a:r>
              <a:rPr lang="cs-CZ" sz="3200" spc="-1" dirty="0">
                <a:solidFill>
                  <a:srgbClr val="666666"/>
                </a:solidFill>
                <a:uFill>
                  <a:solidFill>
                    <a:srgbClr val="FFFFFF"/>
                  </a:solidFill>
                </a:uFill>
                <a:latin typeface="Verdana"/>
                <a:ea typeface="+mn-ea"/>
                <a:cs typeface="+mn-cs"/>
              </a:rPr>
              <a:t>!</a:t>
            </a:r>
            <a:endParaRPr lang="en-US" sz="3200" spc="-1" dirty="0">
              <a:solidFill>
                <a:srgbClr val="666666"/>
              </a:solidFill>
              <a:uFill>
                <a:solidFill>
                  <a:srgbClr val="FFFFFF"/>
                </a:solidFill>
              </a:uFill>
              <a:latin typeface="Verdana"/>
              <a:ea typeface="+mn-ea"/>
              <a:cs typeface="+mn-cs"/>
            </a:endParaRPr>
          </a:p>
          <a:p>
            <a:pPr fontAlgn="auto">
              <a:spcBef>
                <a:spcPts val="0"/>
              </a:spcBef>
              <a:spcAft>
                <a:spcPts val="0"/>
              </a:spcAft>
              <a:defRPr/>
            </a:pPr>
            <a:endParaRPr lang="en-US" sz="3200" spc="-1" dirty="0">
              <a:solidFill>
                <a:srgbClr val="666666"/>
              </a:solidFill>
              <a:uFill>
                <a:solidFill>
                  <a:srgbClr val="FFFFFF"/>
                </a:solidFill>
              </a:uFill>
              <a:latin typeface="Verdana"/>
              <a:ea typeface="+mn-ea"/>
              <a:cs typeface="+mn-cs"/>
            </a:endParaRPr>
          </a:p>
          <a:p>
            <a:pPr fontAlgn="auto">
              <a:spcBef>
                <a:spcPts val="0"/>
              </a:spcBef>
              <a:spcAft>
                <a:spcPts val="0"/>
              </a:spcAft>
              <a:defRPr/>
            </a:pPr>
            <a:endParaRPr lang="cs-CZ" sz="3200" spc="-1" dirty="0">
              <a:solidFill>
                <a:srgbClr val="000000"/>
              </a:solidFill>
              <a:uFill>
                <a:solidFill>
                  <a:srgbClr val="FFFFFF"/>
                </a:solidFill>
              </a:uFill>
              <a:latin typeface="Arial"/>
              <a:ea typeface="+mn-ea"/>
              <a:cs typeface="+mn-cs"/>
            </a:endParaRPr>
          </a:p>
        </p:txBody>
      </p:sp>
      <p:sp>
        <p:nvSpPr>
          <p:cNvPr id="13"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a:solidFill>
                  <a:srgbClr val="FFFFFF"/>
                </a:solidFill>
                <a:uFill>
                  <a:solidFill>
                    <a:srgbClr val="FFFFFF"/>
                  </a:solidFill>
                </a:uFill>
                <a:latin typeface="Verdana"/>
                <a:ea typeface="+mn-ea"/>
                <a:cs typeface="+mn-cs"/>
              </a:rPr>
              <a:t>27.05.2019</a:t>
            </a:r>
            <a:endParaRPr lang="en-US" sz="1400" spc="-1" dirty="0">
              <a:solidFill>
                <a:srgbClr val="000000"/>
              </a:solidFill>
              <a:uFill>
                <a:solidFill>
                  <a:srgbClr val="FFFFFF"/>
                </a:solidFill>
              </a:uFill>
              <a:latin typeface="Times New Roman"/>
              <a:ea typeface="+mn-ea"/>
              <a:cs typeface="+mn-cs"/>
            </a:endParaRPr>
          </a:p>
        </p:txBody>
      </p:sp>
      <p:sp>
        <p:nvSpPr>
          <p:cNvPr id="15" name="Rectangle 14"/>
          <p:cNvSpPr/>
          <p:nvPr/>
        </p:nvSpPr>
        <p:spPr>
          <a:xfrm>
            <a:off x="7303294" y="1346763"/>
            <a:ext cx="2767012" cy="1643527"/>
          </a:xfrm>
          <a:prstGeom prst="rect">
            <a:avLst/>
          </a:prstGeom>
        </p:spPr>
        <p:txBody>
          <a:bodyPr>
            <a:spAutoFit/>
          </a:bodyPr>
          <a:lstStyle/>
          <a:p>
            <a:pPr fontAlgn="auto">
              <a:spcBef>
                <a:spcPct val="20000"/>
              </a:spcBef>
              <a:spcAft>
                <a:spcPts val="0"/>
              </a:spcAft>
              <a:buFont typeface="Arial" pitchFamily="34" charset="0"/>
              <a:buNone/>
              <a:defRPr/>
            </a:pPr>
            <a:r>
              <a:rPr lang="it-IT" altLang="en-US" b="1" dirty="0" smtClean="0">
                <a:latin typeface="+mj-lt"/>
              </a:rPr>
              <a:t>Università degli Studi di Padova</a:t>
            </a:r>
            <a:endParaRPr lang="en-US" altLang="en-US" b="1" dirty="0" smtClean="0">
              <a:latin typeface="+mj-lt"/>
              <a:ea typeface="+mn-ea"/>
              <a:cs typeface="+mn-cs"/>
            </a:endParaRPr>
          </a:p>
          <a:p>
            <a:pPr marL="285750" indent="-285750" fontAlgn="auto">
              <a:spcBef>
                <a:spcPct val="20000"/>
              </a:spcBef>
              <a:spcAft>
                <a:spcPts val="0"/>
              </a:spcAft>
              <a:buFont typeface="Wingdings" panose="05000000000000000000" pitchFamily="2" charset="2"/>
              <a:buChar char="q"/>
              <a:defRPr/>
            </a:pPr>
            <a:r>
              <a:rPr lang="en-US" altLang="en-US" dirty="0" smtClean="0">
                <a:latin typeface="+mj-lt"/>
                <a:ea typeface="+mn-ea"/>
                <a:cs typeface="+mn-cs"/>
              </a:rPr>
              <a:t>Fabio Samparisi</a:t>
            </a:r>
            <a:endParaRPr lang="en-US" altLang="en-US" dirty="0">
              <a:latin typeface="+mj-lt"/>
              <a:ea typeface="+mn-ea"/>
              <a:cs typeface="+mn-cs"/>
            </a:endParaRPr>
          </a:p>
          <a:p>
            <a:pPr marL="285750" indent="-285750" fontAlgn="auto">
              <a:spcBef>
                <a:spcPct val="20000"/>
              </a:spcBef>
              <a:spcAft>
                <a:spcPts val="0"/>
              </a:spcAft>
              <a:buFont typeface="Wingdings" panose="05000000000000000000" pitchFamily="2" charset="2"/>
              <a:buChar char="q"/>
              <a:defRPr/>
            </a:pPr>
            <a:r>
              <a:rPr lang="en-US" altLang="en-US" dirty="0" smtClean="0">
                <a:latin typeface="+mj-lt"/>
              </a:rPr>
              <a:t>Luca </a:t>
            </a:r>
            <a:r>
              <a:rPr lang="en-US" altLang="en-US" dirty="0" err="1" smtClean="0">
                <a:latin typeface="+mj-lt"/>
              </a:rPr>
              <a:t>Poletto</a:t>
            </a:r>
            <a:endParaRPr lang="en-US" altLang="en-US" dirty="0">
              <a:latin typeface="+mj-lt"/>
              <a:ea typeface="+mn-ea"/>
              <a:cs typeface="+mn-cs"/>
            </a:endParaRPr>
          </a:p>
          <a:p>
            <a:pPr marL="285750" indent="-285750" fontAlgn="auto">
              <a:spcBef>
                <a:spcPct val="20000"/>
              </a:spcBef>
              <a:spcAft>
                <a:spcPts val="0"/>
              </a:spcAft>
              <a:buFont typeface="Wingdings" panose="05000000000000000000" pitchFamily="2" charset="2"/>
              <a:buChar char="q"/>
              <a:defRPr/>
            </a:pPr>
            <a:r>
              <a:rPr lang="en-US" altLang="en-US" dirty="0" smtClean="0">
                <a:latin typeface="+mj-lt"/>
              </a:rPr>
              <a:t>Fabio </a:t>
            </a:r>
            <a:r>
              <a:rPr lang="en-US" altLang="en-US" dirty="0" err="1" smtClean="0">
                <a:latin typeface="+mj-lt"/>
              </a:rPr>
              <a:t>Frassetto</a:t>
            </a:r>
            <a:endParaRPr lang="en-US" altLang="en-US" dirty="0">
              <a:latin typeface="+mj-lt"/>
              <a:ea typeface="+mn-ea"/>
              <a:cs typeface="+mn-cs"/>
            </a:endParaRPr>
          </a:p>
        </p:txBody>
      </p:sp>
      <p:pic>
        <p:nvPicPr>
          <p:cNvPr id="16386" name="Picture 2" descr="Image result for universita degli di studi di padov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4128" y="3140551"/>
            <a:ext cx="1090321" cy="109728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
          <p:cNvSpPr txBox="1">
            <a:spLocks/>
          </p:cNvSpPr>
          <p:nvPr/>
        </p:nvSpPr>
        <p:spPr bwMode="auto">
          <a:xfrm>
            <a:off x="959578" y="1379687"/>
            <a:ext cx="350996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en-US" altLang="en-US" sz="1800" b="1" dirty="0">
                <a:solidFill>
                  <a:srgbClr val="262626"/>
                </a:solidFill>
                <a:ea typeface="MS PGothic" pitchFamily="34" charset="-128"/>
              </a:rPr>
              <a:t>New Mexico State </a:t>
            </a:r>
            <a:endParaRPr lang="en-US" altLang="en-US" sz="1800" b="1" dirty="0" smtClean="0">
              <a:solidFill>
                <a:srgbClr val="262626"/>
              </a:solidFill>
              <a:ea typeface="MS PGothic" pitchFamily="34" charset="-128"/>
            </a:endParaRPr>
          </a:p>
          <a:p>
            <a:pPr eaLnBrk="1" hangingPunct="1">
              <a:buFontTx/>
              <a:buNone/>
            </a:pPr>
            <a:r>
              <a:rPr lang="en-US" altLang="en-US" sz="1800" b="1" dirty="0" smtClean="0">
                <a:solidFill>
                  <a:srgbClr val="262626"/>
                </a:solidFill>
                <a:ea typeface="MS PGothic" pitchFamily="34" charset="-128"/>
              </a:rPr>
              <a:t>University</a:t>
            </a:r>
            <a:endParaRPr lang="en-US" altLang="en-US" sz="1800" b="1" dirty="0">
              <a:solidFill>
                <a:srgbClr val="262626"/>
              </a:solidFill>
              <a:ea typeface="MS PGothic" pitchFamily="34" charset="-128"/>
            </a:endParaRPr>
          </a:p>
          <a:p>
            <a:pPr eaLnBrk="1" hangingPunct="1">
              <a:buFont typeface="Wingdings" pitchFamily="2" charset="2"/>
              <a:buChar char="q"/>
            </a:pPr>
            <a:r>
              <a:rPr lang="en-US" altLang="en-US" sz="1800" dirty="0">
                <a:solidFill>
                  <a:srgbClr val="262626"/>
                </a:solidFill>
                <a:ea typeface="MS PGothic" pitchFamily="34" charset="-128"/>
              </a:rPr>
              <a:t>Stefan </a:t>
            </a:r>
            <a:r>
              <a:rPr lang="en-US" altLang="en-US" sz="1800" dirty="0" smtClean="0">
                <a:solidFill>
                  <a:srgbClr val="262626"/>
                </a:solidFill>
                <a:ea typeface="MS PGothic" pitchFamily="34" charset="-128"/>
              </a:rPr>
              <a:t>Zollner</a:t>
            </a:r>
          </a:p>
          <a:p>
            <a:pPr eaLnBrk="1" hangingPunct="1">
              <a:buFont typeface="Wingdings" pitchFamily="2" charset="2"/>
              <a:buChar char="q"/>
            </a:pPr>
            <a:r>
              <a:rPr lang="en-US" altLang="en-US" sz="1800" dirty="0" smtClean="0">
                <a:solidFill>
                  <a:srgbClr val="262626"/>
                </a:solidFill>
                <a:ea typeface="MS PGothic" pitchFamily="34" charset="-128"/>
              </a:rPr>
              <a:t>Carola </a:t>
            </a:r>
            <a:r>
              <a:rPr lang="en-US" altLang="en-US" sz="1800" dirty="0" err="1" smtClean="0">
                <a:solidFill>
                  <a:srgbClr val="262626"/>
                </a:solidFill>
                <a:ea typeface="MS PGothic" pitchFamily="34" charset="-128"/>
              </a:rPr>
              <a:t>Eminger</a:t>
            </a:r>
            <a:endParaRPr lang="en-US" altLang="en-US" sz="1800" dirty="0">
              <a:solidFill>
                <a:srgbClr val="262626"/>
              </a:solidFill>
              <a:ea typeface="MS PGothic" pitchFamily="34" charset="-128"/>
            </a:endParaRPr>
          </a:p>
          <a:p>
            <a:pPr eaLnBrk="1" hangingPunct="1">
              <a:buFontTx/>
              <a:buNone/>
            </a:pPr>
            <a:endParaRPr lang="en-US" altLang="en-US" sz="1800" dirty="0">
              <a:solidFill>
                <a:srgbClr val="262626"/>
              </a:solidFill>
              <a:ea typeface="MS PGothic" pitchFamily="34" charset="-128"/>
            </a:endParaRPr>
          </a:p>
        </p:txBody>
      </p:sp>
      <p:pic>
        <p:nvPicPr>
          <p:cNvPr id="19" name="Picture 2" descr="https://encrypted-tbn1.gstatic.com/images?q=tbn:ANd9GcSHiNM2ibmNfqXCiobacB4YAPPA1tOcHI2F4PEGouj-Z1lCIPVaBN14h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759" y="2858694"/>
            <a:ext cx="119595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847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394" y="3939416"/>
            <a:ext cx="2361109" cy="1134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9347" y="4987048"/>
            <a:ext cx="2316559" cy="619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2517" y="4256984"/>
            <a:ext cx="3385741" cy="1113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224" y="1315629"/>
            <a:ext cx="4245517" cy="230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Object 7"/>
          <p:cNvGraphicFramePr>
            <a:graphicFrameLocks noChangeAspect="1"/>
          </p:cNvGraphicFramePr>
          <p:nvPr>
            <p:extLst>
              <p:ext uri="{D42A27DB-BD31-4B8C-83A1-F6EECF244321}">
                <p14:modId xmlns:p14="http://schemas.microsoft.com/office/powerpoint/2010/main" val="3887174755"/>
              </p:ext>
            </p:extLst>
          </p:nvPr>
        </p:nvGraphicFramePr>
        <p:xfrm>
          <a:off x="4785706" y="1678936"/>
          <a:ext cx="5527816" cy="952159"/>
        </p:xfrm>
        <a:graphic>
          <a:graphicData uri="http://schemas.openxmlformats.org/presentationml/2006/ole">
            <mc:AlternateContent xmlns:mc="http://schemas.openxmlformats.org/markup-compatibility/2006">
              <mc:Choice xmlns:v="urn:schemas-microsoft-com:vml" Requires="v">
                <p:oleObj spid="_x0000_s1038" name="Equation" r:id="rId7" imgW="2501640" imgH="457200" progId="Equation.3">
                  <p:embed/>
                </p:oleObj>
              </mc:Choice>
              <mc:Fallback>
                <p:oleObj name="Equation" r:id="rId7" imgW="2501640" imgH="457200" progId="Equation.3">
                  <p:embed/>
                  <p:pic>
                    <p:nvPicPr>
                      <p:cNvPr id="0" name=""/>
                      <p:cNvPicPr/>
                      <p:nvPr/>
                    </p:nvPicPr>
                    <p:blipFill>
                      <a:blip r:embed="rId8"/>
                      <a:stretch>
                        <a:fillRect/>
                      </a:stretch>
                    </p:blipFill>
                    <p:spPr>
                      <a:xfrm>
                        <a:off x="4785706" y="1678936"/>
                        <a:ext cx="5527816" cy="95215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23130966"/>
              </p:ext>
            </p:extLst>
          </p:nvPr>
        </p:nvGraphicFramePr>
        <p:xfrm>
          <a:off x="4756529" y="2669141"/>
          <a:ext cx="5668888" cy="952159"/>
        </p:xfrm>
        <a:graphic>
          <a:graphicData uri="http://schemas.openxmlformats.org/presentationml/2006/ole">
            <mc:AlternateContent xmlns:mc="http://schemas.openxmlformats.org/markup-compatibility/2006">
              <mc:Choice xmlns:v="urn:schemas-microsoft-com:vml" Requires="v">
                <p:oleObj spid="_x0000_s1039" name="Equation" r:id="rId9" imgW="2565360" imgH="457200" progId="Equation.3">
                  <p:embed/>
                </p:oleObj>
              </mc:Choice>
              <mc:Fallback>
                <p:oleObj name="Equation" r:id="rId9" imgW="2565360" imgH="457200" progId="Equation.3">
                  <p:embed/>
                  <p:pic>
                    <p:nvPicPr>
                      <p:cNvPr id="0" name=""/>
                      <p:cNvPicPr>
                        <a:picLocks noChangeAspect="1" noChangeArrowheads="1"/>
                      </p:cNvPicPr>
                      <p:nvPr/>
                    </p:nvPicPr>
                    <p:blipFill>
                      <a:blip r:embed="rId10"/>
                      <a:srcRect/>
                      <a:stretch>
                        <a:fillRect/>
                      </a:stretch>
                    </p:blipFill>
                    <p:spPr bwMode="auto">
                      <a:xfrm>
                        <a:off x="4756529" y="2669141"/>
                        <a:ext cx="5668888" cy="9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6567908" y="1240082"/>
            <a:ext cx="2258305" cy="382313"/>
          </a:xfrm>
          <a:prstGeom prst="rect">
            <a:avLst/>
          </a:prstGeom>
        </p:spPr>
        <p:txBody>
          <a:bodyPr wrap="none" lIns="104296" tIns="52148" rIns="104296" bIns="52148">
            <a:spAutoFit/>
          </a:bodyPr>
          <a:lstStyle/>
          <a:p>
            <a:r>
              <a:rPr lang="en-US" altLang="en-US" dirty="0" smtClean="0"/>
              <a:t>Fresnel coefficients:</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257642834"/>
              </p:ext>
            </p:extLst>
          </p:nvPr>
        </p:nvGraphicFramePr>
        <p:xfrm>
          <a:off x="1472852" y="3559584"/>
          <a:ext cx="1611981" cy="459224"/>
        </p:xfrm>
        <a:graphic>
          <a:graphicData uri="http://schemas.openxmlformats.org/presentationml/2006/ole">
            <mc:AlternateContent xmlns:mc="http://schemas.openxmlformats.org/markup-compatibility/2006">
              <mc:Choice xmlns:v="urn:schemas-microsoft-com:vml" Requires="v">
                <p:oleObj spid="_x0000_s1040" name="Equation" r:id="rId11" imgW="672840" imgH="203040" progId="Equation.3">
                  <p:embed/>
                </p:oleObj>
              </mc:Choice>
              <mc:Fallback>
                <p:oleObj name="Equation" r:id="rId11" imgW="672840" imgH="203040" progId="Equation.3">
                  <p:embed/>
                  <p:pic>
                    <p:nvPicPr>
                      <p:cNvPr id="0" name=""/>
                      <p:cNvPicPr>
                        <a:picLocks noChangeAspect="1" noChangeArrowheads="1"/>
                      </p:cNvPicPr>
                      <p:nvPr/>
                    </p:nvPicPr>
                    <p:blipFill>
                      <a:blip r:embed="rId12"/>
                      <a:srcRect/>
                      <a:stretch>
                        <a:fillRect/>
                      </a:stretch>
                    </p:blipFill>
                    <p:spPr bwMode="auto">
                      <a:xfrm>
                        <a:off x="1472852" y="3559584"/>
                        <a:ext cx="1611981" cy="459224"/>
                      </a:xfrm>
                      <a:prstGeom prst="rect">
                        <a:avLst/>
                      </a:prstGeom>
                      <a:noFill/>
                      <a:ln>
                        <a:noFill/>
                      </a:ln>
                    </p:spPr>
                  </p:pic>
                </p:oleObj>
              </mc:Fallback>
            </mc:AlternateContent>
          </a:graphicData>
        </a:graphic>
      </p:graphicFrame>
      <p:sp>
        <p:nvSpPr>
          <p:cNvPr id="12" name="Right Arrow 11"/>
          <p:cNvSpPr/>
          <p:nvPr/>
        </p:nvSpPr>
        <p:spPr>
          <a:xfrm rot="10800000">
            <a:off x="5598498" y="4812730"/>
            <a:ext cx="891052" cy="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endParaRPr lang="en-US"/>
          </a:p>
        </p:txBody>
      </p:sp>
      <p:sp>
        <p:nvSpPr>
          <p:cNvPr id="13" name="Rectangle 12"/>
          <p:cNvSpPr/>
          <p:nvPr/>
        </p:nvSpPr>
        <p:spPr>
          <a:xfrm>
            <a:off x="320452" y="4256985"/>
            <a:ext cx="2615133" cy="520813"/>
          </a:xfrm>
          <a:prstGeom prst="rect">
            <a:avLst/>
          </a:prstGeom>
          <a:ln w="38100">
            <a:solidFill>
              <a:schemeClr val="tx2">
                <a:lumMod val="60000"/>
                <a:lumOff val="40000"/>
              </a:schemeClr>
            </a:solidFill>
          </a:ln>
        </p:spPr>
        <p:txBody>
          <a:bodyPr wrap="none" lIns="104296" tIns="52148" rIns="104296" bIns="52148">
            <a:spAutoFit/>
          </a:bodyPr>
          <a:lstStyle/>
          <a:p>
            <a:r>
              <a:rPr lang="en-US" sz="2700" dirty="0"/>
              <a:t>Amplitude ratio </a:t>
            </a:r>
            <a:endParaRPr lang="en-US" sz="2700" dirty="0"/>
          </a:p>
        </p:txBody>
      </p:sp>
      <p:sp>
        <p:nvSpPr>
          <p:cNvPr id="14" name="Rectangle 13"/>
          <p:cNvSpPr/>
          <p:nvPr/>
        </p:nvSpPr>
        <p:spPr>
          <a:xfrm>
            <a:off x="257623" y="5050907"/>
            <a:ext cx="2801210" cy="520813"/>
          </a:xfrm>
          <a:prstGeom prst="rect">
            <a:avLst/>
          </a:prstGeom>
          <a:ln w="38100">
            <a:solidFill>
              <a:schemeClr val="tx2">
                <a:lumMod val="60000"/>
                <a:lumOff val="40000"/>
              </a:schemeClr>
            </a:solidFill>
          </a:ln>
        </p:spPr>
        <p:txBody>
          <a:bodyPr wrap="none" lIns="104296" tIns="52148" rIns="104296" bIns="52148">
            <a:spAutoFit/>
          </a:bodyPr>
          <a:lstStyle/>
          <a:p>
            <a:r>
              <a:rPr lang="en-US" sz="2700" dirty="0"/>
              <a:t>Phase difference</a:t>
            </a:r>
            <a:endParaRPr lang="en-US" sz="2700" dirty="0"/>
          </a:p>
        </p:txBody>
      </p:sp>
      <p:graphicFrame>
        <p:nvGraphicFramePr>
          <p:cNvPr id="15" name="Object 14"/>
          <p:cNvGraphicFramePr>
            <a:graphicFrameLocks noChangeAspect="1"/>
          </p:cNvGraphicFramePr>
          <p:nvPr>
            <p:extLst>
              <p:ext uri="{D42A27DB-BD31-4B8C-83A1-F6EECF244321}">
                <p14:modId xmlns:p14="http://schemas.microsoft.com/office/powerpoint/2010/main" val="584272011"/>
              </p:ext>
            </p:extLst>
          </p:nvPr>
        </p:nvGraphicFramePr>
        <p:xfrm>
          <a:off x="5741898" y="5368475"/>
          <a:ext cx="1793127" cy="1002240"/>
        </p:xfrm>
        <a:graphic>
          <a:graphicData uri="http://schemas.openxmlformats.org/presentationml/2006/ole">
            <mc:AlternateContent xmlns:mc="http://schemas.openxmlformats.org/markup-compatibility/2006">
              <mc:Choice xmlns:v="urn:schemas-microsoft-com:vml" Requires="v">
                <p:oleObj spid="_x0000_s1041" name="Equation" r:id="rId13" imgW="342720" imgH="203040" progId="Equation.3">
                  <p:embed/>
                </p:oleObj>
              </mc:Choice>
              <mc:Fallback>
                <p:oleObj name="Equation" r:id="rId13" imgW="342720" imgH="203040" progId="Equation.3">
                  <p:embed/>
                  <p:pic>
                    <p:nvPicPr>
                      <p:cNvPr id="0" name=""/>
                      <p:cNvPicPr>
                        <a:picLocks noChangeAspect="1" noChangeArrowheads="1"/>
                      </p:cNvPicPr>
                      <p:nvPr/>
                    </p:nvPicPr>
                    <p:blipFill>
                      <a:blip r:embed="rId14"/>
                      <a:srcRect/>
                      <a:stretch>
                        <a:fillRect/>
                      </a:stretch>
                    </p:blipFill>
                    <p:spPr bwMode="auto">
                      <a:xfrm>
                        <a:off x="5741898" y="5368475"/>
                        <a:ext cx="1793127" cy="1002240"/>
                      </a:xfrm>
                      <a:prstGeom prst="rect">
                        <a:avLst/>
                      </a:prstGeom>
                      <a:noFill/>
                      <a:ln w="73025">
                        <a:solidFill>
                          <a:schemeClr val="accent2"/>
                        </a:solidFill>
                      </a:ln>
                    </p:spPr>
                  </p:pic>
                </p:oleObj>
              </mc:Fallback>
            </mc:AlternateContent>
          </a:graphicData>
        </a:graphic>
      </p:graphicFrame>
      <p:sp>
        <p:nvSpPr>
          <p:cNvPr id="16" name="Title 4"/>
          <p:cNvSpPr txBox="1">
            <a:spLocks/>
          </p:cNvSpPr>
          <p:nvPr/>
        </p:nvSpPr>
        <p:spPr bwMode="auto">
          <a:xfrm>
            <a:off x="3114690" y="144450"/>
            <a:ext cx="5977977" cy="60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92" tIns="52099" rIns="104192" bIns="52099" numCol="1" anchor="ctr" anchorCtr="0" compatLnSpc="1">
            <a:prstTxWarp prst="textNoShape">
              <a:avLst/>
            </a:prstTxWarp>
          </a:bodyPr>
          <a:lstStyle>
            <a:lvl1pPr algn="r" rtl="0" eaLnBrk="1" fontAlgn="base" hangingPunct="1">
              <a:spcBef>
                <a:spcPct val="0"/>
              </a:spcBef>
              <a:spcAft>
                <a:spcPct val="0"/>
              </a:spcAft>
              <a:defRPr lang="cs-CZ" altLang="cs-CZ" sz="3700" b="0" kern="1200">
                <a:solidFill>
                  <a:srgbClr val="FF6600"/>
                </a:solidFill>
                <a:latin typeface="+mj-lt"/>
                <a:ea typeface="+mn-ea"/>
                <a:cs typeface="Arial" charset="0"/>
              </a:defRPr>
            </a:lvl1pPr>
            <a:lvl2pPr algn="l" rtl="0" eaLnBrk="1" fontAlgn="base" hangingPunct="1">
              <a:spcBef>
                <a:spcPct val="0"/>
              </a:spcBef>
              <a:spcAft>
                <a:spcPct val="0"/>
              </a:spcAft>
              <a:defRPr sz="3600" b="1">
                <a:solidFill>
                  <a:srgbClr val="68B1E1"/>
                </a:solidFill>
                <a:latin typeface="Calibri" pitchFamily="34" charset="0"/>
                <a:cs typeface="Arial" charset="0"/>
              </a:defRPr>
            </a:lvl2pPr>
            <a:lvl3pPr algn="l" rtl="0" eaLnBrk="1" fontAlgn="base" hangingPunct="1">
              <a:spcBef>
                <a:spcPct val="0"/>
              </a:spcBef>
              <a:spcAft>
                <a:spcPct val="0"/>
              </a:spcAft>
              <a:defRPr sz="3600" b="1">
                <a:solidFill>
                  <a:srgbClr val="68B1E1"/>
                </a:solidFill>
                <a:latin typeface="Calibri" pitchFamily="34" charset="0"/>
                <a:cs typeface="Arial" charset="0"/>
              </a:defRPr>
            </a:lvl3pPr>
            <a:lvl4pPr algn="l" rtl="0" eaLnBrk="1" fontAlgn="base" hangingPunct="1">
              <a:spcBef>
                <a:spcPct val="0"/>
              </a:spcBef>
              <a:spcAft>
                <a:spcPct val="0"/>
              </a:spcAft>
              <a:defRPr sz="3600" b="1">
                <a:solidFill>
                  <a:srgbClr val="68B1E1"/>
                </a:solidFill>
                <a:latin typeface="Calibri" pitchFamily="34" charset="0"/>
                <a:cs typeface="Arial" charset="0"/>
              </a:defRPr>
            </a:lvl4pPr>
            <a:lvl5pPr algn="l" rtl="0" eaLnBrk="1" fontAlgn="base" hangingPunct="1">
              <a:spcBef>
                <a:spcPct val="0"/>
              </a:spcBef>
              <a:spcAft>
                <a:spcPct val="0"/>
              </a:spcAft>
              <a:defRPr sz="3600" b="1">
                <a:solidFill>
                  <a:srgbClr val="68B1E1"/>
                </a:solidFill>
                <a:latin typeface="Calibri" pitchFamily="34" charset="0"/>
                <a:cs typeface="Arial" charset="0"/>
              </a:defRPr>
            </a:lvl5pPr>
            <a:lvl6pPr marL="521482" algn="ctr" rtl="0" eaLnBrk="1" fontAlgn="base" hangingPunct="1">
              <a:spcBef>
                <a:spcPct val="0"/>
              </a:spcBef>
              <a:spcAft>
                <a:spcPct val="0"/>
              </a:spcAft>
              <a:defRPr sz="5000">
                <a:solidFill>
                  <a:schemeClr val="tx1"/>
                </a:solidFill>
                <a:latin typeface="Calibri" pitchFamily="34" charset="0"/>
              </a:defRPr>
            </a:lvl6pPr>
            <a:lvl7pPr marL="1042965" algn="ctr" rtl="0" eaLnBrk="1" fontAlgn="base" hangingPunct="1">
              <a:spcBef>
                <a:spcPct val="0"/>
              </a:spcBef>
              <a:spcAft>
                <a:spcPct val="0"/>
              </a:spcAft>
              <a:defRPr sz="5000">
                <a:solidFill>
                  <a:schemeClr val="tx1"/>
                </a:solidFill>
                <a:latin typeface="Calibri" pitchFamily="34" charset="0"/>
              </a:defRPr>
            </a:lvl7pPr>
            <a:lvl8pPr marL="1564447" algn="ctr" rtl="0" eaLnBrk="1" fontAlgn="base" hangingPunct="1">
              <a:spcBef>
                <a:spcPct val="0"/>
              </a:spcBef>
              <a:spcAft>
                <a:spcPct val="0"/>
              </a:spcAft>
              <a:defRPr sz="5000">
                <a:solidFill>
                  <a:schemeClr val="tx1"/>
                </a:solidFill>
                <a:latin typeface="Calibri" pitchFamily="34" charset="0"/>
              </a:defRPr>
            </a:lvl8pPr>
            <a:lvl9pPr marL="2085929" algn="ctr" rtl="0" eaLnBrk="1" fontAlgn="base" hangingPunct="1">
              <a:spcBef>
                <a:spcPct val="0"/>
              </a:spcBef>
              <a:spcAft>
                <a:spcPct val="0"/>
              </a:spcAft>
              <a:defRPr sz="5000">
                <a:solidFill>
                  <a:schemeClr val="tx1"/>
                </a:solidFill>
                <a:latin typeface="Calibri" pitchFamily="34" charset="0"/>
              </a:defRPr>
            </a:lvl9pPr>
          </a:lstStyle>
          <a:p>
            <a:pPr>
              <a:lnSpc>
                <a:spcPct val="90000"/>
              </a:lnSpc>
            </a:pPr>
            <a:r>
              <a:rPr lang="en-US" sz="3200" spc="-1" dirty="0" err="1">
                <a:solidFill>
                  <a:srgbClr val="666666"/>
                </a:solidFill>
                <a:uFill>
                  <a:solidFill>
                    <a:srgbClr val="FFFFFF"/>
                  </a:solidFill>
                </a:uFill>
                <a:latin typeface="Verdana"/>
                <a:ea typeface="DejaVu Sans"/>
                <a:cs typeface="+mn-cs"/>
              </a:rPr>
              <a:t>Ellipsometric</a:t>
            </a:r>
            <a:r>
              <a:rPr lang="en-US" sz="3200" spc="-1" dirty="0">
                <a:solidFill>
                  <a:srgbClr val="666666"/>
                </a:solidFill>
                <a:uFill>
                  <a:solidFill>
                    <a:srgbClr val="FFFFFF"/>
                  </a:solidFill>
                </a:uFill>
                <a:latin typeface="Verdana"/>
                <a:ea typeface="DejaVu Sans"/>
                <a:cs typeface="+mn-cs"/>
              </a:rPr>
              <a:t> parameters</a:t>
            </a:r>
            <a:endParaRPr lang="en-US" sz="3200" spc="-1" dirty="0">
              <a:solidFill>
                <a:srgbClr val="666666"/>
              </a:solidFill>
              <a:uFill>
                <a:solidFill>
                  <a:srgbClr val="FFFFFF"/>
                </a:solidFill>
              </a:uFill>
              <a:latin typeface="Verdana"/>
              <a:ea typeface="DejaVu Sans"/>
              <a:cs typeface="+mn-cs"/>
            </a:endParaRPr>
          </a:p>
        </p:txBody>
      </p:sp>
      <p:sp>
        <p:nvSpPr>
          <p:cNvPr id="17" name="Down Arrow 16"/>
          <p:cNvSpPr/>
          <p:nvPr/>
        </p:nvSpPr>
        <p:spPr>
          <a:xfrm>
            <a:off x="8545388" y="3780632"/>
            <a:ext cx="53458" cy="635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endParaRPr lang="en-US"/>
          </a:p>
        </p:txBody>
      </p:sp>
      <p:sp>
        <p:nvSpPr>
          <p:cNvPr id="18"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
        <p:nvSpPr>
          <p:cNvPr id="19" name="TextShape 3"/>
          <p:cNvSpPr txBox="1"/>
          <p:nvPr/>
        </p:nvSpPr>
        <p:spPr>
          <a:xfrm>
            <a:off x="6264000" y="7041600"/>
            <a:ext cx="359640" cy="359640"/>
          </a:xfrm>
          <a:prstGeom prst="rect">
            <a:avLst/>
          </a:prstGeom>
          <a:noFill/>
          <a:ln>
            <a:noFill/>
          </a:ln>
        </p:spPr>
        <p:txBody>
          <a:bodyPr lIns="36000" tIns="0" rIns="0" bIns="0" anchor="ctr"/>
          <a:lstStyle/>
          <a:p>
            <a:pPr>
              <a:lnSpc>
                <a:spcPct val="100000"/>
              </a:lnSpc>
            </a:pPr>
            <a:fld id="{D0225E78-6EA2-4D2C-B542-A0D184CD0A0E}" type="slidenum">
              <a:rPr lang="en-US" sz="1000" b="0" strike="noStrike" spc="-1">
                <a:solidFill>
                  <a:srgbClr val="FFFFFF"/>
                </a:solidFill>
                <a:uFill>
                  <a:solidFill>
                    <a:srgbClr val="FFFFFF"/>
                  </a:solidFill>
                </a:uFill>
                <a:latin typeface="Verdana"/>
              </a:rPr>
              <a:t>5</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7253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29" y="1795827"/>
            <a:ext cx="5641189" cy="2507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5647" y="1828719"/>
            <a:ext cx="3518200" cy="1928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6103678" y="2622641"/>
            <a:ext cx="841969" cy="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64592982"/>
              </p:ext>
            </p:extLst>
          </p:nvPr>
        </p:nvGraphicFramePr>
        <p:xfrm>
          <a:off x="251683" y="6003612"/>
          <a:ext cx="9813909" cy="435182"/>
        </p:xfrm>
        <a:graphic>
          <a:graphicData uri="http://schemas.openxmlformats.org/presentationml/2006/ole">
            <mc:AlternateContent xmlns:mc="http://schemas.openxmlformats.org/markup-compatibility/2006">
              <mc:Choice xmlns:v="urn:schemas-microsoft-com:vml" Requires="v">
                <p:oleObj spid="_x0000_s2065" name="Equation" r:id="rId5" imgW="4863960" imgH="228600" progId="Equation.3">
                  <p:embed/>
                </p:oleObj>
              </mc:Choice>
              <mc:Fallback>
                <p:oleObj name="Equation" r:id="rId5" imgW="4863960" imgH="228600" progId="Equation.3">
                  <p:embed/>
                  <p:pic>
                    <p:nvPicPr>
                      <p:cNvPr id="0" name=""/>
                      <p:cNvPicPr>
                        <a:picLocks noChangeAspect="1" noChangeArrowheads="1"/>
                      </p:cNvPicPr>
                      <p:nvPr/>
                    </p:nvPicPr>
                    <p:blipFill>
                      <a:blip r:embed="rId6"/>
                      <a:srcRect/>
                      <a:stretch>
                        <a:fillRect/>
                      </a:stretch>
                    </p:blipFill>
                    <p:spPr bwMode="auto">
                      <a:xfrm>
                        <a:off x="251683" y="6003612"/>
                        <a:ext cx="9813909" cy="43518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32160926"/>
              </p:ext>
            </p:extLst>
          </p:nvPr>
        </p:nvGraphicFramePr>
        <p:xfrm>
          <a:off x="4142179" y="4812730"/>
          <a:ext cx="1793106" cy="1001167"/>
        </p:xfrm>
        <a:graphic>
          <a:graphicData uri="http://schemas.openxmlformats.org/presentationml/2006/ole">
            <mc:AlternateContent xmlns:mc="http://schemas.openxmlformats.org/markup-compatibility/2006">
              <mc:Choice xmlns:v="urn:schemas-microsoft-com:vml" Requires="v">
                <p:oleObj spid="_x0000_s2066" name="Equation" r:id="rId7" imgW="342720" imgH="203040" progId="Equation.3">
                  <p:embed/>
                </p:oleObj>
              </mc:Choice>
              <mc:Fallback>
                <p:oleObj name="Equation" r:id="rId7" imgW="34272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2179" y="4812730"/>
                        <a:ext cx="1793106" cy="1001167"/>
                      </a:xfrm>
                      <a:prstGeom prst="rect">
                        <a:avLst/>
                      </a:prstGeom>
                      <a:noFill/>
                      <a:ln w="730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1504" y="1366213"/>
            <a:ext cx="7828227" cy="520813"/>
          </a:xfrm>
          <a:prstGeom prst="rect">
            <a:avLst/>
          </a:prstGeom>
        </p:spPr>
        <p:txBody>
          <a:bodyPr wrap="none" lIns="104296" tIns="52148" rIns="104296" bIns="52148">
            <a:spAutoFit/>
          </a:bodyPr>
          <a:lstStyle/>
          <a:p>
            <a:r>
              <a:rPr lang="en-US" altLang="en-US" sz="2700" dirty="0"/>
              <a:t>PSCA – Polarizer-Sample-Compensator-Analyzer</a:t>
            </a:r>
            <a:endParaRPr lang="en-US" sz="2700" dirty="0"/>
          </a:p>
        </p:txBody>
      </p:sp>
      <p:grpSp>
        <p:nvGrpSpPr>
          <p:cNvPr id="10" name="Group 9"/>
          <p:cNvGrpSpPr/>
          <p:nvPr/>
        </p:nvGrpSpPr>
        <p:grpSpPr>
          <a:xfrm>
            <a:off x="7139041" y="3860024"/>
            <a:ext cx="1490543" cy="953690"/>
            <a:chOff x="5889525" y="3861048"/>
            <a:chExt cx="1274763" cy="864989"/>
          </a:xfrm>
        </p:grpSpPr>
        <p:graphicFrame>
          <p:nvGraphicFramePr>
            <p:cNvPr id="11" name="Object 10"/>
            <p:cNvGraphicFramePr>
              <a:graphicFrameLocks noChangeAspect="1"/>
            </p:cNvGraphicFramePr>
            <p:nvPr>
              <p:extLst>
                <p:ext uri="{D42A27DB-BD31-4B8C-83A1-F6EECF244321}">
                  <p14:modId xmlns:p14="http://schemas.microsoft.com/office/powerpoint/2010/main" val="2323791400"/>
                </p:ext>
              </p:extLst>
            </p:nvPr>
          </p:nvGraphicFramePr>
          <p:xfrm>
            <a:off x="6403061" y="3861048"/>
            <a:ext cx="761227" cy="288032"/>
          </p:xfrm>
          <a:graphic>
            <a:graphicData uri="http://schemas.openxmlformats.org/presentationml/2006/ole">
              <mc:AlternateContent xmlns:mc="http://schemas.openxmlformats.org/markup-compatibility/2006">
                <mc:Choice xmlns:v="urn:schemas-microsoft-com:vml" Requires="v">
                  <p:oleObj spid="_x0000_s2067" name="Equation" r:id="rId9" imgW="469800" imgH="177480" progId="Equation.3">
                    <p:embed/>
                  </p:oleObj>
                </mc:Choice>
                <mc:Fallback>
                  <p:oleObj name="Equation" r:id="rId9" imgW="469800" imgH="177480" progId="Equation.3">
                    <p:embed/>
                    <p:pic>
                      <p:nvPicPr>
                        <p:cNvPr id="0" name=""/>
                        <p:cNvPicPr/>
                        <p:nvPr/>
                      </p:nvPicPr>
                      <p:blipFill>
                        <a:blip r:embed="rId10"/>
                        <a:stretch>
                          <a:fillRect/>
                        </a:stretch>
                      </p:blipFill>
                      <p:spPr>
                        <a:xfrm>
                          <a:off x="6403061" y="3861048"/>
                          <a:ext cx="761227" cy="28803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93117700"/>
                </p:ext>
              </p:extLst>
            </p:nvPr>
          </p:nvGraphicFramePr>
          <p:xfrm>
            <a:off x="5932388" y="4148633"/>
            <a:ext cx="1231900" cy="288925"/>
          </p:xfrm>
          <a:graphic>
            <a:graphicData uri="http://schemas.openxmlformats.org/presentationml/2006/ole">
              <mc:AlternateContent xmlns:mc="http://schemas.openxmlformats.org/markup-compatibility/2006">
                <mc:Choice xmlns:v="urn:schemas-microsoft-com:vml" Requires="v">
                  <p:oleObj spid="_x0000_s2068" name="Equation" r:id="rId11" imgW="761760" imgH="177480" progId="Equation.3">
                    <p:embed/>
                  </p:oleObj>
                </mc:Choice>
                <mc:Fallback>
                  <p:oleObj name="Equation" r:id="rId11" imgW="761760" imgH="177480" progId="Equation.3">
                    <p:embed/>
                    <p:pic>
                      <p:nvPicPr>
                        <p:cNvPr id="0" name=""/>
                        <p:cNvPicPr>
                          <a:picLocks noChangeAspect="1" noChangeArrowheads="1"/>
                        </p:cNvPicPr>
                        <p:nvPr/>
                      </p:nvPicPr>
                      <p:blipFill>
                        <a:blip r:embed="rId12"/>
                        <a:srcRect/>
                        <a:stretch>
                          <a:fillRect/>
                        </a:stretch>
                      </p:blipFill>
                      <p:spPr bwMode="auto">
                        <a:xfrm>
                          <a:off x="5932388" y="4148633"/>
                          <a:ext cx="1231900" cy="288925"/>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99010433"/>
                </p:ext>
              </p:extLst>
            </p:nvPr>
          </p:nvGraphicFramePr>
          <p:xfrm>
            <a:off x="5889525" y="4437112"/>
            <a:ext cx="1274763" cy="288925"/>
          </p:xfrm>
          <a:graphic>
            <a:graphicData uri="http://schemas.openxmlformats.org/presentationml/2006/ole">
              <mc:AlternateContent xmlns:mc="http://schemas.openxmlformats.org/markup-compatibility/2006">
                <mc:Choice xmlns:v="urn:schemas-microsoft-com:vml" Requires="v">
                  <p:oleObj spid="_x0000_s2069" name="Equation" r:id="rId13" imgW="787320" imgH="177480" progId="Equation.3">
                    <p:embed/>
                  </p:oleObj>
                </mc:Choice>
                <mc:Fallback>
                  <p:oleObj name="Equation" r:id="rId13" imgW="787320" imgH="177480" progId="Equation.3">
                    <p:embed/>
                    <p:pic>
                      <p:nvPicPr>
                        <p:cNvPr id="0" name=""/>
                        <p:cNvPicPr>
                          <a:picLocks noChangeAspect="1" noChangeArrowheads="1"/>
                        </p:cNvPicPr>
                        <p:nvPr/>
                      </p:nvPicPr>
                      <p:blipFill>
                        <a:blip r:embed="rId14"/>
                        <a:srcRect/>
                        <a:stretch>
                          <a:fillRect/>
                        </a:stretch>
                      </p:blipFill>
                      <p:spPr bwMode="auto">
                        <a:xfrm>
                          <a:off x="5889525" y="4437112"/>
                          <a:ext cx="12747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4" name="Right Arrow 13"/>
          <p:cNvSpPr/>
          <p:nvPr/>
        </p:nvSpPr>
        <p:spPr>
          <a:xfrm rot="10800000">
            <a:off x="6272072" y="5368475"/>
            <a:ext cx="2020725" cy="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endParaRPr lang="en-US"/>
          </a:p>
        </p:txBody>
      </p:sp>
      <p:sp>
        <p:nvSpPr>
          <p:cNvPr id="15" name="Right Arrow 14"/>
          <p:cNvSpPr/>
          <p:nvPr/>
        </p:nvSpPr>
        <p:spPr>
          <a:xfrm rot="5400000">
            <a:off x="8313461" y="4349344"/>
            <a:ext cx="1190883" cy="53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endParaRPr lang="en-US"/>
          </a:p>
        </p:txBody>
      </p:sp>
      <p:sp>
        <p:nvSpPr>
          <p:cNvPr id="16" name="Rectangle 15"/>
          <p:cNvSpPr/>
          <p:nvPr/>
        </p:nvSpPr>
        <p:spPr>
          <a:xfrm>
            <a:off x="8376994" y="5050907"/>
            <a:ext cx="1069839" cy="659312"/>
          </a:xfrm>
          <a:prstGeom prst="rect">
            <a:avLst/>
          </a:prstGeom>
        </p:spPr>
        <p:txBody>
          <a:bodyPr wrap="none" lIns="104296" tIns="52148" rIns="104296" bIns="52148">
            <a:spAutoFit/>
          </a:bodyPr>
          <a:lstStyle/>
          <a:p>
            <a:r>
              <a:rPr lang="en-US" altLang="en-US" dirty="0" smtClean="0"/>
              <a:t>Fourier</a:t>
            </a:r>
          </a:p>
          <a:p>
            <a:r>
              <a:rPr lang="en-US" dirty="0" smtClean="0"/>
              <a:t>Analysis</a:t>
            </a:r>
            <a:endParaRPr lang="en-US" dirty="0"/>
          </a:p>
        </p:txBody>
      </p:sp>
      <p:sp>
        <p:nvSpPr>
          <p:cNvPr id="17" name="Title 4"/>
          <p:cNvSpPr txBox="1">
            <a:spLocks/>
          </p:cNvSpPr>
          <p:nvPr/>
        </p:nvSpPr>
        <p:spPr bwMode="auto">
          <a:xfrm>
            <a:off x="3746167" y="366769"/>
            <a:ext cx="5924273" cy="60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92" tIns="52099" rIns="104192" bIns="52099" numCol="1" anchor="ctr" anchorCtr="0" compatLnSpc="1">
            <a:prstTxWarp prst="textNoShape">
              <a:avLst/>
            </a:prstTxWarp>
          </a:bodyPr>
          <a:lstStyle>
            <a:lvl1pPr algn="r" rtl="0" eaLnBrk="1" fontAlgn="base" hangingPunct="1">
              <a:spcBef>
                <a:spcPct val="0"/>
              </a:spcBef>
              <a:spcAft>
                <a:spcPct val="0"/>
              </a:spcAft>
              <a:defRPr lang="cs-CZ" altLang="cs-CZ" sz="3700" b="0" kern="1200">
                <a:solidFill>
                  <a:srgbClr val="FF6600"/>
                </a:solidFill>
                <a:latin typeface="+mj-lt"/>
                <a:ea typeface="+mn-ea"/>
                <a:cs typeface="Arial" charset="0"/>
              </a:defRPr>
            </a:lvl1pPr>
            <a:lvl2pPr algn="l" rtl="0" eaLnBrk="1" fontAlgn="base" hangingPunct="1">
              <a:spcBef>
                <a:spcPct val="0"/>
              </a:spcBef>
              <a:spcAft>
                <a:spcPct val="0"/>
              </a:spcAft>
              <a:defRPr sz="3600" b="1">
                <a:solidFill>
                  <a:srgbClr val="68B1E1"/>
                </a:solidFill>
                <a:latin typeface="Calibri" pitchFamily="34" charset="0"/>
                <a:cs typeface="Arial" charset="0"/>
              </a:defRPr>
            </a:lvl2pPr>
            <a:lvl3pPr algn="l" rtl="0" eaLnBrk="1" fontAlgn="base" hangingPunct="1">
              <a:spcBef>
                <a:spcPct val="0"/>
              </a:spcBef>
              <a:spcAft>
                <a:spcPct val="0"/>
              </a:spcAft>
              <a:defRPr sz="3600" b="1">
                <a:solidFill>
                  <a:srgbClr val="68B1E1"/>
                </a:solidFill>
                <a:latin typeface="Calibri" pitchFamily="34" charset="0"/>
                <a:cs typeface="Arial" charset="0"/>
              </a:defRPr>
            </a:lvl3pPr>
            <a:lvl4pPr algn="l" rtl="0" eaLnBrk="1" fontAlgn="base" hangingPunct="1">
              <a:spcBef>
                <a:spcPct val="0"/>
              </a:spcBef>
              <a:spcAft>
                <a:spcPct val="0"/>
              </a:spcAft>
              <a:defRPr sz="3600" b="1">
                <a:solidFill>
                  <a:srgbClr val="68B1E1"/>
                </a:solidFill>
                <a:latin typeface="Calibri" pitchFamily="34" charset="0"/>
                <a:cs typeface="Arial" charset="0"/>
              </a:defRPr>
            </a:lvl4pPr>
            <a:lvl5pPr algn="l" rtl="0" eaLnBrk="1" fontAlgn="base" hangingPunct="1">
              <a:spcBef>
                <a:spcPct val="0"/>
              </a:spcBef>
              <a:spcAft>
                <a:spcPct val="0"/>
              </a:spcAft>
              <a:defRPr sz="3600" b="1">
                <a:solidFill>
                  <a:srgbClr val="68B1E1"/>
                </a:solidFill>
                <a:latin typeface="Calibri" pitchFamily="34" charset="0"/>
                <a:cs typeface="Arial" charset="0"/>
              </a:defRPr>
            </a:lvl5pPr>
            <a:lvl6pPr marL="521482" algn="ctr" rtl="0" eaLnBrk="1" fontAlgn="base" hangingPunct="1">
              <a:spcBef>
                <a:spcPct val="0"/>
              </a:spcBef>
              <a:spcAft>
                <a:spcPct val="0"/>
              </a:spcAft>
              <a:defRPr sz="5000">
                <a:solidFill>
                  <a:schemeClr val="tx1"/>
                </a:solidFill>
                <a:latin typeface="Calibri" pitchFamily="34" charset="0"/>
              </a:defRPr>
            </a:lvl6pPr>
            <a:lvl7pPr marL="1042965" algn="ctr" rtl="0" eaLnBrk="1" fontAlgn="base" hangingPunct="1">
              <a:spcBef>
                <a:spcPct val="0"/>
              </a:spcBef>
              <a:spcAft>
                <a:spcPct val="0"/>
              </a:spcAft>
              <a:defRPr sz="5000">
                <a:solidFill>
                  <a:schemeClr val="tx1"/>
                </a:solidFill>
                <a:latin typeface="Calibri" pitchFamily="34" charset="0"/>
              </a:defRPr>
            </a:lvl7pPr>
            <a:lvl8pPr marL="1564447" algn="ctr" rtl="0" eaLnBrk="1" fontAlgn="base" hangingPunct="1">
              <a:spcBef>
                <a:spcPct val="0"/>
              </a:spcBef>
              <a:spcAft>
                <a:spcPct val="0"/>
              </a:spcAft>
              <a:defRPr sz="5000">
                <a:solidFill>
                  <a:schemeClr val="tx1"/>
                </a:solidFill>
                <a:latin typeface="Calibri" pitchFamily="34" charset="0"/>
              </a:defRPr>
            </a:lvl8pPr>
            <a:lvl9pPr marL="2085929" algn="ctr" rtl="0" eaLnBrk="1" fontAlgn="base" hangingPunct="1">
              <a:spcBef>
                <a:spcPct val="0"/>
              </a:spcBef>
              <a:spcAft>
                <a:spcPct val="0"/>
              </a:spcAft>
              <a:defRPr sz="5000">
                <a:solidFill>
                  <a:schemeClr val="tx1"/>
                </a:solidFill>
                <a:latin typeface="Calibri" pitchFamily="34" charset="0"/>
              </a:defRPr>
            </a:lvl9pPr>
          </a:lstStyle>
          <a:p>
            <a:pPr>
              <a:lnSpc>
                <a:spcPct val="90000"/>
              </a:lnSpc>
            </a:pPr>
            <a:r>
              <a:rPr lang="en-US" sz="3200" spc="-1" dirty="0">
                <a:solidFill>
                  <a:srgbClr val="666666"/>
                </a:solidFill>
                <a:uFill>
                  <a:solidFill>
                    <a:srgbClr val="FFFFFF"/>
                  </a:solidFill>
                </a:uFill>
                <a:latin typeface="Verdana"/>
                <a:ea typeface="DejaVu Sans"/>
                <a:cs typeface="+mn-cs"/>
              </a:rPr>
              <a:t>How to do ellipsometry?</a:t>
            </a:r>
            <a:endParaRPr lang="en-US" sz="3200" spc="-1" dirty="0">
              <a:solidFill>
                <a:srgbClr val="666666"/>
              </a:solidFill>
              <a:uFill>
                <a:solidFill>
                  <a:srgbClr val="FFFFFF"/>
                </a:solidFill>
              </a:uFill>
              <a:latin typeface="Verdana"/>
              <a:ea typeface="DejaVu Sans"/>
              <a:cs typeface="+mn-cs"/>
            </a:endParaRPr>
          </a:p>
        </p:txBody>
      </p:sp>
      <p:sp>
        <p:nvSpPr>
          <p:cNvPr id="18"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
        <p:nvSpPr>
          <p:cNvPr id="19" name="TextShape 3"/>
          <p:cNvSpPr txBox="1"/>
          <p:nvPr/>
        </p:nvSpPr>
        <p:spPr>
          <a:xfrm>
            <a:off x="6264000" y="7041600"/>
            <a:ext cx="359640" cy="359640"/>
          </a:xfrm>
          <a:prstGeom prst="rect">
            <a:avLst/>
          </a:prstGeom>
          <a:noFill/>
          <a:ln>
            <a:noFill/>
          </a:ln>
        </p:spPr>
        <p:txBody>
          <a:bodyPr lIns="36000" tIns="0" rIns="0" bIns="0" anchor="ctr"/>
          <a:lstStyle/>
          <a:p>
            <a:pPr>
              <a:lnSpc>
                <a:spcPct val="100000"/>
              </a:lnSpc>
            </a:pPr>
            <a:fld id="{D0225E78-6EA2-4D2C-B542-A0D184CD0A0E}" type="slidenum">
              <a:rPr lang="en-US" sz="1000" b="0" strike="noStrike" spc="-1">
                <a:solidFill>
                  <a:srgbClr val="FFFFFF"/>
                </a:solidFill>
                <a:uFill>
                  <a:solidFill>
                    <a:srgbClr val="FFFFFF"/>
                  </a:solidFill>
                </a:uFill>
                <a:latin typeface="Verdana"/>
              </a:rPr>
              <a:t>6</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32993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3914560" y="366769"/>
            <a:ext cx="5641189" cy="60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92" tIns="52099" rIns="104192" bIns="52099" numCol="1" anchor="ctr" anchorCtr="0" compatLnSpc="1">
            <a:prstTxWarp prst="textNoShape">
              <a:avLst/>
            </a:prstTxWarp>
          </a:bodyPr>
          <a:lstStyle>
            <a:lvl1pPr algn="r" rtl="0" eaLnBrk="1" fontAlgn="base" hangingPunct="1">
              <a:spcBef>
                <a:spcPct val="0"/>
              </a:spcBef>
              <a:spcAft>
                <a:spcPct val="0"/>
              </a:spcAft>
              <a:defRPr lang="cs-CZ" altLang="cs-CZ" sz="3700" b="0" kern="1200">
                <a:solidFill>
                  <a:srgbClr val="FF6600"/>
                </a:solidFill>
                <a:latin typeface="+mj-lt"/>
                <a:ea typeface="+mn-ea"/>
                <a:cs typeface="Arial" charset="0"/>
              </a:defRPr>
            </a:lvl1pPr>
            <a:lvl2pPr algn="l" rtl="0" eaLnBrk="1" fontAlgn="base" hangingPunct="1">
              <a:spcBef>
                <a:spcPct val="0"/>
              </a:spcBef>
              <a:spcAft>
                <a:spcPct val="0"/>
              </a:spcAft>
              <a:defRPr sz="3600" b="1">
                <a:solidFill>
                  <a:srgbClr val="68B1E1"/>
                </a:solidFill>
                <a:latin typeface="Calibri" pitchFamily="34" charset="0"/>
                <a:cs typeface="Arial" charset="0"/>
              </a:defRPr>
            </a:lvl2pPr>
            <a:lvl3pPr algn="l" rtl="0" eaLnBrk="1" fontAlgn="base" hangingPunct="1">
              <a:spcBef>
                <a:spcPct val="0"/>
              </a:spcBef>
              <a:spcAft>
                <a:spcPct val="0"/>
              </a:spcAft>
              <a:defRPr sz="3600" b="1">
                <a:solidFill>
                  <a:srgbClr val="68B1E1"/>
                </a:solidFill>
                <a:latin typeface="Calibri" pitchFamily="34" charset="0"/>
                <a:cs typeface="Arial" charset="0"/>
              </a:defRPr>
            </a:lvl3pPr>
            <a:lvl4pPr algn="l" rtl="0" eaLnBrk="1" fontAlgn="base" hangingPunct="1">
              <a:spcBef>
                <a:spcPct val="0"/>
              </a:spcBef>
              <a:spcAft>
                <a:spcPct val="0"/>
              </a:spcAft>
              <a:defRPr sz="3600" b="1">
                <a:solidFill>
                  <a:srgbClr val="68B1E1"/>
                </a:solidFill>
                <a:latin typeface="Calibri" pitchFamily="34" charset="0"/>
                <a:cs typeface="Arial" charset="0"/>
              </a:defRPr>
            </a:lvl4pPr>
            <a:lvl5pPr algn="l" rtl="0" eaLnBrk="1" fontAlgn="base" hangingPunct="1">
              <a:spcBef>
                <a:spcPct val="0"/>
              </a:spcBef>
              <a:spcAft>
                <a:spcPct val="0"/>
              </a:spcAft>
              <a:defRPr sz="3600" b="1">
                <a:solidFill>
                  <a:srgbClr val="68B1E1"/>
                </a:solidFill>
                <a:latin typeface="Calibri" pitchFamily="34" charset="0"/>
                <a:cs typeface="Arial" charset="0"/>
              </a:defRPr>
            </a:lvl5pPr>
            <a:lvl6pPr marL="521482" algn="ctr" rtl="0" eaLnBrk="1" fontAlgn="base" hangingPunct="1">
              <a:spcBef>
                <a:spcPct val="0"/>
              </a:spcBef>
              <a:spcAft>
                <a:spcPct val="0"/>
              </a:spcAft>
              <a:defRPr sz="5000">
                <a:solidFill>
                  <a:schemeClr val="tx1"/>
                </a:solidFill>
                <a:latin typeface="Calibri" pitchFamily="34" charset="0"/>
              </a:defRPr>
            </a:lvl6pPr>
            <a:lvl7pPr marL="1042965" algn="ctr" rtl="0" eaLnBrk="1" fontAlgn="base" hangingPunct="1">
              <a:spcBef>
                <a:spcPct val="0"/>
              </a:spcBef>
              <a:spcAft>
                <a:spcPct val="0"/>
              </a:spcAft>
              <a:defRPr sz="5000">
                <a:solidFill>
                  <a:schemeClr val="tx1"/>
                </a:solidFill>
                <a:latin typeface="Calibri" pitchFamily="34" charset="0"/>
              </a:defRPr>
            </a:lvl7pPr>
            <a:lvl8pPr marL="1564447" algn="ctr" rtl="0" eaLnBrk="1" fontAlgn="base" hangingPunct="1">
              <a:spcBef>
                <a:spcPct val="0"/>
              </a:spcBef>
              <a:spcAft>
                <a:spcPct val="0"/>
              </a:spcAft>
              <a:defRPr sz="5000">
                <a:solidFill>
                  <a:schemeClr val="tx1"/>
                </a:solidFill>
                <a:latin typeface="Calibri" pitchFamily="34" charset="0"/>
              </a:defRPr>
            </a:lvl8pPr>
            <a:lvl9pPr marL="2085929" algn="ctr" rtl="0" eaLnBrk="1" fontAlgn="base" hangingPunct="1">
              <a:spcBef>
                <a:spcPct val="0"/>
              </a:spcBef>
              <a:spcAft>
                <a:spcPct val="0"/>
              </a:spcAft>
              <a:defRPr sz="5000">
                <a:solidFill>
                  <a:schemeClr val="tx1"/>
                </a:solidFill>
                <a:latin typeface="Calibri" pitchFamily="34" charset="0"/>
              </a:defRPr>
            </a:lvl9pPr>
          </a:lstStyle>
          <a:p>
            <a:pPr>
              <a:lnSpc>
                <a:spcPct val="90000"/>
              </a:lnSpc>
            </a:pPr>
            <a:r>
              <a:rPr lang="en-US" sz="3200" spc="-1" dirty="0">
                <a:solidFill>
                  <a:srgbClr val="666666"/>
                </a:solidFill>
                <a:uFill>
                  <a:solidFill>
                    <a:srgbClr val="FFFFFF"/>
                  </a:solidFill>
                </a:uFill>
                <a:ea typeface="DejaVu Sans"/>
                <a:cs typeface="+mn-cs"/>
              </a:rPr>
              <a:t>How to analyze data?</a:t>
            </a:r>
            <a:endParaRPr lang="en-US" sz="3200" spc="-1" dirty="0">
              <a:solidFill>
                <a:srgbClr val="666666"/>
              </a:solidFill>
              <a:uFill>
                <a:solidFill>
                  <a:srgbClr val="FFFFFF"/>
                </a:solidFill>
              </a:uFill>
              <a:ea typeface="DejaVu Sans"/>
              <a:cs typeface="+mn-cs"/>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276" y="1313102"/>
            <a:ext cx="9261654" cy="5043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40" y="4527419"/>
            <a:ext cx="3335827" cy="71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89427" y="5234660"/>
            <a:ext cx="1242963" cy="874756"/>
          </a:xfrm>
          <a:prstGeom prst="rect">
            <a:avLst/>
          </a:prstGeom>
          <a:noFill/>
        </p:spPr>
        <p:txBody>
          <a:bodyPr wrap="none" lIns="104296" tIns="52148" rIns="104296" bIns="52148" rtlCol="0">
            <a:spAutoFit/>
          </a:bodyPr>
          <a:lstStyle/>
          <a:p>
            <a:r>
              <a:rPr lang="en-US" sz="5000" dirty="0">
                <a:solidFill>
                  <a:schemeClr val="bg1"/>
                </a:solidFill>
              </a:rPr>
              <a:t>n, k</a:t>
            </a:r>
            <a:endParaRPr lang="en-US" sz="5000" dirty="0">
              <a:solidFill>
                <a:schemeClr val="bg1"/>
              </a:solidFill>
            </a:endParaRPr>
          </a:p>
        </p:txBody>
      </p:sp>
      <p:sp>
        <p:nvSpPr>
          <p:cNvPr id="8" name="Rectangle 7"/>
          <p:cNvSpPr/>
          <p:nvPr/>
        </p:nvSpPr>
        <p:spPr>
          <a:xfrm>
            <a:off x="6861450" y="4319697"/>
            <a:ext cx="3700006" cy="1213310"/>
          </a:xfrm>
          <a:prstGeom prst="rect">
            <a:avLst/>
          </a:prstGeom>
        </p:spPr>
        <p:txBody>
          <a:bodyPr wrap="square" lIns="104296" tIns="52148" rIns="104296" bIns="52148">
            <a:spAutoFit/>
          </a:bodyPr>
          <a:lstStyle/>
          <a:p>
            <a:r>
              <a:rPr lang="en-GB" altLang="en-US" dirty="0" smtClean="0">
                <a:latin typeface="Times New Roman" pitchFamily="18" charset="0"/>
              </a:rPr>
              <a:t>We always need models  </a:t>
            </a:r>
            <a:r>
              <a:rPr lang="en-GB" altLang="en-US" dirty="0">
                <a:latin typeface="Times New Roman" pitchFamily="18" charset="0"/>
              </a:rPr>
              <a:t>to interpret the </a:t>
            </a:r>
            <a:r>
              <a:rPr lang="en-GB" altLang="en-US" dirty="0" smtClean="0">
                <a:latin typeface="Times New Roman" pitchFamily="18" charset="0"/>
              </a:rPr>
              <a:t>measurements</a:t>
            </a:r>
          </a:p>
          <a:p>
            <a:r>
              <a:rPr lang="en-GB" altLang="en-US" dirty="0" smtClean="0">
                <a:latin typeface="Times New Roman" pitchFamily="18" charset="0"/>
              </a:rPr>
              <a:t>and </a:t>
            </a:r>
            <a:r>
              <a:rPr lang="en-GB" altLang="en-US" dirty="0">
                <a:latin typeface="Times New Roman" pitchFamily="18" charset="0"/>
              </a:rPr>
              <a:t>to get physical parameters of the </a:t>
            </a:r>
            <a:r>
              <a:rPr lang="en-GB" altLang="en-US" dirty="0" smtClean="0">
                <a:latin typeface="Times New Roman" pitchFamily="18" charset="0"/>
              </a:rPr>
              <a:t>layers!</a:t>
            </a:r>
            <a:endParaRPr lang="en-GB" altLang="en-US" dirty="0">
              <a:latin typeface="Times New Roman" pitchFamily="18" charset="0"/>
            </a:endParaRPr>
          </a:p>
        </p:txBody>
      </p:sp>
      <p:sp>
        <p:nvSpPr>
          <p:cNvPr id="9"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
        <p:nvSpPr>
          <p:cNvPr id="10" name="TextShape 3"/>
          <p:cNvSpPr txBox="1"/>
          <p:nvPr/>
        </p:nvSpPr>
        <p:spPr>
          <a:xfrm>
            <a:off x="6264000" y="7041600"/>
            <a:ext cx="359640" cy="359640"/>
          </a:xfrm>
          <a:prstGeom prst="rect">
            <a:avLst/>
          </a:prstGeom>
          <a:noFill/>
          <a:ln>
            <a:noFill/>
          </a:ln>
        </p:spPr>
        <p:txBody>
          <a:bodyPr lIns="36000" tIns="0" rIns="0" bIns="0" anchor="ctr"/>
          <a:lstStyle/>
          <a:p>
            <a:pPr>
              <a:lnSpc>
                <a:spcPct val="100000"/>
              </a:lnSpc>
            </a:pPr>
            <a:fld id="{D0225E78-6EA2-4D2C-B542-A0D184CD0A0E}" type="slidenum">
              <a:rPr lang="en-US" sz="1000" b="0" strike="noStrike" spc="-1">
                <a:solidFill>
                  <a:srgbClr val="FFFFFF"/>
                </a:solidFill>
                <a:uFill>
                  <a:solidFill>
                    <a:srgbClr val="FFFFFF"/>
                  </a:solidFill>
                </a:uFill>
                <a:latin typeface="Verdana"/>
              </a:rPr>
              <a:t>7</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083919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62" y="1276592"/>
            <a:ext cx="5251239" cy="2583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03678" y="1256087"/>
            <a:ext cx="3352784" cy="1582642"/>
          </a:xfrm>
          <a:prstGeom prst="rect">
            <a:avLst/>
          </a:prstGeom>
        </p:spPr>
        <p:txBody>
          <a:bodyPr wrap="square" lIns="104296" tIns="52148" rIns="104296" bIns="52148">
            <a:spAutoFit/>
          </a:bodyPr>
          <a:lstStyle/>
          <a:p>
            <a:pPr>
              <a:lnSpc>
                <a:spcPct val="90000"/>
              </a:lnSpc>
              <a:spcAft>
                <a:spcPct val="40000"/>
              </a:spcAft>
            </a:pPr>
            <a:r>
              <a:rPr lang="en-US" altLang="en-US" sz="2400" dirty="0"/>
              <a:t>Ellipsometry is: </a:t>
            </a:r>
          </a:p>
          <a:p>
            <a:pPr lvl="1">
              <a:lnSpc>
                <a:spcPct val="90000"/>
              </a:lnSpc>
            </a:pPr>
            <a:r>
              <a:rPr lang="en-US" altLang="en-US" sz="2400" dirty="0"/>
              <a:t>Well </a:t>
            </a:r>
            <a:r>
              <a:rPr lang="en-US" altLang="en-US" sz="2400" dirty="0"/>
              <a:t>known </a:t>
            </a:r>
          </a:p>
          <a:p>
            <a:pPr lvl="1">
              <a:lnSpc>
                <a:spcPct val="90000"/>
              </a:lnSpc>
            </a:pPr>
            <a:r>
              <a:rPr lang="en-US" altLang="en-US" sz="2400" dirty="0"/>
              <a:t>Non-destructive </a:t>
            </a:r>
            <a:endParaRPr lang="en-US" altLang="en-US" sz="2400" dirty="0"/>
          </a:p>
          <a:p>
            <a:pPr lvl="1">
              <a:lnSpc>
                <a:spcPct val="90000"/>
              </a:lnSpc>
            </a:pPr>
            <a:r>
              <a:rPr lang="en-US" altLang="en-US" sz="2400" dirty="0"/>
              <a:t>Precise</a:t>
            </a:r>
            <a:endParaRPr lang="en-US" altLang="en-US" sz="2400" dirty="0"/>
          </a:p>
        </p:txBody>
      </p:sp>
      <p:sp>
        <p:nvSpPr>
          <p:cNvPr id="6" name="Rectangle 5"/>
          <p:cNvSpPr/>
          <p:nvPr/>
        </p:nvSpPr>
        <p:spPr>
          <a:xfrm>
            <a:off x="6103678" y="2986710"/>
            <a:ext cx="4447343" cy="3244635"/>
          </a:xfrm>
          <a:prstGeom prst="rect">
            <a:avLst/>
          </a:prstGeom>
        </p:spPr>
        <p:txBody>
          <a:bodyPr wrap="square" lIns="104296" tIns="52148" rIns="104296" bIns="52148">
            <a:spAutoFit/>
          </a:bodyPr>
          <a:lstStyle/>
          <a:p>
            <a:pPr>
              <a:lnSpc>
                <a:spcPct val="90000"/>
              </a:lnSpc>
              <a:spcAft>
                <a:spcPct val="40000"/>
              </a:spcAft>
            </a:pPr>
            <a:r>
              <a:rPr lang="en-US" altLang="en-US" sz="2400" dirty="0"/>
              <a:t>Ellipsometry </a:t>
            </a:r>
            <a:r>
              <a:rPr lang="en-US" altLang="en-US" sz="2400" dirty="0"/>
              <a:t>gives: </a:t>
            </a:r>
            <a:endParaRPr lang="en-US" altLang="en-US" sz="2400" dirty="0"/>
          </a:p>
          <a:p>
            <a:pPr lvl="1">
              <a:lnSpc>
                <a:spcPct val="90000"/>
              </a:lnSpc>
            </a:pPr>
            <a:r>
              <a:rPr lang="en-US" altLang="en-US" sz="2400" dirty="0"/>
              <a:t>Refractive index (n)</a:t>
            </a:r>
            <a:endParaRPr lang="en-US" altLang="en-US" sz="2400" dirty="0"/>
          </a:p>
          <a:p>
            <a:pPr lvl="1">
              <a:lnSpc>
                <a:spcPct val="90000"/>
              </a:lnSpc>
            </a:pPr>
            <a:r>
              <a:rPr lang="en-US" altLang="en-US" sz="2400" dirty="0"/>
              <a:t>Extinction coefficient (k) </a:t>
            </a:r>
            <a:endParaRPr lang="en-US" altLang="en-US" sz="2400" dirty="0"/>
          </a:p>
          <a:p>
            <a:pPr lvl="1">
              <a:lnSpc>
                <a:spcPct val="90000"/>
              </a:lnSpc>
            </a:pPr>
            <a:r>
              <a:rPr lang="en-US" altLang="en-US" sz="2400" dirty="0"/>
              <a:t>Film thickness</a:t>
            </a:r>
          </a:p>
          <a:p>
            <a:pPr lvl="1">
              <a:lnSpc>
                <a:spcPct val="90000"/>
              </a:lnSpc>
            </a:pPr>
            <a:r>
              <a:rPr lang="en-US" altLang="en-US" sz="2400" dirty="0"/>
              <a:t>Surface roughness</a:t>
            </a:r>
          </a:p>
          <a:p>
            <a:pPr lvl="1">
              <a:lnSpc>
                <a:spcPct val="90000"/>
              </a:lnSpc>
            </a:pPr>
            <a:r>
              <a:rPr lang="en-US" altLang="en-US" sz="2400" dirty="0"/>
              <a:t>Anisotropy</a:t>
            </a:r>
          </a:p>
          <a:p>
            <a:pPr lvl="1">
              <a:lnSpc>
                <a:spcPct val="90000"/>
              </a:lnSpc>
            </a:pPr>
            <a:r>
              <a:rPr lang="en-US" altLang="en-US" sz="2400" dirty="0"/>
              <a:t>Retardation</a:t>
            </a:r>
          </a:p>
          <a:p>
            <a:pPr lvl="1">
              <a:lnSpc>
                <a:spcPct val="90000"/>
              </a:lnSpc>
            </a:pPr>
            <a:r>
              <a:rPr lang="en-US" altLang="en-US" sz="2400" dirty="0"/>
              <a:t>Phase difference</a:t>
            </a:r>
          </a:p>
          <a:p>
            <a:pPr lvl="1">
              <a:lnSpc>
                <a:spcPct val="90000"/>
              </a:lnSpc>
            </a:pPr>
            <a:r>
              <a:rPr lang="en-US" altLang="en-US" sz="2400" dirty="0"/>
              <a:t>Birefringence</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4354" y="4098200"/>
            <a:ext cx="2979512" cy="230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100853" y="3780632"/>
            <a:ext cx="4065852" cy="351536"/>
          </a:xfrm>
          <a:prstGeom prst="rect">
            <a:avLst/>
          </a:prstGeom>
        </p:spPr>
        <p:txBody>
          <a:bodyPr wrap="none" lIns="104296" tIns="52148" rIns="104296" bIns="52148">
            <a:spAutoFit/>
          </a:bodyPr>
          <a:lstStyle/>
          <a:p>
            <a:pPr eaLnBrk="0" hangingPunct="0"/>
            <a:r>
              <a:rPr lang="fr-FR" altLang="en-US" sz="1600" dirty="0">
                <a:sym typeface="Symbol" pitchFamily="18" charset="2"/>
              </a:rPr>
              <a:t> </a:t>
            </a:r>
            <a:r>
              <a:rPr lang="fr-FR" altLang="en-US" sz="1600" dirty="0" err="1">
                <a:sym typeface="Symbol" pitchFamily="18" charset="2"/>
              </a:rPr>
              <a:t>is</a:t>
            </a:r>
            <a:r>
              <a:rPr lang="fr-FR" altLang="en-US" sz="1600" dirty="0">
                <a:sym typeface="Symbol" pitchFamily="18" charset="2"/>
              </a:rPr>
              <a:t> </a:t>
            </a:r>
            <a:r>
              <a:rPr lang="fr-FR" altLang="en-US" sz="1600" dirty="0" err="1">
                <a:sym typeface="Symbol" pitchFamily="18" charset="2"/>
              </a:rPr>
              <a:t>extremelly</a:t>
            </a:r>
            <a:r>
              <a:rPr lang="fr-FR" altLang="en-US" sz="1600" dirty="0">
                <a:sym typeface="Symbol" pitchFamily="18" charset="2"/>
              </a:rPr>
              <a:t> sensitive to ultra </a:t>
            </a:r>
            <a:r>
              <a:rPr lang="fr-FR" altLang="en-US" sz="1600" dirty="0" err="1">
                <a:sym typeface="Symbol" pitchFamily="18" charset="2"/>
              </a:rPr>
              <a:t>thin</a:t>
            </a:r>
            <a:r>
              <a:rPr lang="fr-FR" altLang="en-US" sz="1600" dirty="0">
                <a:sym typeface="Symbol" pitchFamily="18" charset="2"/>
              </a:rPr>
              <a:t> </a:t>
            </a:r>
            <a:r>
              <a:rPr lang="fr-FR" altLang="en-US" sz="1600" dirty="0" err="1">
                <a:sym typeface="Symbol" pitchFamily="18" charset="2"/>
              </a:rPr>
              <a:t>layers</a:t>
            </a:r>
            <a:endParaRPr lang="fr-FR" altLang="en-US" sz="1600" dirty="0"/>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98" y="4733338"/>
            <a:ext cx="1865193" cy="888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46686" y="5686043"/>
            <a:ext cx="1132356" cy="597757"/>
          </a:xfrm>
          <a:prstGeom prst="rect">
            <a:avLst/>
          </a:prstGeom>
        </p:spPr>
        <p:txBody>
          <a:bodyPr wrap="none" lIns="104296" tIns="52148" rIns="104296" bIns="52148">
            <a:spAutoFit/>
          </a:bodyPr>
          <a:lstStyle/>
          <a:p>
            <a:pPr eaLnBrk="0" hangingPunct="0"/>
            <a:r>
              <a:rPr lang="fr-FR" altLang="en-US" sz="1600" dirty="0" err="1">
                <a:sym typeface="Symbol" pitchFamily="18" charset="2"/>
              </a:rPr>
              <a:t>Sensitivity</a:t>
            </a:r>
            <a:endParaRPr lang="fr-FR" altLang="en-US" sz="1600" dirty="0">
              <a:sym typeface="Symbol" pitchFamily="18" charset="2"/>
            </a:endParaRPr>
          </a:p>
          <a:p>
            <a:pPr eaLnBrk="0" hangingPunct="0"/>
            <a:r>
              <a:rPr lang="fr-FR" altLang="en-US" sz="1600" dirty="0">
                <a:sym typeface="Symbol" pitchFamily="18" charset="2"/>
              </a:rPr>
              <a:t>0.01 A</a:t>
            </a:r>
            <a:endParaRPr lang="fr-FR" altLang="en-US" sz="1600" dirty="0"/>
          </a:p>
        </p:txBody>
      </p:sp>
      <p:sp>
        <p:nvSpPr>
          <p:cNvPr id="11" name="Title 4"/>
          <p:cNvSpPr txBox="1">
            <a:spLocks/>
          </p:cNvSpPr>
          <p:nvPr/>
        </p:nvSpPr>
        <p:spPr bwMode="auto">
          <a:xfrm>
            <a:off x="2478618" y="366769"/>
            <a:ext cx="8072403" cy="60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92" tIns="52099" rIns="104192" bIns="52099" numCol="1" anchor="ctr" anchorCtr="0" compatLnSpc="1">
            <a:prstTxWarp prst="textNoShape">
              <a:avLst/>
            </a:prstTxWarp>
          </a:bodyPr>
          <a:lstStyle>
            <a:lvl1pPr algn="r" rtl="0" eaLnBrk="1" fontAlgn="base" hangingPunct="1">
              <a:spcBef>
                <a:spcPct val="0"/>
              </a:spcBef>
              <a:spcAft>
                <a:spcPct val="0"/>
              </a:spcAft>
              <a:defRPr lang="cs-CZ" altLang="cs-CZ" sz="3700" b="0" kern="1200">
                <a:solidFill>
                  <a:srgbClr val="FF6600"/>
                </a:solidFill>
                <a:latin typeface="+mj-lt"/>
                <a:ea typeface="+mn-ea"/>
                <a:cs typeface="Arial" charset="0"/>
              </a:defRPr>
            </a:lvl1pPr>
            <a:lvl2pPr algn="l" rtl="0" eaLnBrk="1" fontAlgn="base" hangingPunct="1">
              <a:spcBef>
                <a:spcPct val="0"/>
              </a:spcBef>
              <a:spcAft>
                <a:spcPct val="0"/>
              </a:spcAft>
              <a:defRPr sz="3600" b="1">
                <a:solidFill>
                  <a:srgbClr val="68B1E1"/>
                </a:solidFill>
                <a:latin typeface="Calibri" pitchFamily="34" charset="0"/>
                <a:cs typeface="Arial" charset="0"/>
              </a:defRPr>
            </a:lvl2pPr>
            <a:lvl3pPr algn="l" rtl="0" eaLnBrk="1" fontAlgn="base" hangingPunct="1">
              <a:spcBef>
                <a:spcPct val="0"/>
              </a:spcBef>
              <a:spcAft>
                <a:spcPct val="0"/>
              </a:spcAft>
              <a:defRPr sz="3600" b="1">
                <a:solidFill>
                  <a:srgbClr val="68B1E1"/>
                </a:solidFill>
                <a:latin typeface="Calibri" pitchFamily="34" charset="0"/>
                <a:cs typeface="Arial" charset="0"/>
              </a:defRPr>
            </a:lvl3pPr>
            <a:lvl4pPr algn="l" rtl="0" eaLnBrk="1" fontAlgn="base" hangingPunct="1">
              <a:spcBef>
                <a:spcPct val="0"/>
              </a:spcBef>
              <a:spcAft>
                <a:spcPct val="0"/>
              </a:spcAft>
              <a:defRPr sz="3600" b="1">
                <a:solidFill>
                  <a:srgbClr val="68B1E1"/>
                </a:solidFill>
                <a:latin typeface="Calibri" pitchFamily="34" charset="0"/>
                <a:cs typeface="Arial" charset="0"/>
              </a:defRPr>
            </a:lvl4pPr>
            <a:lvl5pPr algn="l" rtl="0" eaLnBrk="1" fontAlgn="base" hangingPunct="1">
              <a:spcBef>
                <a:spcPct val="0"/>
              </a:spcBef>
              <a:spcAft>
                <a:spcPct val="0"/>
              </a:spcAft>
              <a:defRPr sz="3600" b="1">
                <a:solidFill>
                  <a:srgbClr val="68B1E1"/>
                </a:solidFill>
                <a:latin typeface="Calibri" pitchFamily="34" charset="0"/>
                <a:cs typeface="Arial" charset="0"/>
              </a:defRPr>
            </a:lvl5pPr>
            <a:lvl6pPr marL="521482" algn="ctr" rtl="0" eaLnBrk="1" fontAlgn="base" hangingPunct="1">
              <a:spcBef>
                <a:spcPct val="0"/>
              </a:spcBef>
              <a:spcAft>
                <a:spcPct val="0"/>
              </a:spcAft>
              <a:defRPr sz="5000">
                <a:solidFill>
                  <a:schemeClr val="tx1"/>
                </a:solidFill>
                <a:latin typeface="Calibri" pitchFamily="34" charset="0"/>
              </a:defRPr>
            </a:lvl6pPr>
            <a:lvl7pPr marL="1042965" algn="ctr" rtl="0" eaLnBrk="1" fontAlgn="base" hangingPunct="1">
              <a:spcBef>
                <a:spcPct val="0"/>
              </a:spcBef>
              <a:spcAft>
                <a:spcPct val="0"/>
              </a:spcAft>
              <a:defRPr sz="5000">
                <a:solidFill>
                  <a:schemeClr val="tx1"/>
                </a:solidFill>
                <a:latin typeface="Calibri" pitchFamily="34" charset="0"/>
              </a:defRPr>
            </a:lvl7pPr>
            <a:lvl8pPr marL="1564447" algn="ctr" rtl="0" eaLnBrk="1" fontAlgn="base" hangingPunct="1">
              <a:spcBef>
                <a:spcPct val="0"/>
              </a:spcBef>
              <a:spcAft>
                <a:spcPct val="0"/>
              </a:spcAft>
              <a:defRPr sz="5000">
                <a:solidFill>
                  <a:schemeClr val="tx1"/>
                </a:solidFill>
                <a:latin typeface="Calibri" pitchFamily="34" charset="0"/>
              </a:defRPr>
            </a:lvl8pPr>
            <a:lvl9pPr marL="2085929" algn="ctr" rtl="0" eaLnBrk="1" fontAlgn="base" hangingPunct="1">
              <a:spcBef>
                <a:spcPct val="0"/>
              </a:spcBef>
              <a:spcAft>
                <a:spcPct val="0"/>
              </a:spcAft>
              <a:defRPr sz="5000">
                <a:solidFill>
                  <a:schemeClr val="tx1"/>
                </a:solidFill>
                <a:latin typeface="Calibri" pitchFamily="34" charset="0"/>
              </a:defRPr>
            </a:lvl9pPr>
          </a:lstStyle>
          <a:p>
            <a:pPr>
              <a:lnSpc>
                <a:spcPct val="90000"/>
              </a:lnSpc>
            </a:pPr>
            <a:r>
              <a:rPr lang="en-US" sz="2700" spc="-1" dirty="0">
                <a:solidFill>
                  <a:srgbClr val="666666"/>
                </a:solidFill>
                <a:uFill>
                  <a:solidFill>
                    <a:srgbClr val="FFFFFF"/>
                  </a:solidFill>
                </a:uFill>
                <a:latin typeface="Verdana"/>
                <a:ea typeface="DejaVu Sans"/>
                <a:cs typeface="+mn-cs"/>
              </a:rPr>
              <a:t>What physical parameters can we get?</a:t>
            </a:r>
            <a:endParaRPr lang="en-US" sz="2700" spc="-1" dirty="0">
              <a:solidFill>
                <a:srgbClr val="666666"/>
              </a:solidFill>
              <a:uFill>
                <a:solidFill>
                  <a:srgbClr val="FFFFFF"/>
                </a:solidFill>
              </a:uFill>
              <a:latin typeface="Verdana"/>
              <a:ea typeface="DejaVu Sans"/>
              <a:cs typeface="+mn-cs"/>
            </a:endParaRPr>
          </a:p>
        </p:txBody>
      </p:sp>
      <p:sp>
        <p:nvSpPr>
          <p:cNvPr id="12"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
        <p:nvSpPr>
          <p:cNvPr id="13" name="TextShape 3"/>
          <p:cNvSpPr txBox="1"/>
          <p:nvPr/>
        </p:nvSpPr>
        <p:spPr>
          <a:xfrm>
            <a:off x="6264000" y="7041600"/>
            <a:ext cx="359640" cy="359640"/>
          </a:xfrm>
          <a:prstGeom prst="rect">
            <a:avLst/>
          </a:prstGeom>
          <a:noFill/>
          <a:ln>
            <a:noFill/>
          </a:ln>
        </p:spPr>
        <p:txBody>
          <a:bodyPr lIns="36000" tIns="0" rIns="0" bIns="0" anchor="ctr"/>
          <a:lstStyle/>
          <a:p>
            <a:pPr>
              <a:lnSpc>
                <a:spcPct val="100000"/>
              </a:lnSpc>
            </a:pPr>
            <a:fld id="{D0225E78-6EA2-4D2C-B542-A0D184CD0A0E}" type="slidenum">
              <a:rPr lang="en-US" sz="1000" b="0" strike="noStrike" spc="-1">
                <a:solidFill>
                  <a:srgbClr val="FFFFFF"/>
                </a:solidFill>
                <a:uFill>
                  <a:solidFill>
                    <a:srgbClr val="FFFFFF"/>
                  </a:solidFill>
                </a:uFill>
                <a:latin typeface="Verdana"/>
              </a:rPr>
              <a:t>8</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703661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p:nvPr>
        </p:nvSpPr>
        <p:spPr/>
        <p:txBody>
          <a:bodyPr/>
          <a:lstStyle/>
          <a:p>
            <a:endParaRPr lang="en-US"/>
          </a:p>
        </p:txBody>
      </p:sp>
      <p:pic>
        <p:nvPicPr>
          <p:cNvPr id="4"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132" y="1803966"/>
            <a:ext cx="6629712" cy="4596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820" y="2102752"/>
            <a:ext cx="2477225" cy="215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7772833" y="1380785"/>
            <a:ext cx="2372294" cy="4940396"/>
            <a:chOff x="8120743" y="1642350"/>
            <a:chExt cx="2372294" cy="4940396"/>
          </a:xfrm>
        </p:grpSpPr>
        <p:pic>
          <p:nvPicPr>
            <p:cNvPr id="7" name="Picture 6"/>
            <p:cNvPicPr>
              <a:picLocks noChangeAspect="1"/>
            </p:cNvPicPr>
            <p:nvPr/>
          </p:nvPicPr>
          <p:blipFill>
            <a:blip r:embed="rId4"/>
            <a:stretch>
              <a:fillRect/>
            </a:stretch>
          </p:blipFill>
          <p:spPr>
            <a:xfrm>
              <a:off x="8360229" y="1642350"/>
              <a:ext cx="1819963" cy="4940396"/>
            </a:xfrm>
            <a:prstGeom prst="rect">
              <a:avLst/>
            </a:prstGeom>
          </p:spPr>
        </p:pic>
        <p:sp>
          <p:nvSpPr>
            <p:cNvPr id="8" name="Rectangle 7"/>
            <p:cNvSpPr/>
            <p:nvPr/>
          </p:nvSpPr>
          <p:spPr>
            <a:xfrm>
              <a:off x="8120743" y="3875314"/>
              <a:ext cx="2220686" cy="979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8781143" y="2409371"/>
              <a:ext cx="1" cy="309880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flipH="1" flipV="1">
              <a:off x="9027883" y="2902853"/>
              <a:ext cx="1" cy="309880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H="1">
              <a:off x="9448798" y="3958542"/>
              <a:ext cx="1044239" cy="493711"/>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rot="16200000" flipH="1">
              <a:off x="8849083" y="2728707"/>
              <a:ext cx="443899" cy="262051"/>
            </a:xfrm>
            <a:prstGeom prst="curvedConnector3">
              <a:avLst>
                <a:gd name="adj1" fmla="val -68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itle 4"/>
          <p:cNvSpPr txBox="1">
            <a:spLocks/>
          </p:cNvSpPr>
          <p:nvPr/>
        </p:nvSpPr>
        <p:spPr bwMode="auto">
          <a:xfrm>
            <a:off x="1182678" y="1203979"/>
            <a:ext cx="5064619" cy="60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92" tIns="52099" rIns="104192" bIns="52099" numCol="1" anchor="ctr" anchorCtr="0" compatLnSpc="1">
            <a:prstTxWarp prst="textNoShape">
              <a:avLst/>
            </a:prstTxWarp>
          </a:bodyPr>
          <a:lstStyle>
            <a:lvl1pPr algn="r" rtl="0" eaLnBrk="1" fontAlgn="base" hangingPunct="1">
              <a:spcBef>
                <a:spcPct val="0"/>
              </a:spcBef>
              <a:spcAft>
                <a:spcPct val="0"/>
              </a:spcAft>
              <a:defRPr lang="cs-CZ" altLang="cs-CZ" sz="3700" b="0" kern="1200">
                <a:solidFill>
                  <a:srgbClr val="FF6600"/>
                </a:solidFill>
                <a:latin typeface="+mj-lt"/>
                <a:ea typeface="+mn-ea"/>
                <a:cs typeface="Arial" charset="0"/>
              </a:defRPr>
            </a:lvl1pPr>
            <a:lvl2pPr algn="l" rtl="0" eaLnBrk="1" fontAlgn="base" hangingPunct="1">
              <a:spcBef>
                <a:spcPct val="0"/>
              </a:spcBef>
              <a:spcAft>
                <a:spcPct val="0"/>
              </a:spcAft>
              <a:defRPr sz="3600" b="1">
                <a:solidFill>
                  <a:srgbClr val="68B1E1"/>
                </a:solidFill>
                <a:latin typeface="Calibri" pitchFamily="34" charset="0"/>
                <a:cs typeface="Arial" charset="0"/>
              </a:defRPr>
            </a:lvl2pPr>
            <a:lvl3pPr algn="l" rtl="0" eaLnBrk="1" fontAlgn="base" hangingPunct="1">
              <a:spcBef>
                <a:spcPct val="0"/>
              </a:spcBef>
              <a:spcAft>
                <a:spcPct val="0"/>
              </a:spcAft>
              <a:defRPr sz="3600" b="1">
                <a:solidFill>
                  <a:srgbClr val="68B1E1"/>
                </a:solidFill>
                <a:latin typeface="Calibri" pitchFamily="34" charset="0"/>
                <a:cs typeface="Arial" charset="0"/>
              </a:defRPr>
            </a:lvl3pPr>
            <a:lvl4pPr algn="l" rtl="0" eaLnBrk="1" fontAlgn="base" hangingPunct="1">
              <a:spcBef>
                <a:spcPct val="0"/>
              </a:spcBef>
              <a:spcAft>
                <a:spcPct val="0"/>
              </a:spcAft>
              <a:defRPr sz="3600" b="1">
                <a:solidFill>
                  <a:srgbClr val="68B1E1"/>
                </a:solidFill>
                <a:latin typeface="Calibri" pitchFamily="34" charset="0"/>
                <a:cs typeface="Arial" charset="0"/>
              </a:defRPr>
            </a:lvl4pPr>
            <a:lvl5pPr algn="l" rtl="0" eaLnBrk="1" fontAlgn="base" hangingPunct="1">
              <a:spcBef>
                <a:spcPct val="0"/>
              </a:spcBef>
              <a:spcAft>
                <a:spcPct val="0"/>
              </a:spcAft>
              <a:defRPr sz="3600" b="1">
                <a:solidFill>
                  <a:srgbClr val="68B1E1"/>
                </a:solidFill>
                <a:latin typeface="Calibri" pitchFamily="34" charset="0"/>
                <a:cs typeface="Arial" charset="0"/>
              </a:defRPr>
            </a:lvl5pPr>
            <a:lvl6pPr marL="521482" algn="ctr" rtl="0" eaLnBrk="1" fontAlgn="base" hangingPunct="1">
              <a:spcBef>
                <a:spcPct val="0"/>
              </a:spcBef>
              <a:spcAft>
                <a:spcPct val="0"/>
              </a:spcAft>
              <a:defRPr sz="5000">
                <a:solidFill>
                  <a:schemeClr val="tx1"/>
                </a:solidFill>
                <a:latin typeface="Calibri" pitchFamily="34" charset="0"/>
              </a:defRPr>
            </a:lvl6pPr>
            <a:lvl7pPr marL="1042965" algn="ctr" rtl="0" eaLnBrk="1" fontAlgn="base" hangingPunct="1">
              <a:spcBef>
                <a:spcPct val="0"/>
              </a:spcBef>
              <a:spcAft>
                <a:spcPct val="0"/>
              </a:spcAft>
              <a:defRPr sz="5000">
                <a:solidFill>
                  <a:schemeClr val="tx1"/>
                </a:solidFill>
                <a:latin typeface="Calibri" pitchFamily="34" charset="0"/>
              </a:defRPr>
            </a:lvl7pPr>
            <a:lvl8pPr marL="1564447" algn="ctr" rtl="0" eaLnBrk="1" fontAlgn="base" hangingPunct="1">
              <a:spcBef>
                <a:spcPct val="0"/>
              </a:spcBef>
              <a:spcAft>
                <a:spcPct val="0"/>
              </a:spcAft>
              <a:defRPr sz="5000">
                <a:solidFill>
                  <a:schemeClr val="tx1"/>
                </a:solidFill>
                <a:latin typeface="Calibri" pitchFamily="34" charset="0"/>
              </a:defRPr>
            </a:lvl8pPr>
            <a:lvl9pPr marL="2085929" algn="ctr" rtl="0" eaLnBrk="1" fontAlgn="base" hangingPunct="1">
              <a:spcBef>
                <a:spcPct val="0"/>
              </a:spcBef>
              <a:spcAft>
                <a:spcPct val="0"/>
              </a:spcAft>
              <a:defRPr sz="5000">
                <a:solidFill>
                  <a:schemeClr val="tx1"/>
                </a:solidFill>
                <a:latin typeface="Calibri" pitchFamily="34" charset="0"/>
              </a:defRPr>
            </a:lvl9pPr>
          </a:lstStyle>
          <a:p>
            <a:pPr algn="l">
              <a:lnSpc>
                <a:spcPct val="90000"/>
              </a:lnSpc>
            </a:pPr>
            <a:r>
              <a:rPr lang="en-US" sz="1800" spc="-1" dirty="0">
                <a:solidFill>
                  <a:schemeClr val="tx1"/>
                </a:solidFill>
                <a:uFill>
                  <a:solidFill>
                    <a:srgbClr val="FFFFFF"/>
                  </a:solidFill>
                </a:uFill>
                <a:latin typeface="Verdana"/>
                <a:ea typeface="DejaVu Sans"/>
                <a:cs typeface="+mn-cs"/>
              </a:rPr>
              <a:t>Pump-probe reflection spectroscopy</a:t>
            </a:r>
            <a:endParaRPr lang="en-US" sz="1800" spc="-1" dirty="0">
              <a:solidFill>
                <a:schemeClr val="tx1"/>
              </a:solidFill>
              <a:uFill>
                <a:solidFill>
                  <a:srgbClr val="FFFFFF"/>
                </a:solidFill>
              </a:uFill>
              <a:latin typeface="Verdana"/>
              <a:ea typeface="DejaVu Sans"/>
              <a:cs typeface="+mn-cs"/>
            </a:endParaRPr>
          </a:p>
        </p:txBody>
      </p:sp>
      <p:sp>
        <p:nvSpPr>
          <p:cNvPr id="14" name="Title 4"/>
          <p:cNvSpPr txBox="1">
            <a:spLocks/>
          </p:cNvSpPr>
          <p:nvPr/>
        </p:nvSpPr>
        <p:spPr bwMode="auto">
          <a:xfrm>
            <a:off x="5548140" y="316214"/>
            <a:ext cx="4596987" cy="60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92" tIns="52099" rIns="104192" bIns="52099" numCol="1" anchor="ctr" anchorCtr="0" compatLnSpc="1">
            <a:prstTxWarp prst="textNoShape">
              <a:avLst/>
            </a:prstTxWarp>
          </a:bodyPr>
          <a:lstStyle>
            <a:lvl1pPr algn="r" rtl="0" eaLnBrk="1" fontAlgn="base" hangingPunct="1">
              <a:spcBef>
                <a:spcPct val="0"/>
              </a:spcBef>
              <a:spcAft>
                <a:spcPct val="0"/>
              </a:spcAft>
              <a:defRPr lang="cs-CZ" altLang="cs-CZ" sz="3700" b="0" kern="1200">
                <a:solidFill>
                  <a:srgbClr val="FF6600"/>
                </a:solidFill>
                <a:latin typeface="+mj-lt"/>
                <a:ea typeface="+mn-ea"/>
                <a:cs typeface="Arial" charset="0"/>
              </a:defRPr>
            </a:lvl1pPr>
            <a:lvl2pPr algn="l" rtl="0" eaLnBrk="1" fontAlgn="base" hangingPunct="1">
              <a:spcBef>
                <a:spcPct val="0"/>
              </a:spcBef>
              <a:spcAft>
                <a:spcPct val="0"/>
              </a:spcAft>
              <a:defRPr sz="3600" b="1">
                <a:solidFill>
                  <a:srgbClr val="68B1E1"/>
                </a:solidFill>
                <a:latin typeface="Calibri" pitchFamily="34" charset="0"/>
                <a:cs typeface="Arial" charset="0"/>
              </a:defRPr>
            </a:lvl2pPr>
            <a:lvl3pPr algn="l" rtl="0" eaLnBrk="1" fontAlgn="base" hangingPunct="1">
              <a:spcBef>
                <a:spcPct val="0"/>
              </a:spcBef>
              <a:spcAft>
                <a:spcPct val="0"/>
              </a:spcAft>
              <a:defRPr sz="3600" b="1">
                <a:solidFill>
                  <a:srgbClr val="68B1E1"/>
                </a:solidFill>
                <a:latin typeface="Calibri" pitchFamily="34" charset="0"/>
                <a:cs typeface="Arial" charset="0"/>
              </a:defRPr>
            </a:lvl3pPr>
            <a:lvl4pPr algn="l" rtl="0" eaLnBrk="1" fontAlgn="base" hangingPunct="1">
              <a:spcBef>
                <a:spcPct val="0"/>
              </a:spcBef>
              <a:spcAft>
                <a:spcPct val="0"/>
              </a:spcAft>
              <a:defRPr sz="3600" b="1">
                <a:solidFill>
                  <a:srgbClr val="68B1E1"/>
                </a:solidFill>
                <a:latin typeface="Calibri" pitchFamily="34" charset="0"/>
                <a:cs typeface="Arial" charset="0"/>
              </a:defRPr>
            </a:lvl4pPr>
            <a:lvl5pPr algn="l" rtl="0" eaLnBrk="1" fontAlgn="base" hangingPunct="1">
              <a:spcBef>
                <a:spcPct val="0"/>
              </a:spcBef>
              <a:spcAft>
                <a:spcPct val="0"/>
              </a:spcAft>
              <a:defRPr sz="3600" b="1">
                <a:solidFill>
                  <a:srgbClr val="68B1E1"/>
                </a:solidFill>
                <a:latin typeface="Calibri" pitchFamily="34" charset="0"/>
                <a:cs typeface="Arial" charset="0"/>
              </a:defRPr>
            </a:lvl5pPr>
            <a:lvl6pPr marL="521482" algn="ctr" rtl="0" eaLnBrk="1" fontAlgn="base" hangingPunct="1">
              <a:spcBef>
                <a:spcPct val="0"/>
              </a:spcBef>
              <a:spcAft>
                <a:spcPct val="0"/>
              </a:spcAft>
              <a:defRPr sz="5000">
                <a:solidFill>
                  <a:schemeClr val="tx1"/>
                </a:solidFill>
                <a:latin typeface="Calibri" pitchFamily="34" charset="0"/>
              </a:defRPr>
            </a:lvl6pPr>
            <a:lvl7pPr marL="1042965" algn="ctr" rtl="0" eaLnBrk="1" fontAlgn="base" hangingPunct="1">
              <a:spcBef>
                <a:spcPct val="0"/>
              </a:spcBef>
              <a:spcAft>
                <a:spcPct val="0"/>
              </a:spcAft>
              <a:defRPr sz="5000">
                <a:solidFill>
                  <a:schemeClr val="tx1"/>
                </a:solidFill>
                <a:latin typeface="Calibri" pitchFamily="34" charset="0"/>
              </a:defRPr>
            </a:lvl7pPr>
            <a:lvl8pPr marL="1564447" algn="ctr" rtl="0" eaLnBrk="1" fontAlgn="base" hangingPunct="1">
              <a:spcBef>
                <a:spcPct val="0"/>
              </a:spcBef>
              <a:spcAft>
                <a:spcPct val="0"/>
              </a:spcAft>
              <a:defRPr sz="5000">
                <a:solidFill>
                  <a:schemeClr val="tx1"/>
                </a:solidFill>
                <a:latin typeface="Calibri" pitchFamily="34" charset="0"/>
              </a:defRPr>
            </a:lvl8pPr>
            <a:lvl9pPr marL="2085929" algn="ctr" rtl="0" eaLnBrk="1" fontAlgn="base" hangingPunct="1">
              <a:spcBef>
                <a:spcPct val="0"/>
              </a:spcBef>
              <a:spcAft>
                <a:spcPct val="0"/>
              </a:spcAft>
              <a:defRPr sz="5000">
                <a:solidFill>
                  <a:schemeClr val="tx1"/>
                </a:solidFill>
                <a:latin typeface="Calibri" pitchFamily="34" charset="0"/>
              </a:defRPr>
            </a:lvl9pPr>
          </a:lstStyle>
          <a:p>
            <a:pPr algn="l">
              <a:lnSpc>
                <a:spcPct val="90000"/>
              </a:lnSpc>
            </a:pPr>
            <a:r>
              <a:rPr lang="en-US" sz="3100" spc="-1" dirty="0">
                <a:solidFill>
                  <a:srgbClr val="666666"/>
                </a:solidFill>
                <a:uFill>
                  <a:solidFill>
                    <a:srgbClr val="FFFFFF"/>
                  </a:solidFill>
                </a:uFill>
                <a:ea typeface="DejaVu Sans"/>
                <a:cs typeface="+mn-cs"/>
              </a:rPr>
              <a:t>Pump-probe ellipsometry</a:t>
            </a:r>
            <a:endParaRPr lang="en-US" sz="3100" spc="-1" dirty="0">
              <a:solidFill>
                <a:srgbClr val="666666"/>
              </a:solidFill>
              <a:uFill>
                <a:solidFill>
                  <a:srgbClr val="FFFFFF"/>
                </a:solidFill>
              </a:uFill>
              <a:ea typeface="DejaVu Sans"/>
              <a:cs typeface="+mn-cs"/>
            </a:endParaRPr>
          </a:p>
        </p:txBody>
      </p:sp>
      <p:sp>
        <p:nvSpPr>
          <p:cNvPr id="15" name="TextShape 2"/>
          <p:cNvSpPr txBox="1"/>
          <p:nvPr/>
        </p:nvSpPr>
        <p:spPr>
          <a:xfrm>
            <a:off x="4500563" y="7042150"/>
            <a:ext cx="920750" cy="358775"/>
          </a:xfrm>
          <a:prstGeom prst="rect">
            <a:avLst/>
          </a:prstGeom>
          <a:noFill/>
          <a:ln>
            <a:noFill/>
          </a:ln>
        </p:spPr>
        <p:txBody>
          <a:bodyPr lIns="36000" tIns="0" rIns="0" bIns="0" anchor="ctr"/>
          <a:lstStyle/>
          <a:p>
            <a:pPr fontAlgn="auto">
              <a:spcBef>
                <a:spcPts val="0"/>
              </a:spcBef>
              <a:spcAft>
                <a:spcPts val="0"/>
              </a:spcAft>
              <a:defRPr/>
            </a:pPr>
            <a:r>
              <a:rPr lang="en-US" sz="1000" spc="-1" dirty="0" smtClean="0">
                <a:solidFill>
                  <a:srgbClr val="FFFFFF"/>
                </a:solidFill>
                <a:uFill>
                  <a:solidFill>
                    <a:srgbClr val="FFFFFF"/>
                  </a:solidFill>
                </a:uFill>
                <a:latin typeface="Verdana"/>
                <a:ea typeface="+mn-ea"/>
                <a:cs typeface="+mn-cs"/>
              </a:rPr>
              <a:t>28.08.2019</a:t>
            </a:r>
            <a:endParaRPr lang="en-US" sz="1400" spc="-1" dirty="0">
              <a:solidFill>
                <a:srgbClr val="000000"/>
              </a:solidFill>
              <a:uFill>
                <a:solidFill>
                  <a:srgbClr val="FFFFFF"/>
                </a:solidFill>
              </a:uFill>
              <a:latin typeface="Times New Roman"/>
              <a:ea typeface="+mn-ea"/>
              <a:cs typeface="+mn-cs"/>
            </a:endParaRPr>
          </a:p>
        </p:txBody>
      </p:sp>
      <p:sp>
        <p:nvSpPr>
          <p:cNvPr id="16" name="TextShape 3"/>
          <p:cNvSpPr txBox="1"/>
          <p:nvPr/>
        </p:nvSpPr>
        <p:spPr>
          <a:xfrm>
            <a:off x="6264000" y="7041600"/>
            <a:ext cx="359640" cy="359640"/>
          </a:xfrm>
          <a:prstGeom prst="rect">
            <a:avLst/>
          </a:prstGeom>
          <a:noFill/>
          <a:ln>
            <a:noFill/>
          </a:ln>
        </p:spPr>
        <p:txBody>
          <a:bodyPr lIns="36000" tIns="0" rIns="0" bIns="0" anchor="ctr"/>
          <a:lstStyle/>
          <a:p>
            <a:pPr>
              <a:lnSpc>
                <a:spcPct val="100000"/>
              </a:lnSpc>
            </a:pPr>
            <a:fld id="{D0225E78-6EA2-4D2C-B542-A0D184CD0A0E}" type="slidenum">
              <a:rPr lang="en-US" sz="1000" b="0" strike="noStrike" spc="-1">
                <a:solidFill>
                  <a:srgbClr val="FFFFFF"/>
                </a:solidFill>
                <a:uFill>
                  <a:solidFill>
                    <a:srgbClr val="FFFFFF"/>
                  </a:solidFill>
                </a:uFill>
                <a:latin typeface="Verdana"/>
              </a:rPr>
              <a:t>9</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297169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Template>
  <TotalTime>3584</TotalTime>
  <Words>3287</Words>
  <Application>Microsoft Office PowerPoint</Application>
  <PresentationFormat>Custom</PresentationFormat>
  <Paragraphs>559</Paragraphs>
  <Slides>47</Slides>
  <Notes>22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0" baseType="lpstr">
      <vt:lpstr>Office Theme</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Espinoza Herrera Shirly Josefina</dc:creator>
  <cp:lastModifiedBy>Shirly Espinoza</cp:lastModifiedBy>
  <cp:revision>133</cp:revision>
  <dcterms:created xsi:type="dcterms:W3CDTF">2014-10-30T18:35:41Z</dcterms:created>
  <dcterms:modified xsi:type="dcterms:W3CDTF">2019-08-28T08:40:43Z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Vlastní</vt:lpwstr>
  </property>
  <property fmtid="{D5CDD505-2E9C-101B-9397-08002B2CF9AE}" pid="9" name="ScaleCrop">
    <vt:bool>false</vt:bool>
  </property>
  <property fmtid="{D5CDD505-2E9C-101B-9397-08002B2CF9AE}" pid="10" name="ShareDoc">
    <vt:bool>false</vt:bool>
  </property>
  <property fmtid="{D5CDD505-2E9C-101B-9397-08002B2CF9AE}" pid="11" name="Slides">
    <vt:i4>6</vt:i4>
  </property>
</Properties>
</file>