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16.xml" ContentType="application/vnd.openxmlformats-officedocument.presentationml.notesSlide+xml"/>
  <Override PartName="/ppt/tags/tag30.xml" ContentType="application/vnd.openxmlformats-officedocument.presentationml.tags+xml"/>
  <Override PartName="/ppt/notesSlides/notesSlide17.xml" ContentType="application/vnd.openxmlformats-officedocument.presentationml.notesSlide+xml"/>
  <Override PartName="/ppt/tags/tag31.xml" ContentType="application/vnd.openxmlformats-officedocument.presentationml.tags+xml"/>
  <Override PartName="/ppt/notesSlides/notesSlide18.xml" ContentType="application/vnd.openxmlformats-officedocument.presentationml.notesSlide+xml"/>
  <Override PartName="/ppt/tags/tag32.xml" ContentType="application/vnd.openxmlformats-officedocument.presentationml.tags+xml"/>
  <Override PartName="/ppt/notesSlides/notesSlide19.xml" ContentType="application/vnd.openxmlformats-officedocument.presentationml.notesSlide+xml"/>
  <Override PartName="/ppt/tags/tag33.xml" ContentType="application/vnd.openxmlformats-officedocument.presentationml.tags+xml"/>
  <Override PartName="/ppt/notesSlides/notesSlide20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21.xml" ContentType="application/vnd.openxmlformats-officedocument.presentationml.notesSlide+xml"/>
  <Override PartName="/ppt/tags/tag45.xml" ContentType="application/vnd.openxmlformats-officedocument.presentationml.tags+xml"/>
  <Override PartName="/ppt/notesSlides/notesSlide22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23.xml" ContentType="application/vnd.openxmlformats-officedocument.presentationml.notesSl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24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1"/>
  </p:notesMasterIdLst>
  <p:sldIdLst>
    <p:sldId id="257" r:id="rId2"/>
    <p:sldId id="340" r:id="rId3"/>
    <p:sldId id="367" r:id="rId4"/>
    <p:sldId id="323" r:id="rId5"/>
    <p:sldId id="348" r:id="rId6"/>
    <p:sldId id="407" r:id="rId7"/>
    <p:sldId id="333" r:id="rId8"/>
    <p:sldId id="369" r:id="rId9"/>
    <p:sldId id="370" r:id="rId10"/>
    <p:sldId id="341" r:id="rId11"/>
    <p:sldId id="373" r:id="rId12"/>
    <p:sldId id="374" r:id="rId13"/>
    <p:sldId id="376" r:id="rId14"/>
    <p:sldId id="377" r:id="rId15"/>
    <p:sldId id="371" r:id="rId16"/>
    <p:sldId id="408" r:id="rId17"/>
    <p:sldId id="399" r:id="rId18"/>
    <p:sldId id="335" r:id="rId19"/>
    <p:sldId id="380" r:id="rId20"/>
    <p:sldId id="382" r:id="rId21"/>
    <p:sldId id="378" r:id="rId22"/>
    <p:sldId id="383" r:id="rId23"/>
    <p:sldId id="381" r:id="rId24"/>
    <p:sldId id="351" r:id="rId25"/>
    <p:sldId id="385" r:id="rId26"/>
    <p:sldId id="384" r:id="rId27"/>
    <p:sldId id="409" r:id="rId28"/>
    <p:sldId id="400" r:id="rId29"/>
    <p:sldId id="393" r:id="rId30"/>
    <p:sldId id="394" r:id="rId31"/>
    <p:sldId id="395" r:id="rId32"/>
    <p:sldId id="398" r:id="rId33"/>
    <p:sldId id="401" r:id="rId34"/>
    <p:sldId id="355" r:id="rId35"/>
    <p:sldId id="388" r:id="rId36"/>
    <p:sldId id="389" r:id="rId37"/>
    <p:sldId id="391" r:id="rId38"/>
    <p:sldId id="392" r:id="rId39"/>
    <p:sldId id="359" r:id="rId40"/>
    <p:sldId id="402" r:id="rId41"/>
    <p:sldId id="404" r:id="rId42"/>
    <p:sldId id="360" r:id="rId43"/>
    <p:sldId id="361" r:id="rId44"/>
    <p:sldId id="347" r:id="rId45"/>
    <p:sldId id="387" r:id="rId46"/>
    <p:sldId id="365" r:id="rId47"/>
    <p:sldId id="405" r:id="rId48"/>
    <p:sldId id="406" r:id="rId49"/>
    <p:sldId id="375" r:id="rId50"/>
    <p:sldId id="363" r:id="rId51"/>
    <p:sldId id="358" r:id="rId52"/>
    <p:sldId id="353" r:id="rId53"/>
    <p:sldId id="386" r:id="rId54"/>
    <p:sldId id="352" r:id="rId55"/>
    <p:sldId id="343" r:id="rId56"/>
    <p:sldId id="266" r:id="rId57"/>
    <p:sldId id="350" r:id="rId58"/>
    <p:sldId id="349" r:id="rId59"/>
    <p:sldId id="379" r:id="rId60"/>
  </p:sldIdLst>
  <p:sldSz cx="9144000" cy="6858000" type="screen4x3"/>
  <p:notesSz cx="6858000" cy="9144000"/>
  <p:custDataLst>
    <p:tags r:id="rId62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sha2" initials="M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8ED5"/>
    <a:srgbClr val="4040FF"/>
    <a:srgbClr val="0070C0"/>
    <a:srgbClr val="AD1D92"/>
    <a:srgbClr val="33CC33"/>
    <a:srgbClr val="EBCC9F"/>
    <a:srgbClr val="FF5050"/>
    <a:srgbClr val="C23D08"/>
    <a:srgbClr val="F1E3E3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899" autoAdjust="0"/>
  </p:normalViewPr>
  <p:slideViewPr>
    <p:cSldViewPr>
      <p:cViewPr>
        <p:scale>
          <a:sx n="80" d="100"/>
          <a:sy n="80" d="100"/>
        </p:scale>
        <p:origin x="880" y="-2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B0F65C-A4CC-4D7A-B7F0-BDB35EC4DAE8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E27870-A1A3-4849-9AD8-BBAD4E09D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944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27870-A1A3-4849-9AD8-BBAD4E09D4C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0585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27870-A1A3-4849-9AD8-BBAD4E09D4C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477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27870-A1A3-4849-9AD8-BBAD4E09D4C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477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27870-A1A3-4849-9AD8-BBAD4E09D4C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477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27870-A1A3-4849-9AD8-BBAD4E09D4C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477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27870-A1A3-4849-9AD8-BBAD4E09D4C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477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27870-A1A3-4849-9AD8-BBAD4E09D4C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477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27870-A1A3-4849-9AD8-BBAD4E09D4C8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477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27870-A1A3-4849-9AD8-BBAD4E09D4C8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477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27870-A1A3-4849-9AD8-BBAD4E09D4C8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477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27870-A1A3-4849-9AD8-BBAD4E09D4C8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47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27870-A1A3-4849-9AD8-BBAD4E09D4C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7010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27870-A1A3-4849-9AD8-BBAD4E09D4C8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477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27870-A1A3-4849-9AD8-BBAD4E09D4C8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78516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27870-A1A3-4849-9AD8-BBAD4E09D4C8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631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27870-A1A3-4849-9AD8-BBAD4E09D4C8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477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27870-A1A3-4849-9AD8-BBAD4E09D4C8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7851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27870-A1A3-4849-9AD8-BBAD4E09D4C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701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27870-A1A3-4849-9AD8-BBAD4E09D4C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701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27870-A1A3-4849-9AD8-BBAD4E09D4C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477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27870-A1A3-4849-9AD8-BBAD4E09D4C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243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27870-A1A3-4849-9AD8-BBAD4E09D4C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47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27870-A1A3-4849-9AD8-BBAD4E09D4C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477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27870-A1A3-4849-9AD8-BBAD4E09D4C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47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B0477-2C56-4530-B80B-8249F3C68F16}" type="datetime1">
              <a:rPr lang="ru-RU" smtClean="0"/>
              <a:t>29.08.2019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71E83-D8BC-45F8-98B1-17CC7D34E44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9101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B68F-3022-4A3E-A1A9-55035D2BA6F1}" type="datetime1">
              <a:rPr lang="ru-RU" smtClean="0"/>
              <a:t>29.08.2019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71E83-D8BC-45F8-98B1-17CC7D34E44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110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0D05C-D4F3-4F4C-A8B7-916E033C9A91}" type="datetime1">
              <a:rPr lang="ru-RU" smtClean="0"/>
              <a:t>29.08.2019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71E83-D8BC-45F8-98B1-17CC7D34E44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6935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79C27-96C6-468B-B702-60FE665D5F1D}" type="datetime1">
              <a:rPr lang="ru-RU" smtClean="0"/>
              <a:t>29.08.2019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71E83-D8BC-45F8-98B1-17CC7D34E44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7968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BE6FE-E6F7-426E-A181-9E3B8DCFE3A8}" type="datetime1">
              <a:rPr lang="ru-RU" smtClean="0"/>
              <a:t>29.08.2019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71E83-D8BC-45F8-98B1-17CC7D34E44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5145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5EF5F-7C8F-481D-BC02-0344F568871C}" type="datetime1">
              <a:rPr lang="ru-RU" smtClean="0"/>
              <a:t>29.08.2019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71E83-D8BC-45F8-98B1-17CC7D34E44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281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1A90F-D847-430B-8B26-F473712E5974}" type="datetime1">
              <a:rPr lang="ru-RU" smtClean="0"/>
              <a:t>29.08.2019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71E83-D8BC-45F8-98B1-17CC7D34E44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4570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C6DD3-8297-4066-903E-FAC3530783B6}" type="datetime1">
              <a:rPr lang="ru-RU" smtClean="0"/>
              <a:t>29.08.2019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71E83-D8BC-45F8-98B1-17CC7D34E44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4677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7F07C-9BBE-4071-95B6-C7F7DEABB3AE}" type="datetime1">
              <a:rPr lang="ru-RU" smtClean="0"/>
              <a:t>29.08.2019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71E83-D8BC-45F8-98B1-17CC7D34E44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7087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0D0A-6E42-45C5-9A78-F507FB945294}" type="datetime1">
              <a:rPr lang="ru-RU" smtClean="0"/>
              <a:t>29.08.2019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71E83-D8BC-45F8-98B1-17CC7D34E44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3544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FE836-5CD2-47F4-9F58-D4A96F373310}" type="datetime1">
              <a:rPr lang="ru-RU" smtClean="0"/>
              <a:t>29.08.2019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71E83-D8BC-45F8-98B1-17CC7D34E44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0195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85198B-202E-4F29-9A09-08298E7AEBDC}" type="datetime1">
              <a:rPr lang="ru-RU" smtClean="0"/>
              <a:t>29.08.2019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F71E83-D8BC-45F8-98B1-17CC7D34E44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267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220.png"/><Relationship Id="rId11" Type="http://schemas.openxmlformats.org/officeDocument/2006/relationships/image" Target="../media/image29.png"/><Relationship Id="rId5" Type="http://schemas.openxmlformats.org/officeDocument/2006/relationships/image" Target="../media/image260.png"/><Relationship Id="rId10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2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13" Type="http://schemas.openxmlformats.org/officeDocument/2006/relationships/image" Target="../media/image251.png"/><Relationship Id="rId3" Type="http://schemas.openxmlformats.org/officeDocument/2006/relationships/notesSlide" Target="../notesSlides/notesSlide11.xml"/><Relationship Id="rId12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220.png"/><Relationship Id="rId11" Type="http://schemas.openxmlformats.org/officeDocument/2006/relationships/image" Target="../media/image32.png"/><Relationship Id="rId5" Type="http://schemas.openxmlformats.org/officeDocument/2006/relationships/image" Target="../media/image260.png"/><Relationship Id="rId15" Type="http://schemas.openxmlformats.org/officeDocument/2006/relationships/image" Target="../media/image29.pn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30.png"/><Relationship Id="rId1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13" Type="http://schemas.openxmlformats.org/officeDocument/2006/relationships/image" Target="../media/image34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51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7.png"/><Relationship Id="rId1" Type="http://schemas.openxmlformats.org/officeDocument/2006/relationships/tags" Target="../tags/tag12.xml"/><Relationship Id="rId6" Type="http://schemas.openxmlformats.org/officeDocument/2006/relationships/image" Target="../media/image220.png"/><Relationship Id="rId11" Type="http://schemas.openxmlformats.org/officeDocument/2006/relationships/image" Target="../media/image32.png"/><Relationship Id="rId5" Type="http://schemas.openxmlformats.org/officeDocument/2006/relationships/image" Target="../media/image260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.png"/><Relationship Id="rId13" Type="http://schemas.openxmlformats.org/officeDocument/2006/relationships/image" Target="../media/image32.png"/><Relationship Id="rId18" Type="http://schemas.openxmlformats.org/officeDocument/2006/relationships/image" Target="../media/image38.png"/><Relationship Id="rId3" Type="http://schemas.openxmlformats.org/officeDocument/2006/relationships/notesSlide" Target="../notesSlides/notesSlide13.xml"/><Relationship Id="rId21" Type="http://schemas.openxmlformats.org/officeDocument/2006/relationships/image" Target="../media/image160.png"/><Relationship Id="rId7" Type="http://schemas.openxmlformats.org/officeDocument/2006/relationships/image" Target="../media/image220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5.png"/><Relationship Id="rId20" Type="http://schemas.openxmlformats.org/officeDocument/2006/relationships/image" Target="../media/image150.png"/><Relationship Id="rId1" Type="http://schemas.openxmlformats.org/officeDocument/2006/relationships/tags" Target="../tags/tag13.xml"/><Relationship Id="rId6" Type="http://schemas.openxmlformats.org/officeDocument/2006/relationships/image" Target="../media/image260.pn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4.png"/><Relationship Id="rId10" Type="http://schemas.openxmlformats.org/officeDocument/2006/relationships/image" Target="../media/image37.png"/><Relationship Id="rId19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270.png"/><Relationship Id="rId14" Type="http://schemas.openxmlformats.org/officeDocument/2006/relationships/image" Target="../media/image33.png"/><Relationship Id="rId22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.png"/><Relationship Id="rId13" Type="http://schemas.openxmlformats.org/officeDocument/2006/relationships/image" Target="../media/image32.png"/><Relationship Id="rId18" Type="http://schemas.openxmlformats.org/officeDocument/2006/relationships/image" Target="../media/image38.png"/><Relationship Id="rId3" Type="http://schemas.openxmlformats.org/officeDocument/2006/relationships/notesSlide" Target="../notesSlides/notesSlide14.xml"/><Relationship Id="rId21" Type="http://schemas.openxmlformats.org/officeDocument/2006/relationships/image" Target="../media/image160.png"/><Relationship Id="rId7" Type="http://schemas.openxmlformats.org/officeDocument/2006/relationships/image" Target="../media/image220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5.png"/><Relationship Id="rId20" Type="http://schemas.openxmlformats.org/officeDocument/2006/relationships/image" Target="../media/image150.png"/><Relationship Id="rId1" Type="http://schemas.openxmlformats.org/officeDocument/2006/relationships/tags" Target="../tags/tag14.xml"/><Relationship Id="rId6" Type="http://schemas.openxmlformats.org/officeDocument/2006/relationships/image" Target="../media/image260.pn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4.png"/><Relationship Id="rId10" Type="http://schemas.openxmlformats.org/officeDocument/2006/relationships/image" Target="../media/image37.png"/><Relationship Id="rId19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270.png"/><Relationship Id="rId14" Type="http://schemas.openxmlformats.org/officeDocument/2006/relationships/image" Target="../media/image33.png"/><Relationship Id="rId22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3" Type="http://schemas.openxmlformats.org/officeDocument/2006/relationships/notesSlide" Target="../notesSlides/notesSlide15.xml"/><Relationship Id="rId21" Type="http://schemas.openxmlformats.org/officeDocument/2006/relationships/image" Target="../media/image58.png"/><Relationship Id="rId7" Type="http://schemas.openxmlformats.org/officeDocument/2006/relationships/image" Target="../media/image440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1" Type="http://schemas.openxmlformats.org/officeDocument/2006/relationships/tags" Target="../tags/tag15.xml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Relationship Id="rId22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1.png"/><Relationship Id="rId13" Type="http://schemas.openxmlformats.org/officeDocument/2006/relationships/image" Target="../media/image65.png"/><Relationship Id="rId3" Type="http://schemas.openxmlformats.org/officeDocument/2006/relationships/image" Target="../media/image27.png"/><Relationship Id="rId12" Type="http://schemas.openxmlformats.org/officeDocument/2006/relationships/image" Target="../media/image6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62.png"/><Relationship Id="rId11" Type="http://schemas.openxmlformats.org/officeDocument/2006/relationships/image" Target="../media/image63.png"/><Relationship Id="rId5" Type="http://schemas.openxmlformats.org/officeDocument/2006/relationships/image" Target="../media/image581.png"/><Relationship Id="rId10" Type="http://schemas.openxmlformats.org/officeDocument/2006/relationships/image" Target="../media/image621.png"/><Relationship Id="rId4" Type="http://schemas.openxmlformats.org/officeDocument/2006/relationships/image" Target="../media/image61.png"/><Relationship Id="rId9" Type="http://schemas.openxmlformats.org/officeDocument/2006/relationships/image" Target="../media/image6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1.png"/><Relationship Id="rId13" Type="http://schemas.openxmlformats.org/officeDocument/2006/relationships/image" Target="../media/image65.png"/><Relationship Id="rId18" Type="http://schemas.openxmlformats.org/officeDocument/2006/relationships/image" Target="../media/image69.png"/><Relationship Id="rId3" Type="http://schemas.openxmlformats.org/officeDocument/2006/relationships/image" Target="../media/image27.png"/><Relationship Id="rId12" Type="http://schemas.openxmlformats.org/officeDocument/2006/relationships/image" Target="../media/image64.png"/><Relationship Id="rId17" Type="http://schemas.openxmlformats.org/officeDocument/2006/relationships/image" Target="../media/image681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8.png"/><Relationship Id="rId20" Type="http://schemas.openxmlformats.org/officeDocument/2006/relationships/image" Target="../media/image71.png"/><Relationship Id="rId1" Type="http://schemas.openxmlformats.org/officeDocument/2006/relationships/tags" Target="../tags/tag18.xml"/><Relationship Id="rId6" Type="http://schemas.openxmlformats.org/officeDocument/2006/relationships/image" Target="../media/image62.png"/><Relationship Id="rId11" Type="http://schemas.openxmlformats.org/officeDocument/2006/relationships/image" Target="../media/image63.png"/><Relationship Id="rId5" Type="http://schemas.openxmlformats.org/officeDocument/2006/relationships/image" Target="../media/image581.png"/><Relationship Id="rId15" Type="http://schemas.openxmlformats.org/officeDocument/2006/relationships/image" Target="../media/image67.png"/><Relationship Id="rId10" Type="http://schemas.openxmlformats.org/officeDocument/2006/relationships/image" Target="../media/image621.png"/><Relationship Id="rId19" Type="http://schemas.openxmlformats.org/officeDocument/2006/relationships/image" Target="../media/image70.png"/><Relationship Id="rId4" Type="http://schemas.openxmlformats.org/officeDocument/2006/relationships/image" Target="../media/image61.png"/><Relationship Id="rId9" Type="http://schemas.openxmlformats.org/officeDocument/2006/relationships/image" Target="../media/image612.png"/><Relationship Id="rId1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5" Type="http://schemas.openxmlformats.org/officeDocument/2006/relationships/image" Target="../media/image701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6.png"/><Relationship Id="rId3" Type="http://schemas.openxmlformats.org/officeDocument/2006/relationships/image" Target="../media/image72.png"/><Relationship Id="rId7" Type="http://schemas.openxmlformats.org/officeDocument/2006/relationships/image" Target="../media/image701.png"/><Relationship Id="rId12" Type="http://schemas.openxmlformats.org/officeDocument/2006/relationships/image" Target="../media/image7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61.png"/><Relationship Id="rId11" Type="http://schemas.openxmlformats.org/officeDocument/2006/relationships/image" Target="../media/image74.png"/><Relationship Id="rId5" Type="http://schemas.openxmlformats.org/officeDocument/2006/relationships/image" Target="../media/image27.png"/><Relationship Id="rId15" Type="http://schemas.openxmlformats.org/officeDocument/2006/relationships/image" Target="../media/image74.gif"/><Relationship Id="rId10" Type="http://schemas.openxmlformats.org/officeDocument/2006/relationships/image" Target="../media/image730.png"/><Relationship Id="rId4" Type="http://schemas.microsoft.com/office/2007/relationships/hdphoto" Target="../media/hdphoto1.wdp"/><Relationship Id="rId9" Type="http://schemas.microsoft.com/office/2007/relationships/hdphoto" Target="../media/hdphoto2.wdp"/><Relationship Id="rId14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image" Target="../media/image79.png"/><Relationship Id="rId5" Type="http://schemas.openxmlformats.org/officeDocument/2006/relationships/image" Target="../media/image710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8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image" Target="../media/image79.png"/><Relationship Id="rId5" Type="http://schemas.openxmlformats.org/officeDocument/2006/relationships/image" Target="../media/image710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27.png"/><Relationship Id="rId7" Type="http://schemas.openxmlformats.org/officeDocument/2006/relationships/image" Target="../media/image8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6" Type="http://schemas.openxmlformats.org/officeDocument/2006/relationships/image" Target="../media/image78.png"/><Relationship Id="rId5" Type="http://schemas.openxmlformats.org/officeDocument/2006/relationships/image" Target="../media/image710.png"/><Relationship Id="rId4" Type="http://schemas.openxmlformats.org/officeDocument/2006/relationships/image" Target="../media/image61.png"/><Relationship Id="rId9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6" Type="http://schemas.openxmlformats.org/officeDocument/2006/relationships/image" Target="../media/image401.png"/><Relationship Id="rId4" Type="http://schemas.openxmlformats.org/officeDocument/2006/relationships/image" Target="../media/image8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27.png"/><Relationship Id="rId7" Type="http://schemas.openxmlformats.org/officeDocument/2006/relationships/image" Target="../media/image8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6" Type="http://schemas.openxmlformats.org/officeDocument/2006/relationships/image" Target="../media/image61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1.png"/><Relationship Id="rId3" Type="http://schemas.openxmlformats.org/officeDocument/2006/relationships/image" Target="../media/image81.png"/><Relationship Id="rId12" Type="http://schemas.openxmlformats.org/officeDocument/2006/relationships/image" Target="../media/image470.png"/><Relationship Id="rId17" Type="http://schemas.openxmlformats.org/officeDocument/2006/relationships/image" Target="../media/image86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85.png"/><Relationship Id="rId1" Type="http://schemas.openxmlformats.org/officeDocument/2006/relationships/tags" Target="../tags/tag26.xml"/><Relationship Id="rId11" Type="http://schemas.openxmlformats.org/officeDocument/2006/relationships/image" Target="../media/image160.png"/><Relationship Id="rId5" Type="http://schemas.openxmlformats.org/officeDocument/2006/relationships/image" Target="../media/image83.png"/><Relationship Id="rId15" Type="http://schemas.openxmlformats.org/officeDocument/2006/relationships/image" Target="../media/image84.png"/><Relationship Id="rId10" Type="http://schemas.openxmlformats.org/officeDocument/2006/relationships/image" Target="../media/image150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1.png"/><Relationship Id="rId3" Type="http://schemas.openxmlformats.org/officeDocument/2006/relationships/image" Target="../media/image81.png"/><Relationship Id="rId12" Type="http://schemas.openxmlformats.org/officeDocument/2006/relationships/image" Target="../media/image470.png"/><Relationship Id="rId17" Type="http://schemas.openxmlformats.org/officeDocument/2006/relationships/image" Target="../media/image86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85.png"/><Relationship Id="rId1" Type="http://schemas.openxmlformats.org/officeDocument/2006/relationships/tags" Target="../tags/tag27.xml"/><Relationship Id="rId11" Type="http://schemas.openxmlformats.org/officeDocument/2006/relationships/image" Target="../media/image160.png"/><Relationship Id="rId5" Type="http://schemas.openxmlformats.org/officeDocument/2006/relationships/image" Target="../media/image83.png"/><Relationship Id="rId15" Type="http://schemas.openxmlformats.org/officeDocument/2006/relationships/image" Target="../media/image84.png"/><Relationship Id="rId10" Type="http://schemas.openxmlformats.org/officeDocument/2006/relationships/image" Target="../media/image150.png"/><Relationship Id="rId4" Type="http://schemas.openxmlformats.org/officeDocument/2006/relationships/image" Target="../media/image27.png"/><Relationship Id="rId14" Type="http://schemas.openxmlformats.org/officeDocument/2006/relationships/image" Target="../media/image48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5" Type="http://schemas.openxmlformats.org/officeDocument/2006/relationships/image" Target="../media/image512.png"/><Relationship Id="rId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6" Type="http://schemas.openxmlformats.org/officeDocument/2006/relationships/image" Target="../media/image7.png"/><Relationship Id="rId5" Type="http://schemas.openxmlformats.org/officeDocument/2006/relationships/image" Target="../media/image611.png"/><Relationship Id="rId4" Type="http://schemas.openxmlformats.org/officeDocument/2006/relationships/image" Target="../media/image8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2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6" Type="http://schemas.openxmlformats.org/officeDocument/2006/relationships/image" Target="../media/image7.png"/><Relationship Id="rId5" Type="http://schemas.openxmlformats.org/officeDocument/2006/relationships/image" Target="../media/image611.png"/><Relationship Id="rId4" Type="http://schemas.openxmlformats.org/officeDocument/2006/relationships/image" Target="../media/image8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8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6" Type="http://schemas.openxmlformats.org/officeDocument/2006/relationships/image" Target="../media/image7.png"/><Relationship Id="rId5" Type="http://schemas.openxmlformats.org/officeDocument/2006/relationships/image" Target="../media/image611.png"/><Relationship Id="rId10" Type="http://schemas.openxmlformats.org/officeDocument/2006/relationships/image" Target="../media/image912.png"/><Relationship Id="rId4" Type="http://schemas.openxmlformats.org/officeDocument/2006/relationships/image" Target="../media/image88.png"/><Relationship Id="rId9" Type="http://schemas.openxmlformats.org/officeDocument/2006/relationships/image" Target="../media/image51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8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6" Type="http://schemas.openxmlformats.org/officeDocument/2006/relationships/image" Target="../media/image7.png"/><Relationship Id="rId11" Type="http://schemas.openxmlformats.org/officeDocument/2006/relationships/image" Target="../media/image111.png"/><Relationship Id="rId5" Type="http://schemas.openxmlformats.org/officeDocument/2006/relationships/image" Target="../media/image611.png"/><Relationship Id="rId10" Type="http://schemas.openxmlformats.org/officeDocument/2006/relationships/image" Target="../media/image912.png"/><Relationship Id="rId4" Type="http://schemas.openxmlformats.org/officeDocument/2006/relationships/image" Target="../media/image88.png"/><Relationship Id="rId9" Type="http://schemas.openxmlformats.org/officeDocument/2006/relationships/image" Target="../media/image5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avi"/><Relationship Id="rId2" Type="http://schemas.microsoft.com/office/2007/relationships/media" Target="../media/media1.avi"/><Relationship Id="rId1" Type="http://schemas.openxmlformats.org/officeDocument/2006/relationships/tags" Target="../tags/tag34.xml"/><Relationship Id="rId6" Type="http://schemas.openxmlformats.org/officeDocument/2006/relationships/image" Target="../media/image891.png"/><Relationship Id="rId5" Type="http://schemas.openxmlformats.org/officeDocument/2006/relationships/image" Target="../media/image90.png"/><Relationship Id="rId4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3.png"/><Relationship Id="rId3" Type="http://schemas.openxmlformats.org/officeDocument/2006/relationships/image" Target="../media/image91.png"/><Relationship Id="rId7" Type="http://schemas.openxmlformats.org/officeDocument/2006/relationships/image" Target="../media/image53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6" Type="http://schemas.openxmlformats.org/officeDocument/2006/relationships/image" Target="../media/image523.png"/><Relationship Id="rId5" Type="http://schemas.openxmlformats.org/officeDocument/2006/relationships/image" Target="../media/image511.png"/><Relationship Id="rId10" Type="http://schemas.openxmlformats.org/officeDocument/2006/relationships/image" Target="../media/image562.png"/><Relationship Id="rId4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3.png"/><Relationship Id="rId3" Type="http://schemas.openxmlformats.org/officeDocument/2006/relationships/image" Target="../media/image91.png"/><Relationship Id="rId7" Type="http://schemas.openxmlformats.org/officeDocument/2006/relationships/image" Target="../media/image53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6" Type="http://schemas.openxmlformats.org/officeDocument/2006/relationships/image" Target="../media/image523.png"/><Relationship Id="rId5" Type="http://schemas.openxmlformats.org/officeDocument/2006/relationships/image" Target="../media/image511.png"/><Relationship Id="rId10" Type="http://schemas.openxmlformats.org/officeDocument/2006/relationships/image" Target="../media/image562.png"/><Relationship Id="rId4" Type="http://schemas.openxmlformats.org/officeDocument/2006/relationships/image" Target="../media/image9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3.png"/><Relationship Id="rId13" Type="http://schemas.openxmlformats.org/officeDocument/2006/relationships/image" Target="../media/image95.png"/><Relationship Id="rId3" Type="http://schemas.openxmlformats.org/officeDocument/2006/relationships/image" Target="../media/image91.png"/><Relationship Id="rId7" Type="http://schemas.openxmlformats.org/officeDocument/2006/relationships/image" Target="../media/image533.png"/><Relationship Id="rId12" Type="http://schemas.openxmlformats.org/officeDocument/2006/relationships/image" Target="../media/image9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6" Type="http://schemas.openxmlformats.org/officeDocument/2006/relationships/image" Target="../media/image523.png"/><Relationship Id="rId11" Type="http://schemas.openxmlformats.org/officeDocument/2006/relationships/image" Target="../media/image93.png"/><Relationship Id="rId5" Type="http://schemas.openxmlformats.org/officeDocument/2006/relationships/image" Target="../media/image511.png"/><Relationship Id="rId10" Type="http://schemas.openxmlformats.org/officeDocument/2006/relationships/image" Target="../media/image562.png"/><Relationship Id="rId4" Type="http://schemas.openxmlformats.org/officeDocument/2006/relationships/image" Target="../media/image9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0.png"/><Relationship Id="rId13" Type="http://schemas.openxmlformats.org/officeDocument/2006/relationships/image" Target="../media/image700.png"/><Relationship Id="rId3" Type="http://schemas.openxmlformats.org/officeDocument/2006/relationships/image" Target="../media/image941.png"/><Relationship Id="rId7" Type="http://schemas.openxmlformats.org/officeDocument/2006/relationships/image" Target="../media/image99.png"/><Relationship Id="rId12" Type="http://schemas.openxmlformats.org/officeDocument/2006/relationships/image" Target="../media/image69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6" Type="http://schemas.openxmlformats.org/officeDocument/2006/relationships/image" Target="../media/image98.png"/><Relationship Id="rId11" Type="http://schemas.openxmlformats.org/officeDocument/2006/relationships/image" Target="../media/image991.png"/><Relationship Id="rId5" Type="http://schemas.openxmlformats.org/officeDocument/2006/relationships/image" Target="../media/image97.png"/><Relationship Id="rId10" Type="http://schemas.openxmlformats.org/officeDocument/2006/relationships/image" Target="../media/image101.png"/><Relationship Id="rId4" Type="http://schemas.openxmlformats.org/officeDocument/2006/relationships/image" Target="../media/image96.png"/><Relationship Id="rId9" Type="http://schemas.openxmlformats.org/officeDocument/2006/relationships/image" Target="../media/image10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6" Type="http://schemas.openxmlformats.org/officeDocument/2006/relationships/image" Target="../media/image104.png"/><Relationship Id="rId5" Type="http://schemas.openxmlformats.org/officeDocument/2006/relationships/image" Target="../media/image1032.png"/><Relationship Id="rId4" Type="http://schemas.openxmlformats.org/officeDocument/2006/relationships/image" Target="../media/image10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7.gif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2.png"/><Relationship Id="rId7" Type="http://schemas.openxmlformats.org/officeDocument/2006/relationships/image" Target="../media/image10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6" Type="http://schemas.openxmlformats.org/officeDocument/2006/relationships/image" Target="../media/image104.png"/><Relationship Id="rId4" Type="http://schemas.openxmlformats.org/officeDocument/2006/relationships/image" Target="../media/image103.png"/><Relationship Id="rId9" Type="http://schemas.openxmlformats.org/officeDocument/2006/relationships/image" Target="../media/image103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6" Type="http://schemas.openxmlformats.org/officeDocument/2006/relationships/image" Target="../media/image108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0.png"/><Relationship Id="rId18" Type="http://schemas.openxmlformats.org/officeDocument/2006/relationships/image" Target="../media/image911.png"/><Relationship Id="rId26" Type="http://schemas.openxmlformats.org/officeDocument/2006/relationships/image" Target="../media/image990.png"/><Relationship Id="rId21" Type="http://schemas.openxmlformats.org/officeDocument/2006/relationships/image" Target="../media/image940.png"/><Relationship Id="rId7" Type="http://schemas.openxmlformats.org/officeDocument/2006/relationships/image" Target="../media/image800.png"/><Relationship Id="rId17" Type="http://schemas.openxmlformats.org/officeDocument/2006/relationships/image" Target="../media/image900.png"/><Relationship Id="rId25" Type="http://schemas.openxmlformats.org/officeDocument/2006/relationships/image" Target="../media/image96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881.png"/><Relationship Id="rId20" Type="http://schemas.openxmlformats.org/officeDocument/2006/relationships/image" Target="../media/image930.png"/><Relationship Id="rId29" Type="http://schemas.openxmlformats.org/officeDocument/2006/relationships/image" Target="../media/image110.png"/><Relationship Id="rId1" Type="http://schemas.openxmlformats.org/officeDocument/2006/relationships/tags" Target="../tags/tag42.xml"/><Relationship Id="rId6" Type="http://schemas.openxmlformats.org/officeDocument/2006/relationships/image" Target="../media/image790.png"/><Relationship Id="rId11" Type="http://schemas.openxmlformats.org/officeDocument/2006/relationships/image" Target="../media/image820.png"/><Relationship Id="rId24" Type="http://schemas.openxmlformats.org/officeDocument/2006/relationships/image" Target="../media/image970.png"/><Relationship Id="rId5" Type="http://schemas.openxmlformats.org/officeDocument/2006/relationships/image" Target="../media/image780.png"/><Relationship Id="rId15" Type="http://schemas.openxmlformats.org/officeDocument/2006/relationships/image" Target="../media/image871.png"/><Relationship Id="rId23" Type="http://schemas.openxmlformats.org/officeDocument/2006/relationships/image" Target="../media/image951.png"/><Relationship Id="rId28" Type="http://schemas.openxmlformats.org/officeDocument/2006/relationships/image" Target="../media/image109.png"/><Relationship Id="rId10" Type="http://schemas.openxmlformats.org/officeDocument/2006/relationships/image" Target="../media/image830.png"/><Relationship Id="rId19" Type="http://schemas.openxmlformats.org/officeDocument/2006/relationships/image" Target="../media/image920.png"/><Relationship Id="rId4" Type="http://schemas.openxmlformats.org/officeDocument/2006/relationships/image" Target="../media/image770.png"/><Relationship Id="rId9" Type="http://schemas.openxmlformats.org/officeDocument/2006/relationships/image" Target="../media/image811.png"/><Relationship Id="rId14" Type="http://schemas.openxmlformats.org/officeDocument/2006/relationships/image" Target="../media/image840.png"/><Relationship Id="rId22" Type="http://schemas.openxmlformats.org/officeDocument/2006/relationships/image" Target="../media/image890.png"/><Relationship Id="rId27" Type="http://schemas.openxmlformats.org/officeDocument/2006/relationships/image" Target="../media/image100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0.png"/><Relationship Id="rId3" Type="http://schemas.openxmlformats.org/officeDocument/2006/relationships/image" Target="../media/image1010.png"/><Relationship Id="rId7" Type="http://schemas.openxmlformats.org/officeDocument/2006/relationships/image" Target="../media/image105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Relationship Id="rId6" Type="http://schemas.openxmlformats.org/officeDocument/2006/relationships/image" Target="../media/image1040.png"/><Relationship Id="rId11" Type="http://schemas.openxmlformats.org/officeDocument/2006/relationships/image" Target="../media/image1090.png"/><Relationship Id="rId5" Type="http://schemas.openxmlformats.org/officeDocument/2006/relationships/image" Target="../media/image1031.png"/><Relationship Id="rId10" Type="http://schemas.openxmlformats.org/officeDocument/2006/relationships/image" Target="../media/image1080.png"/><Relationship Id="rId4" Type="http://schemas.openxmlformats.org/officeDocument/2006/relationships/image" Target="../media/image111.jpg"/><Relationship Id="rId9" Type="http://schemas.openxmlformats.org/officeDocument/2006/relationships/image" Target="../media/image11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15.png"/><Relationship Id="rId7" Type="http://schemas.openxmlformats.org/officeDocument/2006/relationships/image" Target="../media/image10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Relationship Id="rId6" Type="http://schemas.openxmlformats.org/officeDocument/2006/relationships/image" Target="../media/image104.png"/><Relationship Id="rId11" Type="http://schemas.openxmlformats.org/officeDocument/2006/relationships/image" Target="../media/image1100.png"/><Relationship Id="rId10" Type="http://schemas.openxmlformats.org/officeDocument/2006/relationships/image" Target="../media/image116.png"/><Relationship Id="rId9" Type="http://schemas.openxmlformats.org/officeDocument/2006/relationships/image" Target="../media/image108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0.png"/><Relationship Id="rId13" Type="http://schemas.openxmlformats.org/officeDocument/2006/relationships/image" Target="../media/image860.png"/><Relationship Id="rId18" Type="http://schemas.openxmlformats.org/officeDocument/2006/relationships/image" Target="../media/image911.png"/><Relationship Id="rId26" Type="http://schemas.openxmlformats.org/officeDocument/2006/relationships/image" Target="../media/image990.png"/><Relationship Id="rId21" Type="http://schemas.openxmlformats.org/officeDocument/2006/relationships/image" Target="../media/image940.png"/><Relationship Id="rId7" Type="http://schemas.openxmlformats.org/officeDocument/2006/relationships/image" Target="../media/image800.png"/><Relationship Id="rId12" Type="http://schemas.openxmlformats.org/officeDocument/2006/relationships/image" Target="../media/image850.png"/><Relationship Id="rId17" Type="http://schemas.openxmlformats.org/officeDocument/2006/relationships/image" Target="../media/image900.png"/><Relationship Id="rId25" Type="http://schemas.openxmlformats.org/officeDocument/2006/relationships/image" Target="../media/image96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881.png"/><Relationship Id="rId20" Type="http://schemas.openxmlformats.org/officeDocument/2006/relationships/image" Target="../media/image930.png"/><Relationship Id="rId1" Type="http://schemas.openxmlformats.org/officeDocument/2006/relationships/tags" Target="../tags/tag48.xml"/><Relationship Id="rId6" Type="http://schemas.openxmlformats.org/officeDocument/2006/relationships/image" Target="../media/image790.png"/><Relationship Id="rId11" Type="http://schemas.openxmlformats.org/officeDocument/2006/relationships/image" Target="../media/image820.png"/><Relationship Id="rId24" Type="http://schemas.openxmlformats.org/officeDocument/2006/relationships/image" Target="../media/image970.png"/><Relationship Id="rId5" Type="http://schemas.openxmlformats.org/officeDocument/2006/relationships/image" Target="../media/image780.png"/><Relationship Id="rId15" Type="http://schemas.openxmlformats.org/officeDocument/2006/relationships/image" Target="../media/image871.png"/><Relationship Id="rId23" Type="http://schemas.openxmlformats.org/officeDocument/2006/relationships/image" Target="../media/image951.png"/><Relationship Id="rId28" Type="http://schemas.openxmlformats.org/officeDocument/2006/relationships/image" Target="../media/image109.png"/><Relationship Id="rId10" Type="http://schemas.openxmlformats.org/officeDocument/2006/relationships/image" Target="../media/image830.png"/><Relationship Id="rId19" Type="http://schemas.openxmlformats.org/officeDocument/2006/relationships/image" Target="../media/image920.png"/><Relationship Id="rId4" Type="http://schemas.openxmlformats.org/officeDocument/2006/relationships/image" Target="../media/image770.png"/><Relationship Id="rId9" Type="http://schemas.openxmlformats.org/officeDocument/2006/relationships/image" Target="../media/image811.png"/><Relationship Id="rId14" Type="http://schemas.openxmlformats.org/officeDocument/2006/relationships/image" Target="../media/image840.png"/><Relationship Id="rId22" Type="http://schemas.openxmlformats.org/officeDocument/2006/relationships/image" Target="../media/image890.png"/><Relationship Id="rId27" Type="http://schemas.openxmlformats.org/officeDocument/2006/relationships/image" Target="../media/image1000.png"/></Relationships>
</file>

<file path=ppt/slides/_rels/slide4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0.png"/><Relationship Id="rId18" Type="http://schemas.openxmlformats.org/officeDocument/2006/relationships/image" Target="../media/image370.png"/><Relationship Id="rId26" Type="http://schemas.openxmlformats.org/officeDocument/2006/relationships/image" Target="../media/image270.png"/><Relationship Id="rId3" Type="http://schemas.openxmlformats.org/officeDocument/2006/relationships/notesSlide" Target="../notesSlides/notesSlide23.xml"/><Relationship Id="rId21" Type="http://schemas.openxmlformats.org/officeDocument/2006/relationships/image" Target="../media/image400.png"/><Relationship Id="rId7" Type="http://schemas.openxmlformats.org/officeDocument/2006/relationships/image" Target="../media/image250.png"/><Relationship Id="rId17" Type="http://schemas.openxmlformats.org/officeDocument/2006/relationships/image" Target="../media/image360.png"/><Relationship Id="rId25" Type="http://schemas.openxmlformats.org/officeDocument/2006/relationships/image" Target="../media/image34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50.png"/><Relationship Id="rId20" Type="http://schemas.openxmlformats.org/officeDocument/2006/relationships/image" Target="../media/image391.png"/><Relationship Id="rId1" Type="http://schemas.openxmlformats.org/officeDocument/2006/relationships/tags" Target="../tags/tag49.xml"/><Relationship Id="rId6" Type="http://schemas.openxmlformats.org/officeDocument/2006/relationships/image" Target="../media/image220.png"/><Relationship Id="rId11" Type="http://schemas.openxmlformats.org/officeDocument/2006/relationships/image" Target="../media/image1070.png"/><Relationship Id="rId24" Type="http://schemas.openxmlformats.org/officeDocument/2006/relationships/image" Target="../media/image310.png"/><Relationship Id="rId5" Type="http://schemas.openxmlformats.org/officeDocument/2006/relationships/image" Target="../media/image260.png"/><Relationship Id="rId15" Type="http://schemas.openxmlformats.org/officeDocument/2006/relationships/image" Target="../media/image320.png"/><Relationship Id="rId23" Type="http://schemas.openxmlformats.org/officeDocument/2006/relationships/image" Target="../media/image420.png"/><Relationship Id="rId10" Type="http://schemas.openxmlformats.org/officeDocument/2006/relationships/image" Target="../media/image42.png"/><Relationship Id="rId19" Type="http://schemas.openxmlformats.org/officeDocument/2006/relationships/image" Target="../media/image380.png"/><Relationship Id="rId4" Type="http://schemas.openxmlformats.org/officeDocument/2006/relationships/image" Target="../media/image27.png"/><Relationship Id="rId9" Type="http://schemas.openxmlformats.org/officeDocument/2006/relationships/image" Target="../media/image280.png"/><Relationship Id="rId14" Type="http://schemas.openxmlformats.org/officeDocument/2006/relationships/image" Target="../media/image301.png"/><Relationship Id="rId22" Type="http://schemas.openxmlformats.org/officeDocument/2006/relationships/image" Target="../media/image4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910.png"/><Relationship Id="rId5" Type="http://schemas.openxmlformats.org/officeDocument/2006/relationships/image" Target="../media/image810.png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0.png"/><Relationship Id="rId13" Type="http://schemas.openxmlformats.org/officeDocument/2006/relationships/image" Target="../media/image860.png"/><Relationship Id="rId18" Type="http://schemas.openxmlformats.org/officeDocument/2006/relationships/image" Target="../media/image911.png"/><Relationship Id="rId26" Type="http://schemas.openxmlformats.org/officeDocument/2006/relationships/image" Target="../media/image990.png"/><Relationship Id="rId3" Type="http://schemas.openxmlformats.org/officeDocument/2006/relationships/image" Target="../media/image117.gif"/><Relationship Id="rId21" Type="http://schemas.openxmlformats.org/officeDocument/2006/relationships/image" Target="../media/image940.png"/><Relationship Id="rId7" Type="http://schemas.openxmlformats.org/officeDocument/2006/relationships/image" Target="../media/image800.png"/><Relationship Id="rId12" Type="http://schemas.openxmlformats.org/officeDocument/2006/relationships/image" Target="../media/image850.png"/><Relationship Id="rId17" Type="http://schemas.openxmlformats.org/officeDocument/2006/relationships/image" Target="../media/image900.png"/><Relationship Id="rId25" Type="http://schemas.openxmlformats.org/officeDocument/2006/relationships/image" Target="../media/image96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880.png"/><Relationship Id="rId20" Type="http://schemas.openxmlformats.org/officeDocument/2006/relationships/image" Target="../media/image930.png"/><Relationship Id="rId1" Type="http://schemas.openxmlformats.org/officeDocument/2006/relationships/tags" Target="../tags/tag50.xml"/><Relationship Id="rId6" Type="http://schemas.openxmlformats.org/officeDocument/2006/relationships/image" Target="../media/image790.png"/><Relationship Id="rId11" Type="http://schemas.openxmlformats.org/officeDocument/2006/relationships/image" Target="../media/image820.png"/><Relationship Id="rId24" Type="http://schemas.openxmlformats.org/officeDocument/2006/relationships/image" Target="../media/image970.png"/><Relationship Id="rId5" Type="http://schemas.openxmlformats.org/officeDocument/2006/relationships/image" Target="../media/image780.png"/><Relationship Id="rId15" Type="http://schemas.openxmlformats.org/officeDocument/2006/relationships/image" Target="../media/image870.png"/><Relationship Id="rId23" Type="http://schemas.openxmlformats.org/officeDocument/2006/relationships/image" Target="../media/image950.png"/><Relationship Id="rId10" Type="http://schemas.openxmlformats.org/officeDocument/2006/relationships/image" Target="../media/image830.png"/><Relationship Id="rId19" Type="http://schemas.openxmlformats.org/officeDocument/2006/relationships/image" Target="../media/image920.png"/><Relationship Id="rId4" Type="http://schemas.openxmlformats.org/officeDocument/2006/relationships/image" Target="../media/image770.png"/><Relationship Id="rId9" Type="http://schemas.openxmlformats.org/officeDocument/2006/relationships/image" Target="../media/image811.png"/><Relationship Id="rId14" Type="http://schemas.openxmlformats.org/officeDocument/2006/relationships/image" Target="../media/image840.png"/><Relationship Id="rId22" Type="http://schemas.openxmlformats.org/officeDocument/2006/relationships/image" Target="../media/image890.png"/><Relationship Id="rId27" Type="http://schemas.openxmlformats.org/officeDocument/2006/relationships/image" Target="../media/image100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2.png"/><Relationship Id="rId13" Type="http://schemas.openxmlformats.org/officeDocument/2006/relationships/image" Target="../media/image1030.png"/><Relationship Id="rId3" Type="http://schemas.openxmlformats.org/officeDocument/2006/relationships/image" Target="../media/image91.png"/><Relationship Id="rId7" Type="http://schemas.openxmlformats.org/officeDocument/2006/relationships/image" Target="../media/image532.png"/><Relationship Id="rId12" Type="http://schemas.openxmlformats.org/officeDocument/2006/relationships/image" Target="../media/image10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1.xml"/><Relationship Id="rId6" Type="http://schemas.openxmlformats.org/officeDocument/2006/relationships/image" Target="../media/image522.png"/><Relationship Id="rId11" Type="http://schemas.openxmlformats.org/officeDocument/2006/relationships/image" Target="../media/image570.png"/><Relationship Id="rId5" Type="http://schemas.openxmlformats.org/officeDocument/2006/relationships/image" Target="../media/image510.png"/><Relationship Id="rId10" Type="http://schemas.openxmlformats.org/officeDocument/2006/relationships/image" Target="../media/image561.png"/><Relationship Id="rId4" Type="http://schemas.openxmlformats.org/officeDocument/2006/relationships/image" Target="../media/image92.png"/><Relationship Id="rId9" Type="http://schemas.openxmlformats.org/officeDocument/2006/relationships/image" Target="../media/image55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2.xml"/><Relationship Id="rId4" Type="http://schemas.openxmlformats.org/officeDocument/2006/relationships/image" Target="../media/image11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gi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3.xml"/><Relationship Id="rId6" Type="http://schemas.openxmlformats.org/officeDocument/2006/relationships/image" Target="../media/image121.png"/><Relationship Id="rId5" Type="http://schemas.openxmlformats.org/officeDocument/2006/relationships/image" Target="../media/image111.png"/><Relationship Id="rId4" Type="http://schemas.openxmlformats.org/officeDocument/2006/relationships/image" Target="../media/image120.gi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1.png"/><Relationship Id="rId3" Type="http://schemas.openxmlformats.org/officeDocument/2006/relationships/image" Target="../media/image122.png"/><Relationship Id="rId7" Type="http://schemas.openxmlformats.org/officeDocument/2006/relationships/image" Target="../media/image5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4.xml"/><Relationship Id="rId6" Type="http://schemas.openxmlformats.org/officeDocument/2006/relationships/image" Target="../media/image521.png"/><Relationship Id="rId5" Type="http://schemas.openxmlformats.org/officeDocument/2006/relationships/image" Target="../media/image123.jpeg"/><Relationship Id="rId4" Type="http://schemas.openxmlformats.org/officeDocument/2006/relationships/image" Target="../media/image500.png"/><Relationship Id="rId9" Type="http://schemas.openxmlformats.org/officeDocument/2006/relationships/image" Target="../media/image551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.png"/><Relationship Id="rId3" Type="http://schemas.openxmlformats.org/officeDocument/2006/relationships/image" Target="../media/image72.png"/><Relationship Id="rId7" Type="http://schemas.openxmlformats.org/officeDocument/2006/relationships/image" Target="../media/image35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5.xml"/><Relationship Id="rId6" Type="http://schemas.openxmlformats.org/officeDocument/2006/relationships/image" Target="../media/image471.png"/><Relationship Id="rId5" Type="http://schemas.openxmlformats.org/officeDocument/2006/relationships/image" Target="../media/image301.png"/><Relationship Id="rId10" Type="http://schemas.openxmlformats.org/officeDocument/2006/relationships/image" Target="../media/image490.png"/><Relationship Id="rId4" Type="http://schemas.microsoft.com/office/2007/relationships/hdphoto" Target="../media/hdphoto1.wdp"/><Relationship Id="rId9" Type="http://schemas.openxmlformats.org/officeDocument/2006/relationships/image" Target="../media/image48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6.xml"/><Relationship Id="rId4" Type="http://schemas.openxmlformats.org/officeDocument/2006/relationships/image" Target="../media/image480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0.png"/><Relationship Id="rId3" Type="http://schemas.openxmlformats.org/officeDocument/2006/relationships/image" Target="../media/image27.png"/><Relationship Id="rId7" Type="http://schemas.openxmlformats.org/officeDocument/2006/relationships/image" Target="../media/image5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7.xml"/><Relationship Id="rId6" Type="http://schemas.openxmlformats.org/officeDocument/2006/relationships/image" Target="../media/image530.png"/><Relationship Id="rId5" Type="http://schemas.openxmlformats.org/officeDocument/2006/relationships/image" Target="../media/image520.png"/><Relationship Id="rId4" Type="http://schemas.openxmlformats.org/officeDocument/2006/relationships/image" Target="../media/image61.png"/><Relationship Id="rId9" Type="http://schemas.openxmlformats.org/officeDocument/2006/relationships/image" Target="../media/image56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0.png"/><Relationship Id="rId3" Type="http://schemas.openxmlformats.org/officeDocument/2006/relationships/image" Target="../media/image124.png"/><Relationship Id="rId7" Type="http://schemas.openxmlformats.org/officeDocument/2006/relationships/image" Target="../media/image60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8.xml"/><Relationship Id="rId6" Type="http://schemas.openxmlformats.org/officeDocument/2006/relationships/image" Target="../media/image590.png"/><Relationship Id="rId5" Type="http://schemas.openxmlformats.org/officeDocument/2006/relationships/image" Target="../media/image580.png"/><Relationship Id="rId4" Type="http://schemas.openxmlformats.org/officeDocument/2006/relationships/image" Target="../media/image61.png"/><Relationship Id="rId9" Type="http://schemas.openxmlformats.org/officeDocument/2006/relationships/image" Target="../media/image620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1.png"/><Relationship Id="rId13" Type="http://schemas.openxmlformats.org/officeDocument/2006/relationships/image" Target="../media/image65.png"/><Relationship Id="rId3" Type="http://schemas.openxmlformats.org/officeDocument/2006/relationships/image" Target="../media/image27.png"/><Relationship Id="rId7" Type="http://schemas.openxmlformats.org/officeDocument/2006/relationships/image" Target="../media/image62.png"/><Relationship Id="rId12" Type="http://schemas.openxmlformats.org/officeDocument/2006/relationships/image" Target="../media/image6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9.xml"/><Relationship Id="rId6" Type="http://schemas.openxmlformats.org/officeDocument/2006/relationships/image" Target="../media/image125.png"/><Relationship Id="rId11" Type="http://schemas.openxmlformats.org/officeDocument/2006/relationships/image" Target="../media/image63.png"/><Relationship Id="rId5" Type="http://schemas.openxmlformats.org/officeDocument/2006/relationships/image" Target="../media/image572.png"/><Relationship Id="rId10" Type="http://schemas.openxmlformats.org/officeDocument/2006/relationships/image" Target="../media/image621.png"/><Relationship Id="rId4" Type="http://schemas.openxmlformats.org/officeDocument/2006/relationships/image" Target="../media/image61.png"/><Relationship Id="rId9" Type="http://schemas.openxmlformats.org/officeDocument/2006/relationships/image" Target="../media/image612.png"/><Relationship Id="rId14" Type="http://schemas.openxmlformats.org/officeDocument/2006/relationships/image" Target="../media/image117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910.png"/><Relationship Id="rId5" Type="http://schemas.openxmlformats.org/officeDocument/2006/relationships/image" Target="../media/image810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30.png"/><Relationship Id="rId2" Type="http://schemas.openxmlformats.org/officeDocument/2006/relationships/slideLayout" Target="../slideLayouts/slideLayout7.xml"/><Relationship Id="rId20" Type="http://schemas.openxmlformats.org/officeDocument/2006/relationships/image" Target="../media/image21.png"/><Relationship Id="rId1" Type="http://schemas.openxmlformats.org/officeDocument/2006/relationships/tags" Target="../tags/tag7.xml"/><Relationship Id="rId6" Type="http://schemas.openxmlformats.org/officeDocument/2006/relationships/image" Target="../media/image120.png"/><Relationship Id="rId11" Type="http://schemas.openxmlformats.org/officeDocument/2006/relationships/image" Target="../media/image160.png"/><Relationship Id="rId10" Type="http://schemas.openxmlformats.org/officeDocument/2006/relationships/image" Target="../media/image150.png"/><Relationship Id="rId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image" Target="../media/image18.png"/><Relationship Id="rId3" Type="http://schemas.openxmlformats.org/officeDocument/2006/relationships/notesSlide" Target="../notesSlides/notesSlide8.xml"/><Relationship Id="rId21" Type="http://schemas.openxmlformats.org/officeDocument/2006/relationships/image" Target="../media/image19.png"/><Relationship Id="rId7" Type="http://schemas.openxmlformats.org/officeDocument/2006/relationships/image" Target="../media/image130.png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120.png"/><Relationship Id="rId11" Type="http://schemas.openxmlformats.org/officeDocument/2006/relationships/image" Target="../media/image160.png"/><Relationship Id="rId5" Type="http://schemas.openxmlformats.org/officeDocument/2006/relationships/image" Target="../media/image13.gif"/><Relationship Id="rId23" Type="http://schemas.openxmlformats.org/officeDocument/2006/relationships/image" Target="../media/image22.png"/><Relationship Id="rId10" Type="http://schemas.openxmlformats.org/officeDocument/2006/relationships/image" Target="../media/image150.png"/><Relationship Id="rId4" Type="http://schemas.openxmlformats.org/officeDocument/2006/relationships/image" Target="../media/image12.gif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image" Target="../media/image18.png"/><Relationship Id="rId18" Type="http://schemas.openxmlformats.org/officeDocument/2006/relationships/image" Target="../media/image230.png"/><Relationship Id="rId3" Type="http://schemas.openxmlformats.org/officeDocument/2006/relationships/notesSlide" Target="../notesSlides/notesSlide9.xml"/><Relationship Id="rId21" Type="http://schemas.openxmlformats.org/officeDocument/2006/relationships/image" Target="../media/image190.png"/><Relationship Id="rId7" Type="http://schemas.openxmlformats.org/officeDocument/2006/relationships/image" Target="../media/image130.png"/><Relationship Id="rId12" Type="http://schemas.openxmlformats.org/officeDocument/2006/relationships/image" Target="../media/image17.png"/><Relationship Id="rId1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5.png"/><Relationship Id="rId20" Type="http://schemas.openxmlformats.org/officeDocument/2006/relationships/image" Target="../media/image21.png"/><Relationship Id="rId1" Type="http://schemas.openxmlformats.org/officeDocument/2006/relationships/tags" Target="../tags/tag9.xml"/><Relationship Id="rId6" Type="http://schemas.openxmlformats.org/officeDocument/2006/relationships/image" Target="../media/image120.png"/><Relationship Id="rId11" Type="http://schemas.openxmlformats.org/officeDocument/2006/relationships/image" Target="../media/image160.png"/><Relationship Id="rId5" Type="http://schemas.openxmlformats.org/officeDocument/2006/relationships/image" Target="../media/image13.gif"/><Relationship Id="rId15" Type="http://schemas.openxmlformats.org/officeDocument/2006/relationships/image" Target="../media/image24.png"/><Relationship Id="rId23" Type="http://schemas.openxmlformats.org/officeDocument/2006/relationships/image" Target="../media/image22.png"/><Relationship Id="rId10" Type="http://schemas.openxmlformats.org/officeDocument/2006/relationships/image" Target="../media/image150.png"/><Relationship Id="rId19" Type="http://schemas.openxmlformats.org/officeDocument/2006/relationships/image" Target="../media/image240.png"/><Relationship Id="rId4" Type="http://schemas.openxmlformats.org/officeDocument/2006/relationships/image" Target="../media/image12.gif"/><Relationship Id="rId14" Type="http://schemas.openxmlformats.org/officeDocument/2006/relationships/image" Target="../media/image23.png"/><Relationship Id="rId22" Type="http://schemas.openxmlformats.org/officeDocument/2006/relationships/image" Target="../media/image20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ctangle 8" descr="Упаковочная бумага"/>
          <p:cNvSpPr>
            <a:spLocks noChangeArrowheads="1"/>
          </p:cNvSpPr>
          <p:nvPr/>
        </p:nvSpPr>
        <p:spPr bwMode="auto">
          <a:xfrm>
            <a:off x="8388350" y="6237288"/>
            <a:ext cx="2873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71E83-D8BC-45F8-98B1-17CC7D34E449}" type="slidenum">
              <a:rPr lang="ru-RU" smtClean="0"/>
              <a:t>1</a:t>
            </a:fld>
            <a:endParaRPr lang="ru-RU" dirty="0"/>
          </a:p>
        </p:txBody>
      </p:sp>
      <p:pic>
        <p:nvPicPr>
          <p:cNvPr id="3" name="Picture 2" descr="ÐÐ°ÑÑÐ¸Ð½ÐºÐ¸ Ð¿Ð¾ Ð·Ð°Ð¿ÑÐ¾ÑÑ flies and la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97" y="1227730"/>
            <a:ext cx="8399024" cy="560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430064"/>
            <a:ext cx="9144000" cy="792088"/>
          </a:xfrm>
          <a:prstGeom prst="rect">
            <a:avLst/>
          </a:prstGeom>
          <a:solidFill>
            <a:srgbClr val="CC33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521296"/>
            <a:ext cx="9144000" cy="615553"/>
          </a:xfrm>
          <a:noFill/>
          <a:extLst/>
        </p:spPr>
        <p:txBody>
          <a:bodyPr anchor="t">
            <a:spAutoFit/>
          </a:bodyPr>
          <a:lstStyle/>
          <a:p>
            <a:pPr>
              <a:defRPr/>
            </a:pPr>
            <a:r>
              <a:rPr lang="en-US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Relativistic motion in strong laser fields</a:t>
            </a:r>
            <a:endParaRPr lang="ru-RU" sz="3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9618" y="5229200"/>
            <a:ext cx="9134382" cy="600164"/>
          </a:xfrm>
          <a:prstGeom prst="rect">
            <a:avLst/>
          </a:prstGeom>
          <a:solidFill>
            <a:schemeClr val="accent6">
              <a:lumMod val="50000"/>
              <a:alpha val="5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en-US" sz="3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E.G. </a:t>
            </a:r>
            <a:r>
              <a:rPr lang="en-US" sz="3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Gelfer</a:t>
            </a:r>
            <a:endParaRPr lang="ru-RU" sz="3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0" name="Picture 6" descr="ÐÐ°ÑÑÐ¸Ð½ÐºÐ¸ Ð¿Ð¾ Ð·Ð°Ð¿ÑÐ¾ÑÑ ELI Beamline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87" b="16309"/>
          <a:stretch/>
        </p:blipFill>
        <p:spPr bwMode="auto">
          <a:xfrm>
            <a:off x="3794557" y="5968354"/>
            <a:ext cx="1554886" cy="84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9166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82575" y="1392563"/>
            <a:ext cx="2243391" cy="1748405"/>
            <a:chOff x="3450304" y="1113823"/>
            <a:chExt cx="2243391" cy="174840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0304" y="1113823"/>
              <a:ext cx="2243391" cy="1389656"/>
            </a:xfrm>
            <a:prstGeom prst="rect">
              <a:avLst/>
            </a:prstGeom>
          </p:spPr>
        </p:pic>
        <p:cxnSp>
          <p:nvCxnSpPr>
            <p:cNvPr id="6" name="Straight Arrow Connector 5"/>
            <p:cNvCxnSpPr/>
            <p:nvPr/>
          </p:nvCxnSpPr>
          <p:spPr>
            <a:xfrm>
              <a:off x="3923928" y="2503479"/>
              <a:ext cx="1296144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3923928" y="1916832"/>
              <a:ext cx="0" cy="586647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5219700" y="1916831"/>
              <a:ext cx="0" cy="586647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4335527" y="2492896"/>
                  <a:ext cx="3804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𝑇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35527" y="2492896"/>
                  <a:ext cx="380489" cy="369332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0" y="360363"/>
            <a:ext cx="914400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ru-RU" sz="2400" b="1" dirty="0"/>
              <a:t>Введение</a:t>
            </a:r>
            <a:endParaRPr lang="ru-RU" sz="2400" dirty="0"/>
          </a:p>
        </p:txBody>
      </p:sp>
      <p:sp>
        <p:nvSpPr>
          <p:cNvPr id="3080" name="Скругленный прямоугольник 2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2575" y="188913"/>
            <a:ext cx="8682038" cy="503237"/>
          </a:xfrm>
          <a:prstGeom prst="roundRect">
            <a:avLst>
              <a:gd name="adj" fmla="val 18519"/>
            </a:avLst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lIns="89592" tIns="18000" rIns="89592" bIns="18000" anchor="ctr"/>
          <a:lstStyle/>
          <a:p>
            <a:pPr marL="179388" lvl="1" defTabSz="895350">
              <a:spcBef>
                <a:spcPts val="400"/>
              </a:spcBef>
            </a:pPr>
            <a:r>
              <a:rPr lang="en-US" sz="2200" b="1" dirty="0" smtClean="0">
                <a:solidFill>
                  <a:schemeClr val="bg1"/>
                </a:solidFill>
              </a:rPr>
              <a:t>Laser pulse. </a:t>
            </a:r>
            <a:r>
              <a:rPr lang="en-US" sz="2200" b="1" dirty="0" err="1" smtClean="0">
                <a:solidFill>
                  <a:schemeClr val="bg1"/>
                </a:solidFill>
              </a:rPr>
              <a:t>Ponderomotive</a:t>
            </a:r>
            <a:r>
              <a:rPr lang="en-US" sz="2200" b="1" dirty="0" smtClean="0">
                <a:solidFill>
                  <a:schemeClr val="bg1"/>
                </a:solidFill>
              </a:rPr>
              <a:t> force</a:t>
            </a:r>
            <a:endParaRPr lang="ru-RU" sz="2200" b="1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71E83-D8BC-45F8-98B1-17CC7D34E449}" type="slidenum">
              <a:rPr lang="ru-RU" smtClean="0"/>
              <a:t>10</a:t>
            </a:fld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28416" y="836712"/>
                <a:ext cx="2903424" cy="5068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𝒂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/>
                              </a:rPr>
                              <m:t>𝜑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/>
                              </a:rPr>
                              <m:t>𝑇</m:t>
                            </m:r>
                          </m:den>
                        </m:f>
                      </m:e>
                    </m:d>
                  </m:oMath>
                </a14:m>
                <a:r>
                  <a:rPr lang="en-US" dirty="0"/>
                  <a:t>{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0,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cos</m:t>
                        </m:r>
                      </m:fName>
                      <m:e>
                        <m:r>
                          <a:rPr lang="en-US" i="1">
                            <a:latin typeface="Cambria Math"/>
                          </a:rPr>
                          <m:t>𝜑</m:t>
                        </m:r>
                      </m:e>
                    </m:func>
                    <m:r>
                      <a:rPr lang="en-US" i="1">
                        <a:latin typeface="Cambria Math"/>
                      </a:rPr>
                      <m:t>,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sin</m:t>
                        </m:r>
                      </m:fName>
                      <m:e>
                        <m:r>
                          <a:rPr lang="en-US" i="1">
                            <a:latin typeface="Cambria Math"/>
                          </a:rPr>
                          <m:t>𝜑</m:t>
                        </m:r>
                      </m:e>
                    </m:func>
                  </m:oMath>
                </a14:m>
                <a:r>
                  <a:rPr lang="en-US" dirty="0"/>
                  <a:t>}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416" y="836712"/>
                <a:ext cx="2903424" cy="506870"/>
              </a:xfrm>
              <a:prstGeom prst="rect">
                <a:avLst/>
              </a:prstGeom>
              <a:blipFill rotWithShape="1">
                <a:blip r:embed="rId6"/>
                <a:stretch>
                  <a:fillRect r="-1258" b="-60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843808" y="1844824"/>
                <a:ext cx="6048672" cy="5068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𝑇</m:t>
                    </m:r>
                    <m:r>
                      <a:rPr lang="en-US" b="0" i="1" smtClean="0">
                        <a:latin typeface="Cambria Math"/>
                      </a:rPr>
                      <m:t>≫1</m:t>
                    </m:r>
                  </m:oMath>
                </a14:m>
                <a:r>
                  <a:rPr lang="en-US" dirty="0" smtClean="0"/>
                  <a:t>, 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/>
                          </a:rPr>
                          <m:t>𝒖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⊥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≈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/>
                              </a:rPr>
                              <m:t>𝜑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/>
                              </a:rPr>
                              <m:t>𝑇</m:t>
                            </m:r>
                          </m:den>
                        </m:f>
                      </m:e>
                    </m:d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0,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/>
                              </a:rPr>
                              <m:t>sin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𝜑</m:t>
                            </m:r>
                          </m:e>
                        </m:func>
                        <m:r>
                          <a:rPr lang="en-US" b="0" i="1" smtClean="0">
                            <a:latin typeface="Cambria Math"/>
                          </a:rPr>
                          <m:t>,−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/>
                              </a:rPr>
                              <m:t>cos</m:t>
                            </m:r>
                          </m:fName>
                          <m:e>
                            <m:r>
                              <a:rPr lang="en-US" i="1">
                                <a:latin typeface="Cambria Math"/>
                              </a:rPr>
                              <m:t>𝜑</m:t>
                            </m:r>
                          </m:e>
                        </m:func>
                      </m:e>
                    </m:d>
                  </m:oMath>
                </a14:m>
                <a:r>
                  <a:rPr lang="en-US" dirty="0" smtClean="0"/>
                  <a:t>,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dirty="0" smtClean="0">
                            <a:latin typeface="Cambria Math"/>
                          </a:rPr>
                          <m:t>𝑢</m:t>
                        </m:r>
                      </m:e>
                      <m:sub>
                        <m:r>
                          <a:rPr lang="en-US" b="0" i="1" dirty="0" smtClean="0">
                            <a:latin typeface="Cambria Math"/>
                          </a:rPr>
                          <m:t>⊥</m:t>
                        </m:r>
                      </m:sub>
                      <m:sup>
                        <m:r>
                          <a:rPr lang="en-US" b="0" i="1" dirty="0" smtClean="0">
                            <a:latin typeface="Cambria Math"/>
                          </a:rPr>
                          <m:t>2</m:t>
                        </m:r>
                      </m:sup>
                    </m:sSubSup>
                    <m:r>
                      <a:rPr lang="en-US" b="0" i="1" dirty="0" smtClean="0">
                        <a:latin typeface="Cambria Math"/>
                      </a:rPr>
                      <m:t>≈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b="0" i="1" dirty="0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808" y="1844824"/>
                <a:ext cx="6048672" cy="506870"/>
              </a:xfrm>
              <a:prstGeom prst="rect">
                <a:avLst/>
              </a:prstGeom>
              <a:blipFill rotWithShape="1">
                <a:blip r:embed="rId8"/>
                <a:stretch>
                  <a:fillRect l="-907" b="-60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039768" y="839043"/>
                <a:ext cx="3556568" cy="81900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/>
                                </a:rPr>
                                <m:t>𝒖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⊥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𝜑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1" i="1" smtClean="0">
                          <a:latin typeface="Cambria Math"/>
                        </a:rPr>
                        <m:t>𝒂</m:t>
                      </m:r>
                      <m:r>
                        <a:rPr lang="en-US" b="0" i="1" smtClean="0">
                          <a:latin typeface="Cambria Math"/>
                        </a:rPr>
                        <m:t>, 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𝜏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𝛾</m:t>
                          </m:r>
                        </m:den>
                      </m:f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𝜑</m:t>
                          </m:r>
                        </m:den>
                      </m:f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 smtClean="0">
                              <a:latin typeface="Cambria Math"/>
                            </a:rPr>
                            <m:t>𝒖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⊥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9768" y="839043"/>
                <a:ext cx="3556568" cy="819007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/>
          <p:cNvSpPr/>
          <p:nvPr/>
        </p:nvSpPr>
        <p:spPr>
          <a:xfrm>
            <a:off x="1453602" y="1249015"/>
            <a:ext cx="16489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Circular polarization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148541" y="2445778"/>
                <a:ext cx="1695528" cy="695190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𝜑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𝜑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8541" y="2445778"/>
                <a:ext cx="1695528" cy="69519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26"/>
              <p:cNvSpPr/>
              <p:nvPr/>
            </p:nvSpPr>
            <p:spPr>
              <a:xfrm>
                <a:off x="3923928" y="3235052"/>
                <a:ext cx="2144754" cy="6951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(</m:t>
                      </m:r>
                      <m:r>
                        <a:rPr lang="en-US" i="1">
                          <a:latin typeface="Cambria Math"/>
                        </a:rPr>
                        <m:t>𝜑</m:t>
                      </m:r>
                      <m:r>
                        <a:rPr lang="en-US" i="1">
                          <a:latin typeface="Cambria Math"/>
                        </a:rPr>
                        <m:t>)=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  <m:r>
                            <a:rPr lang="en-US" i="1">
                              <a:latin typeface="Cambria Math"/>
                            </a:rPr>
                            <m:t>,0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3928" y="3235052"/>
                <a:ext cx="2144754" cy="69519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019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82575" y="1392563"/>
            <a:ext cx="2243391" cy="1748405"/>
            <a:chOff x="3450304" y="1113823"/>
            <a:chExt cx="2243391" cy="174840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0304" y="1113823"/>
              <a:ext cx="2243391" cy="1389656"/>
            </a:xfrm>
            <a:prstGeom prst="rect">
              <a:avLst/>
            </a:prstGeom>
          </p:spPr>
        </p:pic>
        <p:cxnSp>
          <p:nvCxnSpPr>
            <p:cNvPr id="6" name="Straight Arrow Connector 5"/>
            <p:cNvCxnSpPr/>
            <p:nvPr/>
          </p:nvCxnSpPr>
          <p:spPr>
            <a:xfrm>
              <a:off x="3923928" y="2503479"/>
              <a:ext cx="1296144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3923928" y="1916832"/>
              <a:ext cx="0" cy="586647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5219700" y="1916831"/>
              <a:ext cx="0" cy="586647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4335527" y="2492896"/>
                  <a:ext cx="3804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𝑇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35527" y="2492896"/>
                  <a:ext cx="380489" cy="369332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0" y="360363"/>
            <a:ext cx="914400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ru-RU" sz="2400" b="1" dirty="0"/>
              <a:t>Введение</a:t>
            </a:r>
            <a:endParaRPr lang="ru-RU" sz="2400" dirty="0"/>
          </a:p>
        </p:txBody>
      </p:sp>
      <p:sp>
        <p:nvSpPr>
          <p:cNvPr id="3080" name="Скругленный прямоугольник 2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2575" y="188913"/>
            <a:ext cx="8682038" cy="503237"/>
          </a:xfrm>
          <a:prstGeom prst="roundRect">
            <a:avLst>
              <a:gd name="adj" fmla="val 18519"/>
            </a:avLst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lIns="89592" tIns="18000" rIns="89592" bIns="18000" anchor="ctr"/>
          <a:lstStyle/>
          <a:p>
            <a:pPr marL="179388" lvl="1" defTabSz="895350">
              <a:spcBef>
                <a:spcPts val="400"/>
              </a:spcBef>
            </a:pPr>
            <a:r>
              <a:rPr lang="en-US" sz="2200" b="1" dirty="0" smtClean="0">
                <a:solidFill>
                  <a:schemeClr val="bg1"/>
                </a:solidFill>
              </a:rPr>
              <a:t>Laser pulse. </a:t>
            </a:r>
            <a:r>
              <a:rPr lang="en-US" sz="2200" b="1" dirty="0" err="1" smtClean="0">
                <a:solidFill>
                  <a:schemeClr val="bg1"/>
                </a:solidFill>
              </a:rPr>
              <a:t>Ponderomotive</a:t>
            </a:r>
            <a:r>
              <a:rPr lang="en-US" sz="2200" b="1" dirty="0" smtClean="0">
                <a:solidFill>
                  <a:schemeClr val="bg1"/>
                </a:solidFill>
              </a:rPr>
              <a:t> force</a:t>
            </a:r>
            <a:endParaRPr lang="ru-RU" sz="2200" b="1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71E83-D8BC-45F8-98B1-17CC7D34E449}" type="slidenum">
              <a:rPr lang="ru-RU" smtClean="0"/>
              <a:t>11</a:t>
            </a:fld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28416" y="836712"/>
                <a:ext cx="2903424" cy="5068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𝒂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/>
                              </a:rPr>
                              <m:t>𝜑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/>
                              </a:rPr>
                              <m:t>𝑇</m:t>
                            </m:r>
                          </m:den>
                        </m:f>
                      </m:e>
                    </m:d>
                  </m:oMath>
                </a14:m>
                <a:r>
                  <a:rPr lang="en-US" dirty="0"/>
                  <a:t>{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0,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cos</m:t>
                        </m:r>
                      </m:fName>
                      <m:e>
                        <m:r>
                          <a:rPr lang="en-US" i="1">
                            <a:latin typeface="Cambria Math"/>
                          </a:rPr>
                          <m:t>𝜑</m:t>
                        </m:r>
                      </m:e>
                    </m:func>
                    <m:r>
                      <a:rPr lang="en-US" i="1">
                        <a:latin typeface="Cambria Math"/>
                      </a:rPr>
                      <m:t>,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sin</m:t>
                        </m:r>
                      </m:fName>
                      <m:e>
                        <m:r>
                          <a:rPr lang="en-US" i="1">
                            <a:latin typeface="Cambria Math"/>
                          </a:rPr>
                          <m:t>𝜑</m:t>
                        </m:r>
                      </m:e>
                    </m:func>
                  </m:oMath>
                </a14:m>
                <a:r>
                  <a:rPr lang="en-US" dirty="0"/>
                  <a:t>}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416" y="836712"/>
                <a:ext cx="2903424" cy="506870"/>
              </a:xfrm>
              <a:prstGeom prst="rect">
                <a:avLst/>
              </a:prstGeom>
              <a:blipFill rotWithShape="1">
                <a:blip r:embed="rId6"/>
                <a:stretch>
                  <a:fillRect r="-1258" b="-60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843808" y="1844824"/>
                <a:ext cx="6048672" cy="5068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𝑇</m:t>
                    </m:r>
                    <m:r>
                      <a:rPr lang="en-US" b="0" i="1" smtClean="0">
                        <a:latin typeface="Cambria Math"/>
                      </a:rPr>
                      <m:t>≫1</m:t>
                    </m:r>
                  </m:oMath>
                </a14:m>
                <a:r>
                  <a:rPr lang="en-US" dirty="0" smtClean="0"/>
                  <a:t>, 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/>
                          </a:rPr>
                          <m:t>𝒖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⊥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≈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/>
                              </a:rPr>
                              <m:t>𝜑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/>
                              </a:rPr>
                              <m:t>𝑇</m:t>
                            </m:r>
                          </m:den>
                        </m:f>
                      </m:e>
                    </m:d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0,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/>
                              </a:rPr>
                              <m:t>sin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𝜑</m:t>
                            </m:r>
                          </m:e>
                        </m:func>
                        <m:r>
                          <a:rPr lang="en-US" b="0" i="1" smtClean="0">
                            <a:latin typeface="Cambria Math"/>
                          </a:rPr>
                          <m:t>,−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/>
                              </a:rPr>
                              <m:t>cos</m:t>
                            </m:r>
                          </m:fName>
                          <m:e>
                            <m:r>
                              <a:rPr lang="en-US" i="1">
                                <a:latin typeface="Cambria Math"/>
                              </a:rPr>
                              <m:t>𝜑</m:t>
                            </m:r>
                          </m:e>
                        </m:func>
                      </m:e>
                    </m:d>
                  </m:oMath>
                </a14:m>
                <a:r>
                  <a:rPr lang="en-US" dirty="0" smtClean="0"/>
                  <a:t>,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dirty="0" smtClean="0">
                            <a:latin typeface="Cambria Math"/>
                          </a:rPr>
                          <m:t>𝑢</m:t>
                        </m:r>
                      </m:e>
                      <m:sub>
                        <m:r>
                          <a:rPr lang="en-US" b="0" i="1" dirty="0" smtClean="0">
                            <a:latin typeface="Cambria Math"/>
                          </a:rPr>
                          <m:t>⊥</m:t>
                        </m:r>
                      </m:sub>
                      <m:sup>
                        <m:r>
                          <a:rPr lang="en-US" b="0" i="1" dirty="0" smtClean="0">
                            <a:latin typeface="Cambria Math"/>
                          </a:rPr>
                          <m:t>2</m:t>
                        </m:r>
                      </m:sup>
                    </m:sSubSup>
                    <m:r>
                      <a:rPr lang="en-US" b="0" i="1" dirty="0" smtClean="0">
                        <a:latin typeface="Cambria Math"/>
                      </a:rPr>
                      <m:t>≈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b="0" i="1" dirty="0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808" y="1844824"/>
                <a:ext cx="6048672" cy="506870"/>
              </a:xfrm>
              <a:prstGeom prst="rect">
                <a:avLst/>
              </a:prstGeom>
              <a:blipFill rotWithShape="1">
                <a:blip r:embed="rId8"/>
                <a:stretch>
                  <a:fillRect l="-907" b="-60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34" y="3140968"/>
            <a:ext cx="2211432" cy="12961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52302" y="2877594"/>
                <a:ext cx="41524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02" y="2877594"/>
                <a:ext cx="415242" cy="307777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339752" y="4009977"/>
                <a:ext cx="31034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/>
                        </a:rPr>
                        <m:t>𝜏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752" y="4009977"/>
                <a:ext cx="310341" cy="307777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/>
          <p:cNvCxnSpPr/>
          <p:nvPr/>
        </p:nvCxnSpPr>
        <p:spPr>
          <a:xfrm flipH="1" flipV="1">
            <a:off x="467544" y="3206406"/>
            <a:ext cx="958010" cy="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1115616" y="3165626"/>
                <a:ext cx="598818" cy="3119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b="0" i="1" smtClean="0">
                              <a:solidFill>
                                <a:srgbClr val="558ED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solidFill>
                                <a:srgbClr val="558ED5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rgbClr val="558ED5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sz="1400" b="0" i="1" smtClean="0">
                              <a:solidFill>
                                <a:srgbClr val="558ED5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sz="1400" b="0" i="1" smtClean="0">
                          <a:solidFill>
                            <a:srgbClr val="558ED5"/>
                          </a:solidFill>
                          <a:latin typeface="Cambria Math"/>
                        </a:rPr>
                        <m:t>/2</m:t>
                      </m:r>
                    </m:oMath>
                  </m:oMathPara>
                </a14:m>
                <a:endParaRPr lang="en-US" sz="1400" dirty="0">
                  <a:solidFill>
                    <a:srgbClr val="558ED5"/>
                  </a:solidFill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3165626"/>
                <a:ext cx="598818" cy="311945"/>
              </a:xfrm>
              <a:prstGeom prst="rect">
                <a:avLst/>
              </a:prstGeom>
              <a:blipFill rotWithShape="1">
                <a:blip r:embed="rId12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4039768" y="839043"/>
                <a:ext cx="3556568" cy="81900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/>
                                </a:rPr>
                                <m:t>𝒖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⊥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𝜑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1" i="1" smtClean="0">
                          <a:latin typeface="Cambria Math"/>
                        </a:rPr>
                        <m:t>𝒂</m:t>
                      </m:r>
                      <m:r>
                        <a:rPr lang="en-US" b="0" i="1" smtClean="0">
                          <a:latin typeface="Cambria Math"/>
                        </a:rPr>
                        <m:t>, 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𝜏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𝛾</m:t>
                          </m:r>
                        </m:den>
                      </m:f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𝜑</m:t>
                          </m:r>
                        </m:den>
                      </m:f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 smtClean="0">
                              <a:latin typeface="Cambria Math"/>
                            </a:rPr>
                            <m:t>𝒖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⊥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9768" y="839043"/>
                <a:ext cx="3556568" cy="819007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/>
          <p:cNvSpPr/>
          <p:nvPr/>
        </p:nvSpPr>
        <p:spPr>
          <a:xfrm>
            <a:off x="1453602" y="1249015"/>
            <a:ext cx="16489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Circular polarization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148541" y="2445778"/>
                <a:ext cx="1695528" cy="695190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𝜑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𝜑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8541" y="2445778"/>
                <a:ext cx="1695528" cy="69519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6"/>
              <p:cNvSpPr/>
              <p:nvPr/>
            </p:nvSpPr>
            <p:spPr>
              <a:xfrm>
                <a:off x="3923928" y="3235052"/>
                <a:ext cx="2144754" cy="6951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(</m:t>
                      </m:r>
                      <m:r>
                        <a:rPr lang="en-US" i="1">
                          <a:latin typeface="Cambria Math"/>
                        </a:rPr>
                        <m:t>𝜑</m:t>
                      </m:r>
                      <m:r>
                        <a:rPr lang="en-US" i="1">
                          <a:latin typeface="Cambria Math"/>
                        </a:rPr>
                        <m:t>)=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  <m:r>
                            <a:rPr lang="en-US" i="1">
                              <a:latin typeface="Cambria Math"/>
                            </a:rPr>
                            <m:t>,0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3928" y="3235052"/>
                <a:ext cx="2144754" cy="69519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057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82575" y="1392563"/>
            <a:ext cx="2243391" cy="1748405"/>
            <a:chOff x="3450304" y="1113823"/>
            <a:chExt cx="2243391" cy="174840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0304" y="1113823"/>
              <a:ext cx="2243391" cy="1389656"/>
            </a:xfrm>
            <a:prstGeom prst="rect">
              <a:avLst/>
            </a:prstGeom>
          </p:spPr>
        </p:pic>
        <p:cxnSp>
          <p:nvCxnSpPr>
            <p:cNvPr id="6" name="Straight Arrow Connector 5"/>
            <p:cNvCxnSpPr/>
            <p:nvPr/>
          </p:nvCxnSpPr>
          <p:spPr>
            <a:xfrm>
              <a:off x="3923928" y="2503479"/>
              <a:ext cx="1296144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3923928" y="1916832"/>
              <a:ext cx="0" cy="586647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5219700" y="1916831"/>
              <a:ext cx="0" cy="586647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4335527" y="2492896"/>
                  <a:ext cx="3804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𝑇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35527" y="2492896"/>
                  <a:ext cx="380489" cy="369332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0" y="360363"/>
            <a:ext cx="914400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ru-RU" sz="2400" b="1" dirty="0"/>
              <a:t>Введение</a:t>
            </a:r>
            <a:endParaRPr lang="ru-RU" sz="2400" dirty="0"/>
          </a:p>
        </p:txBody>
      </p:sp>
      <p:sp>
        <p:nvSpPr>
          <p:cNvPr id="3080" name="Скругленный прямоугольник 2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2575" y="188913"/>
            <a:ext cx="8682038" cy="503237"/>
          </a:xfrm>
          <a:prstGeom prst="roundRect">
            <a:avLst>
              <a:gd name="adj" fmla="val 18519"/>
            </a:avLst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lIns="89592" tIns="18000" rIns="89592" bIns="18000" anchor="ctr"/>
          <a:lstStyle/>
          <a:p>
            <a:pPr marL="179388" lvl="1" defTabSz="895350">
              <a:spcBef>
                <a:spcPts val="400"/>
              </a:spcBef>
            </a:pPr>
            <a:r>
              <a:rPr lang="en-US" sz="2200" b="1" dirty="0" smtClean="0">
                <a:solidFill>
                  <a:schemeClr val="bg1"/>
                </a:solidFill>
              </a:rPr>
              <a:t>Laser pulse. </a:t>
            </a:r>
            <a:r>
              <a:rPr lang="en-US" sz="2200" b="1" dirty="0" err="1" smtClean="0">
                <a:solidFill>
                  <a:schemeClr val="bg1"/>
                </a:solidFill>
              </a:rPr>
              <a:t>Ponderomotive</a:t>
            </a:r>
            <a:r>
              <a:rPr lang="en-US" sz="2200" b="1" dirty="0" smtClean="0">
                <a:solidFill>
                  <a:schemeClr val="bg1"/>
                </a:solidFill>
              </a:rPr>
              <a:t> force</a:t>
            </a:r>
            <a:endParaRPr lang="ru-RU" sz="2200" b="1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71E83-D8BC-45F8-98B1-17CC7D34E449}" type="slidenum">
              <a:rPr lang="ru-RU" smtClean="0"/>
              <a:t>12</a:t>
            </a:fld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28416" y="836712"/>
                <a:ext cx="2903424" cy="5068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𝒂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/>
                              </a:rPr>
                              <m:t>𝜑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/>
                              </a:rPr>
                              <m:t>𝑇</m:t>
                            </m:r>
                          </m:den>
                        </m:f>
                      </m:e>
                    </m:d>
                  </m:oMath>
                </a14:m>
                <a:r>
                  <a:rPr lang="en-US" dirty="0"/>
                  <a:t>{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0,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cos</m:t>
                        </m:r>
                      </m:fName>
                      <m:e>
                        <m:r>
                          <a:rPr lang="en-US" i="1">
                            <a:latin typeface="Cambria Math"/>
                          </a:rPr>
                          <m:t>𝜑</m:t>
                        </m:r>
                      </m:e>
                    </m:func>
                    <m:r>
                      <a:rPr lang="en-US" i="1">
                        <a:latin typeface="Cambria Math"/>
                      </a:rPr>
                      <m:t>,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sin</m:t>
                        </m:r>
                      </m:fName>
                      <m:e>
                        <m:r>
                          <a:rPr lang="en-US" i="1">
                            <a:latin typeface="Cambria Math"/>
                          </a:rPr>
                          <m:t>𝜑</m:t>
                        </m:r>
                      </m:e>
                    </m:func>
                  </m:oMath>
                </a14:m>
                <a:r>
                  <a:rPr lang="en-US" dirty="0"/>
                  <a:t>}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416" y="836712"/>
                <a:ext cx="2903424" cy="506870"/>
              </a:xfrm>
              <a:prstGeom prst="rect">
                <a:avLst/>
              </a:prstGeom>
              <a:blipFill rotWithShape="1">
                <a:blip r:embed="rId6"/>
                <a:stretch>
                  <a:fillRect r="-1258" b="-60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039768" y="839043"/>
                <a:ext cx="3556568" cy="81900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/>
                                </a:rPr>
                                <m:t>𝒖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⊥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𝜑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1" i="1" smtClean="0">
                          <a:latin typeface="Cambria Math"/>
                        </a:rPr>
                        <m:t>𝒂</m:t>
                      </m:r>
                      <m:r>
                        <a:rPr lang="en-US" b="0" i="1" smtClean="0">
                          <a:latin typeface="Cambria Math"/>
                        </a:rPr>
                        <m:t>, 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𝜏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𝛾</m:t>
                          </m:r>
                        </m:den>
                      </m:f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𝜑</m:t>
                          </m:r>
                        </m:den>
                      </m:f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 smtClean="0">
                              <a:latin typeface="Cambria Math"/>
                            </a:rPr>
                            <m:t>𝒖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⊥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9768" y="839043"/>
                <a:ext cx="3556568" cy="81900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843808" y="1844824"/>
                <a:ext cx="6048672" cy="5068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𝑇</m:t>
                    </m:r>
                    <m:r>
                      <a:rPr lang="en-US" b="0" i="1" smtClean="0">
                        <a:latin typeface="Cambria Math"/>
                      </a:rPr>
                      <m:t>≫1</m:t>
                    </m:r>
                  </m:oMath>
                </a14:m>
                <a:r>
                  <a:rPr lang="en-US" dirty="0" smtClean="0"/>
                  <a:t>, 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/>
                          </a:rPr>
                          <m:t>𝒖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⊥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≈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/>
                              </a:rPr>
                              <m:t>𝜑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/>
                              </a:rPr>
                              <m:t>𝑇</m:t>
                            </m:r>
                          </m:den>
                        </m:f>
                      </m:e>
                    </m:d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0,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/>
                              </a:rPr>
                              <m:t>sin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𝜑</m:t>
                            </m:r>
                          </m:e>
                        </m:func>
                        <m:r>
                          <a:rPr lang="en-US" b="0" i="1" smtClean="0">
                            <a:latin typeface="Cambria Math"/>
                          </a:rPr>
                          <m:t>,−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/>
                              </a:rPr>
                              <m:t>cos</m:t>
                            </m:r>
                          </m:fName>
                          <m:e>
                            <m:r>
                              <a:rPr lang="en-US" i="1">
                                <a:latin typeface="Cambria Math"/>
                              </a:rPr>
                              <m:t>𝜑</m:t>
                            </m:r>
                          </m:e>
                        </m:func>
                      </m:e>
                    </m:d>
                  </m:oMath>
                </a14:m>
                <a:r>
                  <a:rPr lang="en-US" dirty="0" smtClean="0"/>
                  <a:t>,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dirty="0" smtClean="0">
                            <a:latin typeface="Cambria Math"/>
                          </a:rPr>
                          <m:t>𝑢</m:t>
                        </m:r>
                      </m:e>
                      <m:sub>
                        <m:r>
                          <a:rPr lang="en-US" b="0" i="1" dirty="0" smtClean="0">
                            <a:latin typeface="Cambria Math"/>
                          </a:rPr>
                          <m:t>⊥</m:t>
                        </m:r>
                      </m:sub>
                      <m:sup>
                        <m:r>
                          <a:rPr lang="en-US" b="0" i="1" dirty="0" smtClean="0">
                            <a:latin typeface="Cambria Math"/>
                          </a:rPr>
                          <m:t>2</m:t>
                        </m:r>
                      </m:sup>
                    </m:sSubSup>
                    <m:r>
                      <a:rPr lang="en-US" b="0" i="1" dirty="0" smtClean="0">
                        <a:latin typeface="Cambria Math"/>
                      </a:rPr>
                      <m:t>≈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b="0" i="1" dirty="0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808" y="1844824"/>
                <a:ext cx="6048672" cy="506870"/>
              </a:xfrm>
              <a:prstGeom prst="rect">
                <a:avLst/>
              </a:prstGeom>
              <a:blipFill rotWithShape="1">
                <a:blip r:embed="rId8"/>
                <a:stretch>
                  <a:fillRect l="-907" b="-60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34" y="3140968"/>
            <a:ext cx="2211432" cy="12961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2302" y="2877594"/>
                <a:ext cx="41524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02" y="2877594"/>
                <a:ext cx="415242" cy="307777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339752" y="4009977"/>
                <a:ext cx="31034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/>
                        </a:rPr>
                        <m:t>𝜏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752" y="4009977"/>
                <a:ext cx="310341" cy="307777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/>
          <p:cNvCxnSpPr/>
          <p:nvPr/>
        </p:nvCxnSpPr>
        <p:spPr>
          <a:xfrm flipH="1" flipV="1">
            <a:off x="467544" y="3206406"/>
            <a:ext cx="958010" cy="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115616" y="3165626"/>
                <a:ext cx="598818" cy="3119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b="0" i="1" smtClean="0">
                              <a:solidFill>
                                <a:srgbClr val="558ED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solidFill>
                                <a:srgbClr val="558ED5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rgbClr val="558ED5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sz="1400" b="0" i="1" smtClean="0">
                              <a:solidFill>
                                <a:srgbClr val="558ED5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sz="1400" b="0" i="1" smtClean="0">
                          <a:solidFill>
                            <a:srgbClr val="558ED5"/>
                          </a:solidFill>
                          <a:latin typeface="Cambria Math"/>
                        </a:rPr>
                        <m:t>/2</m:t>
                      </m:r>
                    </m:oMath>
                  </m:oMathPara>
                </a14:m>
                <a:endParaRPr lang="en-US" sz="1400" dirty="0">
                  <a:solidFill>
                    <a:srgbClr val="558ED5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3165626"/>
                <a:ext cx="598818" cy="311945"/>
              </a:xfrm>
              <a:prstGeom prst="rect">
                <a:avLst/>
              </a:prstGeom>
              <a:blipFill rotWithShape="1">
                <a:blip r:embed="rId12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071550" y="3930242"/>
                <a:ext cx="4501938" cy="5068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C00000"/>
                    </a:solidFill>
                  </a:rPr>
                  <a:t>Linear polarization</a:t>
                </a:r>
                <a:r>
                  <a:rPr lang="en-US" dirty="0" smtClean="0"/>
                  <a:t>:  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𝒂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</a:rPr>
                              <m:t>𝜑</m:t>
                            </m:r>
                          </m:num>
                          <m:den>
                            <m:r>
                              <a:rPr lang="en-US" i="1">
                                <a:latin typeface="Cambria Math"/>
                              </a:rPr>
                              <m:t>𝑇</m:t>
                            </m:r>
                          </m:den>
                        </m:f>
                      </m:e>
                    </m:d>
                  </m:oMath>
                </a14:m>
                <a:r>
                  <a:rPr lang="en-US" dirty="0"/>
                  <a:t>{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0,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cos</m:t>
                        </m:r>
                      </m:fName>
                      <m:e>
                        <m:r>
                          <a:rPr lang="en-US" i="1">
                            <a:latin typeface="Cambria Math"/>
                          </a:rPr>
                          <m:t>𝜑</m:t>
                        </m:r>
                      </m:e>
                    </m:func>
                    <m:r>
                      <a:rPr lang="en-US" i="1">
                        <a:latin typeface="Cambria Math"/>
                      </a:rPr>
                      <m:t>,</m:t>
                    </m:r>
                    <m:r>
                      <a:rPr lang="en-US" b="0" i="1" smtClean="0">
                        <a:latin typeface="Cambria Math"/>
                      </a:rPr>
                      <m:t>0</m:t>
                    </m:r>
                  </m:oMath>
                </a14:m>
                <a:r>
                  <a:rPr lang="en-US" dirty="0"/>
                  <a:t>}</a:t>
                </a: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1550" y="3930242"/>
                <a:ext cx="4501938" cy="506870"/>
              </a:xfrm>
              <a:prstGeom prst="rect">
                <a:avLst/>
              </a:prstGeom>
              <a:blipFill rotWithShape="1">
                <a:blip r:embed="rId13"/>
                <a:stretch>
                  <a:fillRect l="-1220" r="-271" b="-60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26128" y="4725144"/>
                <a:ext cx="7627281" cy="7216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𝒖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⊥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≈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𝑔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𝜑</m:t>
                              </m:r>
                            </m:num>
                            <m:den>
                              <m:r>
                                <a:rPr lang="en-US" i="1">
                                  <a:latin typeface="Cambria Math"/>
                                </a:rPr>
                                <m:t>𝑇</m:t>
                              </m:r>
                            </m:den>
                          </m:f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0,</m:t>
                          </m:r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𝜑</m:t>
                              </m:r>
                            </m:e>
                          </m:func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, 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𝜑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4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1" smtClean="0">
                                  <a:latin typeface="Cambria Math"/>
                                </a:rPr>
                                <m:t>𝑑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𝜑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404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rgbClr val="4040FF"/>
                                  </a:solidFill>
                                  <a:latin typeface="Cambria Math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404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rgbClr val="4040FF"/>
                                      </a:solidFill>
                                      <a:latin typeface="Cambria Math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4040FF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4040FF"/>
                                  </a:solidFill>
                                  <a:latin typeface="Cambria Math"/>
                                </a:rPr>
                                <m:t>𝑑</m:t>
                              </m:r>
                              <m:r>
                                <a:rPr lang="en-US" b="0" i="1" smtClean="0">
                                  <a:solidFill>
                                    <a:srgbClr val="4040FF"/>
                                  </a:solidFill>
                                  <a:latin typeface="Cambria Math"/>
                                </a:rPr>
                                <m:t>𝜑</m:t>
                              </m:r>
                            </m:den>
                          </m:f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rgbClr val="404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4040FF"/>
                                  </a:solidFill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i="1">
                                  <a:solidFill>
                                    <a:srgbClr val="4040FF"/>
                                  </a:solidFill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i="1">
                                  <a:solidFill>
                                    <a:srgbClr val="4040FF"/>
                                  </a:solidFill>
                                  <a:latin typeface="Cambria Math"/>
                                </a:rPr>
                                <m:t>𝜑</m:t>
                              </m:r>
                            </m:e>
                          </m:func>
                          <m:r>
                            <a:rPr lang="en-US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b="0" i="1" smtClean="0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404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4040FF"/>
                                  </a:solidFill>
                                  <a:latin typeface="Cambria Math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4040FF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rgbClr val="404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4040FF"/>
                                  </a:solidFill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b="0" i="1" smtClean="0">
                                  <a:solidFill>
                                    <a:srgbClr val="4040FF"/>
                                  </a:solidFill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b="0" i="1" smtClean="0">
                                  <a:solidFill>
                                    <a:srgbClr val="4040FF"/>
                                  </a:solidFill>
                                  <a:latin typeface="Cambria Math"/>
                                </a:rPr>
                                <m:t>𝜑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128" y="4725144"/>
                <a:ext cx="7627281" cy="721672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4932040" y="5873123"/>
                <a:ext cx="2168158" cy="716606"/>
              </a:xfrm>
              <a:prstGeom prst="rect">
                <a:avLst/>
              </a:prstGeom>
              <a:ln w="19050">
                <a:solidFill>
                  <a:srgbClr val="C0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𝑑</m:t>
                          </m:r>
                          <m:r>
                            <a:rPr lang="en-US" i="1">
                              <a:latin typeface="Cambria Math"/>
                            </a:rPr>
                            <m:t>𝜏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𝑝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𝛾</m:t>
                          </m:r>
                        </m:den>
                      </m:f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 </m:t>
                          </m:r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acc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𝜑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2040" y="5873123"/>
                <a:ext cx="2168158" cy="716606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  <a:ln w="1905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323528" y="5952420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Motion, averaged over fast laser oscillations, is governed by </a:t>
            </a:r>
            <a:r>
              <a:rPr lang="en-US" dirty="0" err="1" smtClean="0">
                <a:solidFill>
                  <a:srgbClr val="C00000"/>
                </a:solidFill>
              </a:rPr>
              <a:t>ponderomotive</a:t>
            </a:r>
            <a:r>
              <a:rPr lang="en-US" dirty="0" smtClean="0">
                <a:solidFill>
                  <a:srgbClr val="C00000"/>
                </a:solidFill>
              </a:rPr>
              <a:t> force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453602" y="1249015"/>
            <a:ext cx="16489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Circular polarization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4148541" y="2445778"/>
                <a:ext cx="1695528" cy="695190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𝜑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𝜑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8541" y="2445778"/>
                <a:ext cx="1695528" cy="695190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3923928" y="3235052"/>
                <a:ext cx="2144754" cy="6951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(</m:t>
                      </m:r>
                      <m:r>
                        <a:rPr lang="en-US" i="1">
                          <a:latin typeface="Cambria Math"/>
                        </a:rPr>
                        <m:t>𝜑</m:t>
                      </m:r>
                      <m:r>
                        <a:rPr lang="en-US" i="1">
                          <a:latin typeface="Cambria Math"/>
                        </a:rPr>
                        <m:t>)=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  <m:r>
                            <a:rPr lang="en-US" i="1">
                              <a:latin typeface="Cambria Math"/>
                            </a:rPr>
                            <m:t>,0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3928" y="3235052"/>
                <a:ext cx="2144754" cy="695190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889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682" y="2351694"/>
            <a:ext cx="1270888" cy="1207257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82575" y="1392563"/>
            <a:ext cx="2243391" cy="1748405"/>
            <a:chOff x="3450304" y="1113823"/>
            <a:chExt cx="2243391" cy="174840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0304" y="1113823"/>
              <a:ext cx="2243391" cy="1389656"/>
            </a:xfrm>
            <a:prstGeom prst="rect">
              <a:avLst/>
            </a:prstGeom>
          </p:spPr>
        </p:pic>
        <p:cxnSp>
          <p:nvCxnSpPr>
            <p:cNvPr id="6" name="Straight Arrow Connector 5"/>
            <p:cNvCxnSpPr/>
            <p:nvPr/>
          </p:nvCxnSpPr>
          <p:spPr>
            <a:xfrm>
              <a:off x="3923928" y="2503479"/>
              <a:ext cx="1296144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3923928" y="1916832"/>
              <a:ext cx="0" cy="586647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5219700" y="1916831"/>
              <a:ext cx="0" cy="586647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4335527" y="2492896"/>
                  <a:ext cx="3804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𝑇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35527" y="2492896"/>
                  <a:ext cx="380489" cy="369332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0" y="360363"/>
            <a:ext cx="914400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ru-RU" sz="2400" b="1" dirty="0"/>
              <a:t>Введение</a:t>
            </a:r>
            <a:endParaRPr lang="ru-RU" sz="2400" dirty="0"/>
          </a:p>
        </p:txBody>
      </p:sp>
      <p:sp>
        <p:nvSpPr>
          <p:cNvPr id="3080" name="Скругленный прямоугольник 2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2575" y="188913"/>
            <a:ext cx="8682038" cy="503237"/>
          </a:xfrm>
          <a:prstGeom prst="roundRect">
            <a:avLst>
              <a:gd name="adj" fmla="val 18519"/>
            </a:avLst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lIns="89592" tIns="18000" rIns="89592" bIns="18000" anchor="ctr"/>
          <a:lstStyle/>
          <a:p>
            <a:pPr marL="179388" lvl="1" defTabSz="895350">
              <a:spcBef>
                <a:spcPts val="400"/>
              </a:spcBef>
            </a:pPr>
            <a:r>
              <a:rPr lang="en-US" sz="2200" b="1" dirty="0" smtClean="0">
                <a:solidFill>
                  <a:schemeClr val="bg1"/>
                </a:solidFill>
              </a:rPr>
              <a:t>Laser pulse. </a:t>
            </a:r>
            <a:r>
              <a:rPr lang="en-US" sz="2200" b="1" dirty="0" err="1" smtClean="0">
                <a:solidFill>
                  <a:schemeClr val="bg1"/>
                </a:solidFill>
              </a:rPr>
              <a:t>Ponderomotive</a:t>
            </a:r>
            <a:r>
              <a:rPr lang="en-US" sz="2200" b="1" dirty="0" smtClean="0">
                <a:solidFill>
                  <a:schemeClr val="bg1"/>
                </a:solidFill>
              </a:rPr>
              <a:t> force</a:t>
            </a:r>
            <a:endParaRPr lang="ru-RU" sz="2200" b="1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71E83-D8BC-45F8-98B1-17CC7D34E449}" type="slidenum">
              <a:rPr lang="ru-RU" smtClean="0"/>
              <a:t>13</a:t>
            </a:fld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28416" y="836712"/>
                <a:ext cx="2903424" cy="5068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𝒂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/>
                              </a:rPr>
                              <m:t>𝜑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/>
                              </a:rPr>
                              <m:t>𝑇</m:t>
                            </m:r>
                          </m:den>
                        </m:f>
                      </m:e>
                    </m:d>
                  </m:oMath>
                </a14:m>
                <a:r>
                  <a:rPr lang="en-US" dirty="0"/>
                  <a:t>{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0,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cos</m:t>
                        </m:r>
                      </m:fName>
                      <m:e>
                        <m:r>
                          <a:rPr lang="en-US" i="1">
                            <a:latin typeface="Cambria Math"/>
                          </a:rPr>
                          <m:t>𝜑</m:t>
                        </m:r>
                      </m:e>
                    </m:func>
                    <m:r>
                      <a:rPr lang="en-US" i="1">
                        <a:latin typeface="Cambria Math"/>
                      </a:rPr>
                      <m:t>,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sin</m:t>
                        </m:r>
                      </m:fName>
                      <m:e>
                        <m:r>
                          <a:rPr lang="en-US" i="1">
                            <a:latin typeface="Cambria Math"/>
                          </a:rPr>
                          <m:t>𝜑</m:t>
                        </m:r>
                      </m:e>
                    </m:func>
                  </m:oMath>
                </a14:m>
                <a:r>
                  <a:rPr lang="en-US" dirty="0"/>
                  <a:t>}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416" y="836712"/>
                <a:ext cx="2903424" cy="506870"/>
              </a:xfrm>
              <a:prstGeom prst="rect">
                <a:avLst/>
              </a:prstGeom>
              <a:blipFill rotWithShape="1">
                <a:blip r:embed="rId7"/>
                <a:stretch>
                  <a:fillRect r="-1258" b="-60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039768" y="839043"/>
                <a:ext cx="3556568" cy="81900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/>
                                </a:rPr>
                                <m:t>𝒖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⊥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𝜑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1" i="1" smtClean="0">
                          <a:latin typeface="Cambria Math"/>
                        </a:rPr>
                        <m:t>𝒂</m:t>
                      </m:r>
                      <m:r>
                        <a:rPr lang="en-US" b="0" i="1" smtClean="0">
                          <a:latin typeface="Cambria Math"/>
                        </a:rPr>
                        <m:t>, 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𝜏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𝛾</m:t>
                          </m:r>
                        </m:den>
                      </m:f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𝜑</m:t>
                          </m:r>
                        </m:den>
                      </m:f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 smtClean="0">
                              <a:latin typeface="Cambria Math"/>
                            </a:rPr>
                            <m:t>𝒖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⊥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9768" y="839043"/>
                <a:ext cx="3556568" cy="819007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843808" y="1844824"/>
                <a:ext cx="6048672" cy="5068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𝑇</m:t>
                    </m:r>
                    <m:r>
                      <a:rPr lang="en-US" b="0" i="1" smtClean="0">
                        <a:latin typeface="Cambria Math"/>
                      </a:rPr>
                      <m:t>≫1</m:t>
                    </m:r>
                  </m:oMath>
                </a14:m>
                <a:r>
                  <a:rPr lang="en-US" dirty="0" smtClean="0"/>
                  <a:t>, 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/>
                          </a:rPr>
                          <m:t>𝒖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⊥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≈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/>
                              </a:rPr>
                              <m:t>𝜑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/>
                              </a:rPr>
                              <m:t>𝑇</m:t>
                            </m:r>
                          </m:den>
                        </m:f>
                      </m:e>
                    </m:d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0,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/>
                              </a:rPr>
                              <m:t>sin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𝜑</m:t>
                            </m:r>
                          </m:e>
                        </m:func>
                        <m:r>
                          <a:rPr lang="en-US" b="0" i="1" smtClean="0">
                            <a:latin typeface="Cambria Math"/>
                          </a:rPr>
                          <m:t>,−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/>
                              </a:rPr>
                              <m:t>cos</m:t>
                            </m:r>
                          </m:fName>
                          <m:e>
                            <m:r>
                              <a:rPr lang="en-US" i="1">
                                <a:latin typeface="Cambria Math"/>
                              </a:rPr>
                              <m:t>𝜑</m:t>
                            </m:r>
                          </m:e>
                        </m:func>
                      </m:e>
                    </m:d>
                  </m:oMath>
                </a14:m>
                <a:r>
                  <a:rPr lang="en-US" dirty="0" smtClean="0"/>
                  <a:t>,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dirty="0" smtClean="0">
                            <a:latin typeface="Cambria Math"/>
                          </a:rPr>
                          <m:t>𝑢</m:t>
                        </m:r>
                      </m:e>
                      <m:sub>
                        <m:r>
                          <a:rPr lang="en-US" b="0" i="1" dirty="0" smtClean="0">
                            <a:latin typeface="Cambria Math"/>
                          </a:rPr>
                          <m:t>⊥</m:t>
                        </m:r>
                      </m:sub>
                      <m:sup>
                        <m:r>
                          <a:rPr lang="en-US" b="0" i="1" dirty="0" smtClean="0">
                            <a:latin typeface="Cambria Math"/>
                          </a:rPr>
                          <m:t>2</m:t>
                        </m:r>
                      </m:sup>
                    </m:sSubSup>
                    <m:r>
                      <a:rPr lang="en-US" b="0" i="1" dirty="0" smtClean="0">
                        <a:latin typeface="Cambria Math"/>
                      </a:rPr>
                      <m:t>≈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b="0" i="1" dirty="0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808" y="1844824"/>
                <a:ext cx="6048672" cy="506870"/>
              </a:xfrm>
              <a:prstGeom prst="rect">
                <a:avLst/>
              </a:prstGeom>
              <a:blipFill rotWithShape="1">
                <a:blip r:embed="rId9"/>
                <a:stretch>
                  <a:fillRect l="-907" b="-60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148541" y="2445778"/>
                <a:ext cx="1695528" cy="695190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𝜑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𝜑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8541" y="2445778"/>
                <a:ext cx="1695528" cy="695190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34" y="3140968"/>
            <a:ext cx="2211432" cy="12961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2302" y="2877594"/>
                <a:ext cx="41524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02" y="2877594"/>
                <a:ext cx="415242" cy="307777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339752" y="4009977"/>
                <a:ext cx="31034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/>
                        </a:rPr>
                        <m:t>𝜏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752" y="4009977"/>
                <a:ext cx="310341" cy="307777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/>
          <p:cNvCxnSpPr/>
          <p:nvPr/>
        </p:nvCxnSpPr>
        <p:spPr>
          <a:xfrm flipH="1" flipV="1">
            <a:off x="467544" y="3206406"/>
            <a:ext cx="958010" cy="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115616" y="3165626"/>
                <a:ext cx="598818" cy="3119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b="0" i="1" smtClean="0">
                              <a:solidFill>
                                <a:srgbClr val="558ED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solidFill>
                                <a:srgbClr val="558ED5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rgbClr val="558ED5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sz="1400" b="0" i="1" smtClean="0">
                              <a:solidFill>
                                <a:srgbClr val="558ED5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sz="1400" b="0" i="1" smtClean="0">
                          <a:solidFill>
                            <a:srgbClr val="558ED5"/>
                          </a:solidFill>
                          <a:latin typeface="Cambria Math"/>
                        </a:rPr>
                        <m:t>/2</m:t>
                      </m:r>
                    </m:oMath>
                  </m:oMathPara>
                </a14:m>
                <a:endParaRPr lang="en-US" sz="1400" dirty="0">
                  <a:solidFill>
                    <a:srgbClr val="558ED5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3165626"/>
                <a:ext cx="598818" cy="311945"/>
              </a:xfrm>
              <a:prstGeom prst="rect">
                <a:avLst/>
              </a:prstGeom>
              <a:blipFill rotWithShape="1">
                <a:blip r:embed="rId14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071550" y="3930242"/>
                <a:ext cx="4501938" cy="5068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C00000"/>
                    </a:solidFill>
                  </a:rPr>
                  <a:t>Linear polarization</a:t>
                </a:r>
                <a:r>
                  <a:rPr lang="en-US" dirty="0" smtClean="0"/>
                  <a:t>:  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𝒂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</a:rPr>
                              <m:t>𝜑</m:t>
                            </m:r>
                          </m:num>
                          <m:den>
                            <m:r>
                              <a:rPr lang="en-US" i="1">
                                <a:latin typeface="Cambria Math"/>
                              </a:rPr>
                              <m:t>𝑇</m:t>
                            </m:r>
                          </m:den>
                        </m:f>
                      </m:e>
                    </m:d>
                  </m:oMath>
                </a14:m>
                <a:r>
                  <a:rPr lang="en-US" dirty="0"/>
                  <a:t>{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0,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cos</m:t>
                        </m:r>
                      </m:fName>
                      <m:e>
                        <m:r>
                          <a:rPr lang="en-US" i="1">
                            <a:latin typeface="Cambria Math"/>
                          </a:rPr>
                          <m:t>𝜑</m:t>
                        </m:r>
                      </m:e>
                    </m:func>
                    <m:r>
                      <a:rPr lang="en-US" i="1">
                        <a:latin typeface="Cambria Math"/>
                      </a:rPr>
                      <m:t>,</m:t>
                    </m:r>
                    <m:r>
                      <a:rPr lang="en-US" b="0" i="1" smtClean="0">
                        <a:latin typeface="Cambria Math"/>
                      </a:rPr>
                      <m:t>0</m:t>
                    </m:r>
                  </m:oMath>
                </a14:m>
                <a:r>
                  <a:rPr lang="en-US" dirty="0"/>
                  <a:t>}</a:t>
                </a: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1550" y="3930242"/>
                <a:ext cx="4501938" cy="506870"/>
              </a:xfrm>
              <a:prstGeom prst="rect">
                <a:avLst/>
              </a:prstGeom>
              <a:blipFill rotWithShape="1">
                <a:blip r:embed="rId15"/>
                <a:stretch>
                  <a:fillRect l="-1220" r="-271" b="-60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26128" y="4725144"/>
                <a:ext cx="7627281" cy="7216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𝒖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⊥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≈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𝑔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𝜑</m:t>
                              </m:r>
                            </m:num>
                            <m:den>
                              <m:r>
                                <a:rPr lang="en-US" i="1">
                                  <a:latin typeface="Cambria Math"/>
                                </a:rPr>
                                <m:t>𝑇</m:t>
                              </m:r>
                            </m:den>
                          </m:f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0,</m:t>
                          </m:r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𝜑</m:t>
                              </m:r>
                            </m:e>
                          </m:func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, 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𝜑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4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1" smtClean="0">
                                  <a:latin typeface="Cambria Math"/>
                                </a:rPr>
                                <m:t>𝑑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𝜑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404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rgbClr val="4040FF"/>
                                  </a:solidFill>
                                  <a:latin typeface="Cambria Math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404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rgbClr val="4040FF"/>
                                      </a:solidFill>
                                      <a:latin typeface="Cambria Math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4040FF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4040FF"/>
                                  </a:solidFill>
                                  <a:latin typeface="Cambria Math"/>
                                </a:rPr>
                                <m:t>𝑑</m:t>
                              </m:r>
                              <m:r>
                                <a:rPr lang="en-US" b="0" i="1" smtClean="0">
                                  <a:solidFill>
                                    <a:srgbClr val="4040FF"/>
                                  </a:solidFill>
                                  <a:latin typeface="Cambria Math"/>
                                </a:rPr>
                                <m:t>𝜑</m:t>
                              </m:r>
                            </m:den>
                          </m:f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rgbClr val="404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4040FF"/>
                                  </a:solidFill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i="1">
                                  <a:solidFill>
                                    <a:srgbClr val="4040FF"/>
                                  </a:solidFill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i="1">
                                  <a:solidFill>
                                    <a:srgbClr val="4040FF"/>
                                  </a:solidFill>
                                  <a:latin typeface="Cambria Math"/>
                                </a:rPr>
                                <m:t>𝜑</m:t>
                              </m:r>
                            </m:e>
                          </m:func>
                          <m:r>
                            <a:rPr lang="en-US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b="0" i="1" smtClean="0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404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4040FF"/>
                                  </a:solidFill>
                                  <a:latin typeface="Cambria Math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4040FF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rgbClr val="404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4040FF"/>
                                  </a:solidFill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b="0" i="1" smtClean="0">
                                  <a:solidFill>
                                    <a:srgbClr val="4040FF"/>
                                  </a:solidFill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b="0" i="1" smtClean="0">
                                  <a:solidFill>
                                    <a:srgbClr val="4040FF"/>
                                  </a:solidFill>
                                  <a:latin typeface="Cambria Math"/>
                                </a:rPr>
                                <m:t>𝜑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128" y="4725144"/>
                <a:ext cx="7627281" cy="721672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4932040" y="5873123"/>
                <a:ext cx="2168158" cy="716606"/>
              </a:xfrm>
              <a:prstGeom prst="rect">
                <a:avLst/>
              </a:prstGeom>
              <a:ln w="19050">
                <a:solidFill>
                  <a:srgbClr val="C0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𝑑</m:t>
                          </m:r>
                          <m:r>
                            <a:rPr lang="en-US" i="1">
                              <a:latin typeface="Cambria Math"/>
                            </a:rPr>
                            <m:t>𝜏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𝑝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𝛾</m:t>
                          </m:r>
                        </m:den>
                      </m:f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 </m:t>
                          </m:r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acc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𝜑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2040" y="5873123"/>
                <a:ext cx="2168158" cy="716606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  <a:ln w="1905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3923928" y="3235052"/>
                <a:ext cx="2144754" cy="6951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(</m:t>
                      </m:r>
                      <m:r>
                        <a:rPr lang="en-US" i="1">
                          <a:latin typeface="Cambria Math"/>
                        </a:rPr>
                        <m:t>𝜑</m:t>
                      </m:r>
                      <m:r>
                        <a:rPr lang="en-US" i="1">
                          <a:latin typeface="Cambria Math"/>
                        </a:rPr>
                        <m:t>)=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  <m:r>
                            <a:rPr lang="en-US" i="1">
                              <a:latin typeface="Cambria Math"/>
                            </a:rPr>
                            <m:t>,0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3928" y="3235052"/>
                <a:ext cx="2144754" cy="695190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323528" y="5952420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Motion, averaged over fast laser oscillations, is governed by </a:t>
            </a:r>
            <a:r>
              <a:rPr lang="en-US" dirty="0" err="1" smtClean="0">
                <a:solidFill>
                  <a:srgbClr val="C00000"/>
                </a:solidFill>
              </a:rPr>
              <a:t>ponderomotive</a:t>
            </a:r>
            <a:r>
              <a:rPr lang="en-US" dirty="0" smtClean="0">
                <a:solidFill>
                  <a:srgbClr val="C00000"/>
                </a:solidFill>
              </a:rPr>
              <a:t> force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453602" y="1249015"/>
            <a:ext cx="16489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Circular polarization</a:t>
            </a:r>
            <a:endParaRPr lang="en-US" sz="1400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198" y="2492896"/>
            <a:ext cx="1792282" cy="92067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6630477" y="3129622"/>
            <a:ext cx="605819" cy="587410"/>
            <a:chOff x="2771800" y="5229200"/>
            <a:chExt cx="616840" cy="648072"/>
          </a:xfrm>
        </p:grpSpPr>
        <p:cxnSp>
          <p:nvCxnSpPr>
            <p:cNvPr id="29" name="Straight Arrow Connector 28"/>
            <p:cNvCxnSpPr/>
            <p:nvPr/>
          </p:nvCxnSpPr>
          <p:spPr>
            <a:xfrm flipV="1">
              <a:off x="2843808" y="5445225"/>
              <a:ext cx="0" cy="432047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2843808" y="5877272"/>
              <a:ext cx="360040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3059832" y="5569495"/>
                  <a:ext cx="32880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/>
                          </a:rPr>
                          <m:t>𝑦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59832" y="5569495"/>
                  <a:ext cx="328808" cy="307777"/>
                </a:xfrm>
                <a:prstGeom prst="rect">
                  <a:avLst/>
                </a:prstGeom>
                <a:blipFill rotWithShape="1"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2771800" y="5229200"/>
                  <a:ext cx="31438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/>
                          </a:rPr>
                          <m:t>𝑧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1800" y="5229200"/>
                  <a:ext cx="314380" cy="307777"/>
                </a:xfrm>
                <a:prstGeom prst="rect">
                  <a:avLst/>
                </a:prstGeom>
                <a:blipFill rotWithShape="1"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3" name="Group 32"/>
          <p:cNvGrpSpPr/>
          <p:nvPr/>
        </p:nvGrpSpPr>
        <p:grpSpPr>
          <a:xfrm>
            <a:off x="7884368" y="3129622"/>
            <a:ext cx="605819" cy="587410"/>
            <a:chOff x="2771800" y="5229200"/>
            <a:chExt cx="616840" cy="648072"/>
          </a:xfrm>
        </p:grpSpPr>
        <p:cxnSp>
          <p:nvCxnSpPr>
            <p:cNvPr id="34" name="Straight Arrow Connector 33"/>
            <p:cNvCxnSpPr/>
            <p:nvPr/>
          </p:nvCxnSpPr>
          <p:spPr>
            <a:xfrm flipV="1">
              <a:off x="2843808" y="5445225"/>
              <a:ext cx="0" cy="432047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2843808" y="5877272"/>
              <a:ext cx="360040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059832" y="5569495"/>
                  <a:ext cx="32880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/>
                          </a:rPr>
                          <m:t>𝑦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59832" y="5569495"/>
                  <a:ext cx="328808" cy="307777"/>
                </a:xfrm>
                <a:prstGeom prst="rect">
                  <a:avLst/>
                </a:prstGeom>
                <a:blipFill rotWithShape="1"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2771800" y="5229200"/>
                  <a:ext cx="332308" cy="3395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/>
                          </a:rPr>
                          <m:t>𝑥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1800" y="5229200"/>
                  <a:ext cx="332308" cy="339561"/>
                </a:xfrm>
                <a:prstGeom prst="rect">
                  <a:avLst/>
                </a:prstGeom>
                <a:blipFill rotWithShape="1"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34434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682" y="2351694"/>
            <a:ext cx="1270888" cy="1207257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82575" y="1392563"/>
            <a:ext cx="2243391" cy="1748405"/>
            <a:chOff x="3450304" y="1113823"/>
            <a:chExt cx="2243391" cy="174840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0304" y="1113823"/>
              <a:ext cx="2243391" cy="1389656"/>
            </a:xfrm>
            <a:prstGeom prst="rect">
              <a:avLst/>
            </a:prstGeom>
          </p:spPr>
        </p:pic>
        <p:cxnSp>
          <p:nvCxnSpPr>
            <p:cNvPr id="6" name="Straight Arrow Connector 5"/>
            <p:cNvCxnSpPr/>
            <p:nvPr/>
          </p:nvCxnSpPr>
          <p:spPr>
            <a:xfrm>
              <a:off x="3923928" y="2503479"/>
              <a:ext cx="1296144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3923928" y="1916832"/>
              <a:ext cx="0" cy="586647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5219700" y="1916831"/>
              <a:ext cx="0" cy="586647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4335527" y="2492896"/>
                  <a:ext cx="3804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𝑇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35527" y="2492896"/>
                  <a:ext cx="380489" cy="369332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0" y="360363"/>
            <a:ext cx="914400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ru-RU" sz="2400" b="1" dirty="0"/>
              <a:t>Введение</a:t>
            </a:r>
            <a:endParaRPr lang="ru-RU" sz="2400" dirty="0"/>
          </a:p>
        </p:txBody>
      </p:sp>
      <p:sp>
        <p:nvSpPr>
          <p:cNvPr id="3080" name="Скругленный прямоугольник 2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2575" y="188913"/>
            <a:ext cx="8682038" cy="503237"/>
          </a:xfrm>
          <a:prstGeom prst="roundRect">
            <a:avLst>
              <a:gd name="adj" fmla="val 18519"/>
            </a:avLst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lIns="89592" tIns="18000" rIns="89592" bIns="18000" anchor="ctr"/>
          <a:lstStyle/>
          <a:p>
            <a:pPr marL="179388" lvl="1" defTabSz="895350">
              <a:spcBef>
                <a:spcPts val="400"/>
              </a:spcBef>
            </a:pPr>
            <a:r>
              <a:rPr lang="en-US" sz="2200" b="1" dirty="0" smtClean="0">
                <a:solidFill>
                  <a:schemeClr val="bg1"/>
                </a:solidFill>
              </a:rPr>
              <a:t>Laser pulse. </a:t>
            </a:r>
            <a:r>
              <a:rPr lang="en-US" sz="2200" b="1" dirty="0" err="1" smtClean="0">
                <a:solidFill>
                  <a:schemeClr val="bg1"/>
                </a:solidFill>
              </a:rPr>
              <a:t>Ponderomotive</a:t>
            </a:r>
            <a:r>
              <a:rPr lang="en-US" sz="2200" b="1" dirty="0" smtClean="0">
                <a:solidFill>
                  <a:schemeClr val="bg1"/>
                </a:solidFill>
              </a:rPr>
              <a:t> force</a:t>
            </a:r>
            <a:endParaRPr lang="ru-RU" sz="2200" b="1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71E83-D8BC-45F8-98B1-17CC7D34E449}" type="slidenum">
              <a:rPr lang="ru-RU" smtClean="0"/>
              <a:t>14</a:t>
            </a:fld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28416" y="836712"/>
                <a:ext cx="2903424" cy="5068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𝒂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/>
                              </a:rPr>
                              <m:t>𝜑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/>
                              </a:rPr>
                              <m:t>𝑇</m:t>
                            </m:r>
                          </m:den>
                        </m:f>
                      </m:e>
                    </m:d>
                  </m:oMath>
                </a14:m>
                <a:r>
                  <a:rPr lang="en-US" dirty="0"/>
                  <a:t>{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0,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cos</m:t>
                        </m:r>
                      </m:fName>
                      <m:e>
                        <m:r>
                          <a:rPr lang="en-US" i="1">
                            <a:latin typeface="Cambria Math"/>
                          </a:rPr>
                          <m:t>𝜑</m:t>
                        </m:r>
                      </m:e>
                    </m:func>
                    <m:r>
                      <a:rPr lang="en-US" i="1">
                        <a:latin typeface="Cambria Math"/>
                      </a:rPr>
                      <m:t>,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sin</m:t>
                        </m:r>
                      </m:fName>
                      <m:e>
                        <m:r>
                          <a:rPr lang="en-US" i="1">
                            <a:latin typeface="Cambria Math"/>
                          </a:rPr>
                          <m:t>𝜑</m:t>
                        </m:r>
                      </m:e>
                    </m:func>
                  </m:oMath>
                </a14:m>
                <a:r>
                  <a:rPr lang="en-US" dirty="0"/>
                  <a:t>}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416" y="836712"/>
                <a:ext cx="2903424" cy="506870"/>
              </a:xfrm>
              <a:prstGeom prst="rect">
                <a:avLst/>
              </a:prstGeom>
              <a:blipFill rotWithShape="1">
                <a:blip r:embed="rId7"/>
                <a:stretch>
                  <a:fillRect r="-1258" b="-60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039768" y="839043"/>
                <a:ext cx="3556568" cy="81900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/>
                                </a:rPr>
                                <m:t>𝒖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⊥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𝜑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1" i="1" smtClean="0">
                          <a:latin typeface="Cambria Math"/>
                        </a:rPr>
                        <m:t>𝒂</m:t>
                      </m:r>
                      <m:r>
                        <a:rPr lang="en-US" b="0" i="1" smtClean="0">
                          <a:latin typeface="Cambria Math"/>
                        </a:rPr>
                        <m:t>, 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𝜏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𝛾</m:t>
                          </m:r>
                        </m:den>
                      </m:f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𝜑</m:t>
                          </m:r>
                        </m:den>
                      </m:f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 smtClean="0">
                              <a:latin typeface="Cambria Math"/>
                            </a:rPr>
                            <m:t>𝒖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⊥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9768" y="839043"/>
                <a:ext cx="3556568" cy="819007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843808" y="1844824"/>
                <a:ext cx="6048672" cy="5068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𝑇</m:t>
                    </m:r>
                    <m:r>
                      <a:rPr lang="en-US" b="0" i="1" smtClean="0">
                        <a:latin typeface="Cambria Math"/>
                      </a:rPr>
                      <m:t>≫1</m:t>
                    </m:r>
                  </m:oMath>
                </a14:m>
                <a:r>
                  <a:rPr lang="en-US" dirty="0" smtClean="0"/>
                  <a:t>, 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/>
                          </a:rPr>
                          <m:t>𝒖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⊥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≈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/>
                              </a:rPr>
                              <m:t>𝜑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/>
                              </a:rPr>
                              <m:t>𝑇</m:t>
                            </m:r>
                          </m:den>
                        </m:f>
                      </m:e>
                    </m:d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0,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/>
                              </a:rPr>
                              <m:t>sin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𝜑</m:t>
                            </m:r>
                          </m:e>
                        </m:func>
                        <m:r>
                          <a:rPr lang="en-US" b="0" i="1" smtClean="0">
                            <a:latin typeface="Cambria Math"/>
                          </a:rPr>
                          <m:t>,−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/>
                              </a:rPr>
                              <m:t>cos</m:t>
                            </m:r>
                          </m:fName>
                          <m:e>
                            <m:r>
                              <a:rPr lang="en-US" i="1">
                                <a:latin typeface="Cambria Math"/>
                              </a:rPr>
                              <m:t>𝜑</m:t>
                            </m:r>
                          </m:e>
                        </m:func>
                      </m:e>
                    </m:d>
                  </m:oMath>
                </a14:m>
                <a:r>
                  <a:rPr lang="en-US" dirty="0" smtClean="0"/>
                  <a:t>,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dirty="0" smtClean="0">
                            <a:latin typeface="Cambria Math"/>
                          </a:rPr>
                          <m:t>𝑢</m:t>
                        </m:r>
                      </m:e>
                      <m:sub>
                        <m:r>
                          <a:rPr lang="en-US" b="0" i="1" dirty="0" smtClean="0">
                            <a:latin typeface="Cambria Math"/>
                          </a:rPr>
                          <m:t>⊥</m:t>
                        </m:r>
                      </m:sub>
                      <m:sup>
                        <m:r>
                          <a:rPr lang="en-US" b="0" i="1" dirty="0" smtClean="0">
                            <a:latin typeface="Cambria Math"/>
                          </a:rPr>
                          <m:t>2</m:t>
                        </m:r>
                      </m:sup>
                    </m:sSubSup>
                    <m:r>
                      <a:rPr lang="en-US" b="0" i="1" dirty="0" smtClean="0">
                        <a:latin typeface="Cambria Math"/>
                      </a:rPr>
                      <m:t>≈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b="0" i="1" dirty="0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808" y="1844824"/>
                <a:ext cx="6048672" cy="506870"/>
              </a:xfrm>
              <a:prstGeom prst="rect">
                <a:avLst/>
              </a:prstGeom>
              <a:blipFill rotWithShape="1">
                <a:blip r:embed="rId9"/>
                <a:stretch>
                  <a:fillRect l="-907" b="-60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148541" y="2445778"/>
                <a:ext cx="1695528" cy="695190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𝜑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𝜑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8541" y="2445778"/>
                <a:ext cx="1695528" cy="695190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34" y="3140968"/>
            <a:ext cx="2211432" cy="12961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2302" y="2877594"/>
                <a:ext cx="41524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02" y="2877594"/>
                <a:ext cx="415242" cy="307777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339752" y="4009977"/>
                <a:ext cx="31034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/>
                        </a:rPr>
                        <m:t>𝜏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752" y="4009977"/>
                <a:ext cx="310341" cy="307777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/>
          <p:cNvCxnSpPr/>
          <p:nvPr/>
        </p:nvCxnSpPr>
        <p:spPr>
          <a:xfrm flipH="1" flipV="1">
            <a:off x="467544" y="3206406"/>
            <a:ext cx="958010" cy="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115616" y="3165626"/>
                <a:ext cx="598818" cy="3119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b="0" i="1" smtClean="0">
                              <a:solidFill>
                                <a:srgbClr val="558ED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solidFill>
                                <a:srgbClr val="558ED5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rgbClr val="558ED5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sz="1400" b="0" i="1" smtClean="0">
                              <a:solidFill>
                                <a:srgbClr val="558ED5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sz="1400" b="0" i="1" smtClean="0">
                          <a:solidFill>
                            <a:srgbClr val="558ED5"/>
                          </a:solidFill>
                          <a:latin typeface="Cambria Math"/>
                        </a:rPr>
                        <m:t>/2</m:t>
                      </m:r>
                    </m:oMath>
                  </m:oMathPara>
                </a14:m>
                <a:endParaRPr lang="en-US" sz="1400" dirty="0">
                  <a:solidFill>
                    <a:srgbClr val="558ED5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3165626"/>
                <a:ext cx="598818" cy="311945"/>
              </a:xfrm>
              <a:prstGeom prst="rect">
                <a:avLst/>
              </a:prstGeom>
              <a:blipFill rotWithShape="1">
                <a:blip r:embed="rId14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071550" y="3930242"/>
                <a:ext cx="4501938" cy="5068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C00000"/>
                    </a:solidFill>
                  </a:rPr>
                  <a:t>Linear polarization</a:t>
                </a:r>
                <a:r>
                  <a:rPr lang="en-US" dirty="0" smtClean="0"/>
                  <a:t>:  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𝒂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</a:rPr>
                              <m:t>𝜑</m:t>
                            </m:r>
                          </m:num>
                          <m:den>
                            <m:r>
                              <a:rPr lang="en-US" i="1">
                                <a:latin typeface="Cambria Math"/>
                              </a:rPr>
                              <m:t>𝑇</m:t>
                            </m:r>
                          </m:den>
                        </m:f>
                      </m:e>
                    </m:d>
                  </m:oMath>
                </a14:m>
                <a:r>
                  <a:rPr lang="en-US" dirty="0"/>
                  <a:t>{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0,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cos</m:t>
                        </m:r>
                      </m:fName>
                      <m:e>
                        <m:r>
                          <a:rPr lang="en-US" i="1">
                            <a:latin typeface="Cambria Math"/>
                          </a:rPr>
                          <m:t>𝜑</m:t>
                        </m:r>
                      </m:e>
                    </m:func>
                    <m:r>
                      <a:rPr lang="en-US" i="1">
                        <a:latin typeface="Cambria Math"/>
                      </a:rPr>
                      <m:t>,</m:t>
                    </m:r>
                    <m:r>
                      <a:rPr lang="en-US" b="0" i="1" smtClean="0">
                        <a:latin typeface="Cambria Math"/>
                      </a:rPr>
                      <m:t>0</m:t>
                    </m:r>
                  </m:oMath>
                </a14:m>
                <a:r>
                  <a:rPr lang="en-US" dirty="0"/>
                  <a:t>}</a:t>
                </a: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1550" y="3930242"/>
                <a:ext cx="4501938" cy="506870"/>
              </a:xfrm>
              <a:prstGeom prst="rect">
                <a:avLst/>
              </a:prstGeom>
              <a:blipFill rotWithShape="1">
                <a:blip r:embed="rId15"/>
                <a:stretch>
                  <a:fillRect l="-1220" r="-271" b="-60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26128" y="4725144"/>
                <a:ext cx="7627281" cy="7216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𝒖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⊥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≈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𝑔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𝜑</m:t>
                              </m:r>
                            </m:num>
                            <m:den>
                              <m:r>
                                <a:rPr lang="en-US" i="1">
                                  <a:latin typeface="Cambria Math"/>
                                </a:rPr>
                                <m:t>𝑇</m:t>
                              </m:r>
                            </m:den>
                          </m:f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0,</m:t>
                          </m:r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𝜑</m:t>
                              </m:r>
                            </m:e>
                          </m:func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, 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𝜑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4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1" smtClean="0">
                                  <a:latin typeface="Cambria Math"/>
                                </a:rPr>
                                <m:t>𝑑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𝜑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404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rgbClr val="4040FF"/>
                                  </a:solidFill>
                                  <a:latin typeface="Cambria Math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404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rgbClr val="4040FF"/>
                                      </a:solidFill>
                                      <a:latin typeface="Cambria Math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4040FF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4040FF"/>
                                  </a:solidFill>
                                  <a:latin typeface="Cambria Math"/>
                                </a:rPr>
                                <m:t>𝑑</m:t>
                              </m:r>
                              <m:r>
                                <a:rPr lang="en-US" b="0" i="1" smtClean="0">
                                  <a:solidFill>
                                    <a:srgbClr val="4040FF"/>
                                  </a:solidFill>
                                  <a:latin typeface="Cambria Math"/>
                                </a:rPr>
                                <m:t>𝜑</m:t>
                              </m:r>
                            </m:den>
                          </m:f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rgbClr val="404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4040FF"/>
                                  </a:solidFill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i="1">
                                  <a:solidFill>
                                    <a:srgbClr val="4040FF"/>
                                  </a:solidFill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i="1">
                                  <a:solidFill>
                                    <a:srgbClr val="4040FF"/>
                                  </a:solidFill>
                                  <a:latin typeface="Cambria Math"/>
                                </a:rPr>
                                <m:t>𝜑</m:t>
                              </m:r>
                            </m:e>
                          </m:func>
                          <m:r>
                            <a:rPr lang="en-US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b="0" i="1" smtClean="0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404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4040FF"/>
                                  </a:solidFill>
                                  <a:latin typeface="Cambria Math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4040FF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rgbClr val="404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4040FF"/>
                                  </a:solidFill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b="0" i="1" smtClean="0">
                                  <a:solidFill>
                                    <a:srgbClr val="4040FF"/>
                                  </a:solidFill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b="0" i="1" smtClean="0">
                                  <a:solidFill>
                                    <a:srgbClr val="4040FF"/>
                                  </a:solidFill>
                                  <a:latin typeface="Cambria Math"/>
                                </a:rPr>
                                <m:t>𝜑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128" y="4725144"/>
                <a:ext cx="7627281" cy="721672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4932040" y="5873123"/>
                <a:ext cx="2168158" cy="716606"/>
              </a:xfrm>
              <a:prstGeom prst="rect">
                <a:avLst/>
              </a:prstGeom>
              <a:ln w="19050">
                <a:solidFill>
                  <a:srgbClr val="C0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𝑑</m:t>
                          </m:r>
                          <m:r>
                            <a:rPr lang="en-US" i="1">
                              <a:latin typeface="Cambria Math"/>
                            </a:rPr>
                            <m:t>𝜏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𝑝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𝛾</m:t>
                          </m:r>
                        </m:den>
                      </m:f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 </m:t>
                          </m:r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acc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𝜑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2040" y="5873123"/>
                <a:ext cx="2168158" cy="716606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  <a:ln w="1905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3923928" y="3235052"/>
                <a:ext cx="2144754" cy="6951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(</m:t>
                      </m:r>
                      <m:r>
                        <a:rPr lang="en-US" i="1">
                          <a:latin typeface="Cambria Math"/>
                        </a:rPr>
                        <m:t>𝜑</m:t>
                      </m:r>
                      <m:r>
                        <a:rPr lang="en-US" i="1">
                          <a:latin typeface="Cambria Math"/>
                        </a:rPr>
                        <m:t>)=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  <m:r>
                            <a:rPr lang="en-US" i="1">
                              <a:latin typeface="Cambria Math"/>
                            </a:rPr>
                            <m:t>,0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3928" y="3235052"/>
                <a:ext cx="2144754" cy="695190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323528" y="5952420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Motion, averaged over fast laser oscillations, is governed by </a:t>
            </a:r>
            <a:r>
              <a:rPr lang="en-US" dirty="0" err="1" smtClean="0">
                <a:solidFill>
                  <a:srgbClr val="C00000"/>
                </a:solidFill>
              </a:rPr>
              <a:t>ponderomotive</a:t>
            </a:r>
            <a:r>
              <a:rPr lang="en-US" dirty="0" smtClean="0">
                <a:solidFill>
                  <a:srgbClr val="C00000"/>
                </a:solidFill>
              </a:rPr>
              <a:t> force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453602" y="1249015"/>
            <a:ext cx="16489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Circular polarization</a:t>
            </a:r>
            <a:endParaRPr lang="en-US" sz="1400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198" y="2492896"/>
            <a:ext cx="1792282" cy="92067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102580" y="1916832"/>
            <a:ext cx="605324" cy="36004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6630477" y="3129622"/>
            <a:ext cx="605819" cy="587410"/>
            <a:chOff x="2771800" y="5229200"/>
            <a:chExt cx="616840" cy="648072"/>
          </a:xfrm>
        </p:grpSpPr>
        <p:cxnSp>
          <p:nvCxnSpPr>
            <p:cNvPr id="30" name="Straight Arrow Connector 29"/>
            <p:cNvCxnSpPr/>
            <p:nvPr/>
          </p:nvCxnSpPr>
          <p:spPr>
            <a:xfrm flipV="1">
              <a:off x="2843808" y="5445225"/>
              <a:ext cx="0" cy="432047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2843808" y="5877272"/>
              <a:ext cx="360040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3059832" y="5569495"/>
                  <a:ext cx="32880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/>
                          </a:rPr>
                          <m:t>𝑦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59832" y="5569495"/>
                  <a:ext cx="328808" cy="307777"/>
                </a:xfrm>
                <a:prstGeom prst="rect">
                  <a:avLst/>
                </a:prstGeom>
                <a:blipFill rotWithShape="1"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2771800" y="5229200"/>
                  <a:ext cx="31438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/>
                          </a:rPr>
                          <m:t>𝑧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1800" y="5229200"/>
                  <a:ext cx="314380" cy="307777"/>
                </a:xfrm>
                <a:prstGeom prst="rect">
                  <a:avLst/>
                </a:prstGeom>
                <a:blipFill rotWithShape="1"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4" name="Group 33"/>
          <p:cNvGrpSpPr/>
          <p:nvPr/>
        </p:nvGrpSpPr>
        <p:grpSpPr>
          <a:xfrm>
            <a:off x="7884368" y="3129622"/>
            <a:ext cx="605819" cy="587410"/>
            <a:chOff x="2771800" y="5229200"/>
            <a:chExt cx="616840" cy="648072"/>
          </a:xfrm>
        </p:grpSpPr>
        <p:cxnSp>
          <p:nvCxnSpPr>
            <p:cNvPr id="35" name="Straight Arrow Connector 34"/>
            <p:cNvCxnSpPr/>
            <p:nvPr/>
          </p:nvCxnSpPr>
          <p:spPr>
            <a:xfrm flipV="1">
              <a:off x="2843808" y="5445225"/>
              <a:ext cx="0" cy="432047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2843808" y="5877272"/>
              <a:ext cx="360040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3059832" y="5569495"/>
                  <a:ext cx="32880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/>
                          </a:rPr>
                          <m:t>𝑦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59832" y="5569495"/>
                  <a:ext cx="328808" cy="307777"/>
                </a:xfrm>
                <a:prstGeom prst="rect">
                  <a:avLst/>
                </a:prstGeom>
                <a:blipFill rotWithShape="1"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2771800" y="5229200"/>
                  <a:ext cx="332308" cy="3395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/>
                          </a:rPr>
                          <m:t>𝑥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1800" y="5229200"/>
                  <a:ext cx="332308" cy="339561"/>
                </a:xfrm>
                <a:prstGeom prst="rect">
                  <a:avLst/>
                </a:prstGeom>
                <a:blipFill rotWithShape="1"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7" name="TextBox 26"/>
          <p:cNvSpPr txBox="1"/>
          <p:nvPr/>
        </p:nvSpPr>
        <p:spPr>
          <a:xfrm>
            <a:off x="2267744" y="2372687"/>
            <a:ext cx="18836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two different time scales allow to separate fast and slow motion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76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0" y="360363"/>
            <a:ext cx="914400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ru-RU" sz="2400" b="1" dirty="0"/>
              <a:t>Введение</a:t>
            </a:r>
            <a:endParaRPr lang="ru-RU" sz="2400" dirty="0"/>
          </a:p>
        </p:txBody>
      </p:sp>
      <p:sp>
        <p:nvSpPr>
          <p:cNvPr id="3077" name="Line 30"/>
          <p:cNvSpPr>
            <a:spLocks noChangeShapeType="1"/>
          </p:cNvSpPr>
          <p:nvPr/>
        </p:nvSpPr>
        <p:spPr bwMode="auto">
          <a:xfrm>
            <a:off x="8453438" y="5805264"/>
            <a:ext cx="157162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3080" name="Скругленный прямоугольник 2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2575" y="188913"/>
            <a:ext cx="8682038" cy="503237"/>
          </a:xfrm>
          <a:prstGeom prst="roundRect">
            <a:avLst>
              <a:gd name="adj" fmla="val 18519"/>
            </a:avLst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lIns="89592" tIns="18000" rIns="89592" bIns="18000" anchor="ctr"/>
          <a:lstStyle/>
          <a:p>
            <a:pPr marL="179388" lvl="1" defTabSz="895350">
              <a:spcBef>
                <a:spcPts val="400"/>
              </a:spcBef>
            </a:pPr>
            <a:r>
              <a:rPr lang="en-US" sz="2200" b="1" dirty="0" smtClean="0">
                <a:solidFill>
                  <a:schemeClr val="bg1"/>
                </a:solidFill>
              </a:rPr>
              <a:t>Focused laser. </a:t>
            </a:r>
            <a:r>
              <a:rPr lang="en-US" sz="2200" b="1" dirty="0" err="1" smtClean="0">
                <a:solidFill>
                  <a:schemeClr val="bg1"/>
                </a:solidFill>
              </a:rPr>
              <a:t>Ponderomotive</a:t>
            </a:r>
            <a:r>
              <a:rPr lang="en-US" sz="2200" b="1" dirty="0" smtClean="0">
                <a:solidFill>
                  <a:schemeClr val="bg1"/>
                </a:solidFill>
              </a:rPr>
              <a:t> force</a:t>
            </a:r>
            <a:endParaRPr lang="ru-RU" sz="2200" b="1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71E83-D8BC-45F8-98B1-17CC7D34E449}" type="slidenum">
              <a:rPr lang="ru-RU" smtClean="0"/>
              <a:t>15</a:t>
            </a:fld>
            <a:endParaRPr lang="ru-RU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0634"/>
          <a:stretch/>
        </p:blipFill>
        <p:spPr>
          <a:xfrm rot="16200000">
            <a:off x="6527905" y="1114930"/>
            <a:ext cx="1955070" cy="205315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/>
              <p:cNvSpPr txBox="1"/>
              <p:nvPr/>
            </p:nvSpPr>
            <p:spPr>
              <a:xfrm>
                <a:off x="6948264" y="5132322"/>
                <a:ext cx="1924951" cy="6009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tabLst>
                    <a:tab pos="97155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𝛼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1,      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𝐶𝑃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1/2,  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𝐿𝑃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8264" y="5132322"/>
                <a:ext cx="1924951" cy="600934"/>
              </a:xfrm>
              <a:prstGeom prst="rect">
                <a:avLst/>
              </a:prstGeom>
              <a:blipFill>
                <a:blip r:embed="rId5"/>
                <a:stretch>
                  <a:fillRect b="-1122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/>
              <p:cNvSpPr txBox="1"/>
              <p:nvPr/>
            </p:nvSpPr>
            <p:spPr>
              <a:xfrm>
                <a:off x="2483768" y="5507940"/>
                <a:ext cx="38590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/>
                          </a:rPr>
                          <m:t>𝒖</m:t>
                        </m:r>
                      </m:e>
                    </m:acc>
                    <m:r>
                      <a:rPr lang="en-US" b="0" i="1" smtClean="0">
                        <a:latin typeface="Cambria Math"/>
                      </a:rPr>
                      <m:t>,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/>
                          </a:rPr>
                          <m:t>𝒗</m:t>
                        </m:r>
                      </m:e>
                    </m:acc>
                    <m:r>
                      <a:rPr lang="en-US" b="0" i="1" smtClean="0">
                        <a:latin typeface="Cambria Math"/>
                      </a:rPr>
                      <m:t>,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/>
                          </a:rPr>
                          <m:t>𝛾</m:t>
                        </m:r>
                      </m:e>
                    </m:acc>
                  </m:oMath>
                </a14:m>
                <a:r>
                  <a:rPr lang="en-US" dirty="0" smtClean="0"/>
                  <a:t> – averaged  over fast oscillations</a:t>
                </a:r>
                <a:endParaRPr lang="en-US" dirty="0"/>
              </a:p>
            </p:txBody>
          </p:sp>
        </mc:Choice>
        <mc:Fallback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3768" y="5507940"/>
                <a:ext cx="3859005" cy="369332"/>
              </a:xfrm>
              <a:prstGeom prst="rect">
                <a:avLst/>
              </a:prstGeom>
              <a:blipFill>
                <a:blip r:embed="rId6"/>
                <a:stretch>
                  <a:fillRect t="-10000" r="-948" b="-2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611560" y="5949280"/>
            <a:ext cx="807830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C00000"/>
                </a:solidFill>
              </a:rPr>
              <a:t>Ponderomotive</a:t>
            </a:r>
            <a:r>
              <a:rPr lang="en-US" sz="2200" dirty="0" smtClean="0">
                <a:solidFill>
                  <a:srgbClr val="C00000"/>
                </a:solidFill>
              </a:rPr>
              <a:t> force pushes particle away from a strong field region </a:t>
            </a:r>
            <a:endParaRPr lang="en-US" sz="2200" dirty="0">
              <a:solidFill>
                <a:srgbClr val="C0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518255" y="342900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400" dirty="0" smtClean="0">
                <a:solidFill>
                  <a:srgbClr val="4040FF"/>
                </a:solidFill>
              </a:rPr>
              <a:t>D. Bauer</a:t>
            </a:r>
            <a:r>
              <a:rPr lang="en-US" sz="1400" dirty="0">
                <a:solidFill>
                  <a:srgbClr val="4040FF"/>
                </a:solidFill>
              </a:rPr>
              <a:t>, </a:t>
            </a:r>
            <a:r>
              <a:rPr lang="en-US" sz="1400" dirty="0" smtClean="0">
                <a:solidFill>
                  <a:srgbClr val="4040FF"/>
                </a:solidFill>
              </a:rPr>
              <a:t>P. </a:t>
            </a:r>
            <a:r>
              <a:rPr lang="en-US" sz="1400" dirty="0" err="1" smtClean="0">
                <a:solidFill>
                  <a:srgbClr val="4040FF"/>
                </a:solidFill>
              </a:rPr>
              <a:t>Mulser</a:t>
            </a:r>
            <a:r>
              <a:rPr lang="en-US" sz="1400" dirty="0" smtClean="0">
                <a:solidFill>
                  <a:srgbClr val="4040FF"/>
                </a:solidFill>
              </a:rPr>
              <a:t>, W.-H. </a:t>
            </a:r>
            <a:r>
              <a:rPr lang="en-US" sz="1400" dirty="0" err="1" smtClean="0">
                <a:solidFill>
                  <a:srgbClr val="4040FF"/>
                </a:solidFill>
              </a:rPr>
              <a:t>Steeb</a:t>
            </a:r>
            <a:r>
              <a:rPr lang="en-US" sz="1400" dirty="0" smtClean="0">
                <a:solidFill>
                  <a:srgbClr val="4040FF"/>
                </a:solidFill>
              </a:rPr>
              <a:t>, </a:t>
            </a:r>
            <a:r>
              <a:rPr lang="en-US" sz="1400" i="1" dirty="0" smtClean="0">
                <a:solidFill>
                  <a:srgbClr val="4040FF"/>
                </a:solidFill>
              </a:rPr>
              <a:t>PRL </a:t>
            </a:r>
            <a:r>
              <a:rPr lang="en-US" sz="1400" b="1" dirty="0">
                <a:solidFill>
                  <a:srgbClr val="4040FF"/>
                </a:solidFill>
              </a:rPr>
              <a:t>75</a:t>
            </a:r>
            <a:r>
              <a:rPr lang="en-US" sz="1400" dirty="0">
                <a:solidFill>
                  <a:srgbClr val="4040FF"/>
                </a:solidFill>
              </a:rPr>
              <a:t>, 4622 (1995</a:t>
            </a:r>
            <a:r>
              <a:rPr lang="en-US" sz="1400" dirty="0" smtClean="0">
                <a:solidFill>
                  <a:srgbClr val="4040FF"/>
                </a:solidFill>
              </a:rPr>
              <a:t>)</a:t>
            </a:r>
            <a:endParaRPr lang="en-US" sz="1400" dirty="0">
              <a:solidFill>
                <a:srgbClr val="4040FF"/>
              </a:solidFill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420605" y="1609652"/>
            <a:ext cx="2664296" cy="2539428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59000">
                <a:srgbClr val="BFBFBF"/>
              </a:gs>
              <a:gs pos="38000">
                <a:schemeClr val="bg1">
                  <a:lumMod val="50000"/>
                </a:schemeClr>
              </a:gs>
              <a:gs pos="79000">
                <a:schemeClr val="bg1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5" name="Straight Arrow Connector 27"/>
          <p:cNvCxnSpPr/>
          <p:nvPr/>
        </p:nvCxnSpPr>
        <p:spPr>
          <a:xfrm flipV="1">
            <a:off x="1759092" y="2228711"/>
            <a:ext cx="0" cy="448851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1789380" y="2245728"/>
                <a:ext cx="10120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&gt;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9380" y="2245728"/>
                <a:ext cx="1012072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1744008" y="1804174"/>
                <a:ext cx="4767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4008" y="1804174"/>
                <a:ext cx="476797" cy="36933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1860765" y="2605554"/>
                <a:ext cx="462371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0765" y="2605554"/>
                <a:ext cx="462371" cy="36933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9" name="Прямая со стрелкой 58"/>
          <p:cNvCxnSpPr/>
          <p:nvPr/>
        </p:nvCxnSpPr>
        <p:spPr>
          <a:xfrm flipH="1">
            <a:off x="1284701" y="1813895"/>
            <a:ext cx="474391" cy="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1087462" y="1403699"/>
                <a:ext cx="46769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462" y="1403699"/>
                <a:ext cx="467692" cy="369332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Oval 6"/>
          <p:cNvSpPr/>
          <p:nvPr/>
        </p:nvSpPr>
        <p:spPr>
          <a:xfrm>
            <a:off x="1284701" y="1813895"/>
            <a:ext cx="948782" cy="86366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Прямая со стрелкой 34"/>
          <p:cNvCxnSpPr/>
          <p:nvPr/>
        </p:nvCxnSpPr>
        <p:spPr>
          <a:xfrm>
            <a:off x="1759092" y="1813895"/>
            <a:ext cx="0" cy="28760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>
            <a:stCxn id="63" idx="4"/>
          </p:cNvCxnSpPr>
          <p:nvPr/>
        </p:nvCxnSpPr>
        <p:spPr>
          <a:xfrm>
            <a:off x="1759092" y="2677562"/>
            <a:ext cx="461713" cy="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 стрелкой 89"/>
          <p:cNvCxnSpPr/>
          <p:nvPr/>
        </p:nvCxnSpPr>
        <p:spPr>
          <a:xfrm flipV="1">
            <a:off x="7458588" y="1163974"/>
            <a:ext cx="0" cy="4089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Прямая со стрелкой 97"/>
          <p:cNvCxnSpPr/>
          <p:nvPr/>
        </p:nvCxnSpPr>
        <p:spPr>
          <a:xfrm>
            <a:off x="7458588" y="1557470"/>
            <a:ext cx="432048" cy="154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 стрелкой 100"/>
          <p:cNvCxnSpPr/>
          <p:nvPr/>
        </p:nvCxnSpPr>
        <p:spPr>
          <a:xfrm flipH="1">
            <a:off x="7314572" y="1557470"/>
            <a:ext cx="144016" cy="2235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/>
              <p:cNvSpPr txBox="1"/>
              <p:nvPr/>
            </p:nvSpPr>
            <p:spPr>
              <a:xfrm>
                <a:off x="7779325" y="1216009"/>
                <a:ext cx="18331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ru-RU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2" name="TextBox 10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9325" y="1216009"/>
                <a:ext cx="183319" cy="276999"/>
              </a:xfrm>
              <a:prstGeom prst="rect">
                <a:avLst/>
              </a:prstGeom>
              <a:blipFill rotWithShape="1">
                <a:blip r:embed="rId11"/>
                <a:stretch>
                  <a:fillRect l="-16667" r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/>
              <p:cNvSpPr txBox="1"/>
              <p:nvPr/>
            </p:nvSpPr>
            <p:spPr>
              <a:xfrm>
                <a:off x="7530596" y="916944"/>
                <a:ext cx="18671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ru-RU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10" name="TextBox 10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0596" y="916944"/>
                <a:ext cx="186718" cy="276999"/>
              </a:xfrm>
              <a:prstGeom prst="rect">
                <a:avLst/>
              </a:prstGeom>
              <a:blipFill rotWithShape="1">
                <a:blip r:embed="rId12"/>
                <a:stretch>
                  <a:fillRect l="-29032" r="-29032" b="-23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TextBox 110"/>
              <p:cNvSpPr txBox="1"/>
              <p:nvPr/>
            </p:nvSpPr>
            <p:spPr>
              <a:xfrm>
                <a:off x="7386580" y="1637024"/>
                <a:ext cx="16908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ru-RU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11" name="TextBox 1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6580" y="1637024"/>
                <a:ext cx="169085" cy="276999"/>
              </a:xfrm>
              <a:prstGeom prst="rect">
                <a:avLst/>
              </a:prstGeom>
              <a:blipFill rotWithShape="1">
                <a:blip r:embed="rId13"/>
                <a:stretch>
                  <a:fillRect l="-22222" r="-18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4" name="Прямая со стрелкой 103"/>
          <p:cNvCxnSpPr/>
          <p:nvPr/>
        </p:nvCxnSpPr>
        <p:spPr>
          <a:xfrm flipV="1">
            <a:off x="3017476" y="1636136"/>
            <a:ext cx="0" cy="6093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 стрелкой 105"/>
          <p:cNvCxnSpPr/>
          <p:nvPr/>
        </p:nvCxnSpPr>
        <p:spPr>
          <a:xfrm>
            <a:off x="3017476" y="2245514"/>
            <a:ext cx="57148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/>
              <p:cNvSpPr txBox="1"/>
              <p:nvPr/>
            </p:nvSpPr>
            <p:spPr>
              <a:xfrm>
                <a:off x="3533084" y="1878846"/>
                <a:ext cx="18671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ru-RU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16" name="TextBox 1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3084" y="1878846"/>
                <a:ext cx="186718" cy="276999"/>
              </a:xfrm>
              <a:prstGeom prst="rect">
                <a:avLst/>
              </a:prstGeom>
              <a:blipFill rotWithShape="1">
                <a:blip r:embed="rId14"/>
                <a:stretch>
                  <a:fillRect l="-33333" r="-30000" b="-23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TextBox 116"/>
              <p:cNvSpPr txBox="1"/>
              <p:nvPr/>
            </p:nvSpPr>
            <p:spPr>
              <a:xfrm>
                <a:off x="3156909" y="1453426"/>
                <a:ext cx="16908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ru-RU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17" name="TextBox 1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6909" y="1453426"/>
                <a:ext cx="169085" cy="276999"/>
              </a:xfrm>
              <a:prstGeom prst="rect">
                <a:avLst/>
              </a:prstGeom>
              <a:blipFill rotWithShape="1">
                <a:blip r:embed="rId15"/>
                <a:stretch>
                  <a:fillRect l="-21429" r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1" name="Выгнутая вниз стрелка 31"/>
          <p:cNvSpPr/>
          <p:nvPr/>
        </p:nvSpPr>
        <p:spPr>
          <a:xfrm rot="4858751">
            <a:off x="649654" y="2124226"/>
            <a:ext cx="612179" cy="257395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/>
              <p:cNvSpPr txBox="1"/>
              <p:nvPr/>
            </p:nvSpPr>
            <p:spPr>
              <a:xfrm>
                <a:off x="492613" y="2173506"/>
                <a:ext cx="29847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122" name="TextBox 1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613" y="2173506"/>
                <a:ext cx="298479" cy="369332"/>
              </a:xfrm>
              <a:prstGeom prst="rect">
                <a:avLst/>
              </a:prstGeom>
              <a:blipFill rotWithShape="1">
                <a:blip r:embed="rId16"/>
                <a:stretch>
                  <a:fillRect l="-14286" r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3435371" y="4239847"/>
                <a:ext cx="1566583" cy="459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>
                              <a:latin typeface="Cambria Math"/>
                            </a:rPr>
                            <m:t>𝑭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𝑝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𝑛𝑟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)</m:t>
                          </m:r>
                        </m:sup>
                      </m:sSubSup>
                      <m:r>
                        <a:rPr lang="en-US" b="0" i="1" smtClean="0">
                          <a:latin typeface="Cambria Math"/>
                        </a:rPr>
                        <m:t>=−</m:t>
                      </m:r>
                      <m:r>
                        <a:rPr lang="en-US" b="0" i="0" smtClean="0">
                          <a:latin typeface="Cambria Math"/>
                        </a:rPr>
                        <m:t>𝛻</m:t>
                      </m:r>
                      <m:r>
                        <a:rPr lang="en-US" b="0" i="1" smtClean="0">
                          <a:latin typeface="Cambria Math"/>
                        </a:rPr>
                        <m:t>𝑈</m:t>
                      </m:r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5371" y="4239847"/>
                <a:ext cx="1566583" cy="459165"/>
              </a:xfrm>
              <a:prstGeom prst="rect">
                <a:avLst/>
              </a:prstGeom>
              <a:blipFill>
                <a:blip r:embed="rId17"/>
                <a:stretch>
                  <a:fillRect b="-2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3866646" y="3503324"/>
                <a:ext cx="1093248" cy="6183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𝒖</m:t>
                              </m:r>
                            </m:e>
                          </m:acc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𝜏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𝑭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6646" y="3503324"/>
                <a:ext cx="1093248" cy="61831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6985805" y="4700274"/>
            <a:ext cx="20183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C00000"/>
                </a:solidFill>
              </a:rPr>
              <a:t>ponderomotive</a:t>
            </a:r>
            <a:r>
              <a:rPr lang="en-US" sz="1400" dirty="0" smtClean="0">
                <a:solidFill>
                  <a:srgbClr val="C00000"/>
                </a:solidFill>
              </a:rPr>
              <a:t> potential</a:t>
            </a:r>
            <a:endParaRPr lang="en-US" sz="14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217731" y="1123676"/>
                <a:ext cx="14929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&lt;</m:t>
                      </m:r>
                      <m:r>
                        <a:rPr lang="en-US" b="1" i="1" smtClean="0">
                          <a:latin typeface="Cambria Math"/>
                        </a:rPr>
                        <m:t>𝑭</m:t>
                      </m:r>
                      <m:r>
                        <a:rPr lang="en-US" b="0" i="1" smtClean="0">
                          <a:latin typeface="Cambria Math"/>
                        </a:rPr>
                        <m:t>&gt;∥−</m:t>
                      </m:r>
                      <m:r>
                        <a:rPr lang="en-US" b="0" i="0" smtClean="0">
                          <a:latin typeface="Cambria Math"/>
                        </a:rPr>
                        <m:t>𝛻</m:t>
                      </m:r>
                      <m:r>
                        <a:rPr lang="en-US" b="0" i="1" smtClean="0">
                          <a:latin typeface="Cambria Math"/>
                        </a:rPr>
                        <m:t>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731" y="1123676"/>
                <a:ext cx="1492908" cy="369332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Arrow Connector 36"/>
          <p:cNvCxnSpPr/>
          <p:nvPr/>
        </p:nvCxnSpPr>
        <p:spPr>
          <a:xfrm flipV="1">
            <a:off x="287107" y="983453"/>
            <a:ext cx="0" cy="477014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Прямоугольник 1"/>
              <p:cNvSpPr/>
              <p:nvPr/>
            </p:nvSpPr>
            <p:spPr>
              <a:xfrm>
                <a:off x="2619984" y="4691838"/>
                <a:ext cx="3650999" cy="7146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𝑟𝑒𝑙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i="1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1</m:t>
                          </m:r>
                        </m:num>
                        <m:den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𝛾</m:t>
                              </m:r>
                            </m:e>
                          </m:acc>
                        </m:den>
                      </m:f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>
                              <a:latin typeface="Cambria Math"/>
                            </a:rPr>
                            <m:t>𝛻</m:t>
                          </m:r>
                          <m:r>
                            <a:rPr lang="en-US" i="1">
                              <a:latin typeface="Cambria Math"/>
                            </a:rPr>
                            <m:t>𝑈</m:t>
                          </m:r>
                          <m:r>
                            <a:rPr lang="en-US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𝛾</m:t>
                                  </m:r>
                                </m:e>
                              </m:acc>
                              <m:r>
                                <a:rPr lang="en-US" i="1">
                                  <a:latin typeface="Cambria Math"/>
                                </a:rPr>
                                <m:t>−1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𝑣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>
                                      <a:latin typeface="Cambria Math"/>
                                    </a:rPr>
                                    <m:t>𝒗</m:t>
                                  </m:r>
                                </m:e>
                              </m:acc>
                              <m:r>
                                <a:rPr lang="en-US">
                                  <a:latin typeface="Cambria Math"/>
                                </a:rPr>
                                <m:t>𝛻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𝑈</m:t>
                              </m:r>
                            </m:e>
                          </m:d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𝒗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9984" y="4691838"/>
                <a:ext cx="3650999" cy="71468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Прямоугольник 2"/>
              <p:cNvSpPr/>
              <p:nvPr/>
            </p:nvSpPr>
            <p:spPr>
              <a:xfrm>
                <a:off x="7163160" y="4215962"/>
                <a:ext cx="1663597" cy="4354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𝑈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>
                              <a:latin typeface="Cambria Math"/>
                            </a:rPr>
                            <m:t>1+</m:t>
                          </m:r>
                          <m:r>
                            <a:rPr lang="en-US" i="1">
                              <a:latin typeface="Cambria Math"/>
                            </a:rPr>
                            <m:t>𝛼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Прямоугольник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3160" y="4215962"/>
                <a:ext cx="1663597" cy="43544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6516216" y="2811315"/>
                <a:ext cx="205710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≫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216" y="2811315"/>
                <a:ext cx="2057102" cy="276999"/>
              </a:xfrm>
              <a:prstGeom prst="rect">
                <a:avLst/>
              </a:prstGeom>
              <a:blipFill>
                <a:blip r:embed="rId22"/>
                <a:stretch>
                  <a:fillRect l="-2374" t="-4348" r="-2374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356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71E83-D8BC-45F8-98B1-17CC7D34E449}" type="slidenum">
              <a:rPr lang="ru-RU" smtClean="0"/>
              <a:t>16</a:t>
            </a:fld>
            <a:endParaRPr lang="ru-RU" dirty="0"/>
          </a:p>
        </p:txBody>
      </p:sp>
      <p:sp>
        <p:nvSpPr>
          <p:cNvPr id="3" name="Скругленный прямоугольник 2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2575" y="188913"/>
            <a:ext cx="8682038" cy="503237"/>
          </a:xfrm>
          <a:prstGeom prst="roundRect">
            <a:avLst>
              <a:gd name="adj" fmla="val 18519"/>
            </a:avLst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lIns="89592" tIns="18000" rIns="89592" bIns="18000" anchor="ctr"/>
          <a:lstStyle/>
          <a:p>
            <a:pPr marL="179388" lvl="1" defTabSz="895350">
              <a:spcBef>
                <a:spcPts val="400"/>
              </a:spcBef>
            </a:pPr>
            <a:r>
              <a:rPr lang="en-US" sz="2200" b="1" dirty="0" smtClean="0">
                <a:solidFill>
                  <a:schemeClr val="bg1"/>
                </a:solidFill>
              </a:rPr>
              <a:t>Summary I</a:t>
            </a:r>
            <a:endParaRPr lang="ru-RU" sz="22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282575" y="1277925"/>
                <a:ext cx="8682038" cy="42485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600"/>
                  </a:spcAft>
                  <a:buClr>
                    <a:srgbClr val="C00000"/>
                  </a:buClr>
                  <a:buFont typeface="Arial" panose="020B0604020202020204" pitchFamily="34" charset="0"/>
                  <a:buChar char="•"/>
                </a:pPr>
                <a:r>
                  <a:rPr lang="en-US" sz="2400" dirty="0" smtClean="0"/>
                  <a:t>In a monochromatic plane wave particles move periodically. </a:t>
                </a:r>
                <a:r>
                  <a:rPr lang="en-US" sz="2400" dirty="0" smtClean="0"/>
                  <a:t>The motion is relativistic,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𝑒𝐸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&gt;1</m:t>
                    </m:r>
                  </m:oMath>
                </a14:m>
                <a:r>
                  <a:rPr lang="en-US" sz="2400" dirty="0" smtClean="0"/>
                  <a:t> (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&gt;</m:t>
                    </m:r>
                    <m:sSup>
                      <m:sSup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18</m:t>
                        </m:r>
                      </m:sup>
                    </m:sSup>
                  </m:oMath>
                </a14:m>
                <a:r>
                  <a:rPr lang="en-US" sz="2400" dirty="0" smtClean="0"/>
                  <a:t>W/cm</a:t>
                </a:r>
                <a:r>
                  <a:rPr lang="en-US" sz="2400" baseline="30000" dirty="0" smtClean="0"/>
                  <a:t>2</a:t>
                </a:r>
                <a:r>
                  <a:rPr lang="en-US" sz="2400" dirty="0" smtClean="0"/>
                  <a:t>). In the </a:t>
                </a:r>
                <a:r>
                  <a:rPr lang="en-US" sz="2400" dirty="0" err="1" smtClean="0"/>
                  <a:t>ultrarelativisitc</a:t>
                </a:r>
                <a:r>
                  <a:rPr lang="en-US" sz="2400" dirty="0" smtClean="0"/>
                  <a:t> limit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∼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2400" dirty="0" smtClean="0"/>
              </a:p>
              <a:p>
                <a:pPr marL="342900" indent="-342900">
                  <a:spcAft>
                    <a:spcPts val="600"/>
                  </a:spcAft>
                  <a:buClr>
                    <a:srgbClr val="C00000"/>
                  </a:buClr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342900" indent="-342900">
                  <a:spcAft>
                    <a:spcPts val="600"/>
                  </a:spcAft>
                  <a:buClr>
                    <a:srgbClr val="C00000"/>
                  </a:buClr>
                  <a:buFont typeface="Arial" panose="020B0604020202020204" pitchFamily="34" charset="0"/>
                  <a:buChar char="•"/>
                </a:pPr>
                <a:endParaRPr lang="en-US" sz="2400" dirty="0" smtClean="0"/>
              </a:p>
              <a:p>
                <a:pPr marL="342900" indent="-342900">
                  <a:spcAft>
                    <a:spcPts val="600"/>
                  </a:spcAft>
                  <a:buClr>
                    <a:srgbClr val="C00000"/>
                  </a:buClr>
                  <a:buFont typeface="Arial" panose="020B0604020202020204" pitchFamily="34" charset="0"/>
                  <a:buChar char="•"/>
                </a:pPr>
                <a:endParaRPr lang="en-US" sz="2400" dirty="0" smtClean="0"/>
              </a:p>
              <a:p>
                <a:pPr marL="342900" indent="-342900">
                  <a:spcAft>
                    <a:spcPts val="600"/>
                  </a:spcAft>
                  <a:buClr>
                    <a:srgbClr val="C00000"/>
                  </a:buClr>
                  <a:buFont typeface="Arial" panose="020B0604020202020204" pitchFamily="34" charset="0"/>
                  <a:buChar char="•"/>
                </a:pPr>
                <a:r>
                  <a:rPr lang="en-US" sz="2400" dirty="0" smtClean="0"/>
                  <a:t>In a </a:t>
                </a:r>
                <a:r>
                  <a:rPr lang="en-US" sz="2400" dirty="0" smtClean="0"/>
                  <a:t>pulsed/focused wave </a:t>
                </a:r>
                <a:r>
                  <a:rPr lang="en-US" sz="2400" dirty="0" err="1" smtClean="0"/>
                  <a:t>ponderomotive</a:t>
                </a:r>
                <a:r>
                  <a:rPr lang="en-US" sz="2400" dirty="0" smtClean="0"/>
                  <a:t> force pushes particles opposite to the gradient of the field amplitude. The approach is valid, if the field amplitude significantly varies at the distance, much larger than the wavelength.</a:t>
                </a:r>
                <a:endParaRPr lang="en-US" sz="2400" dirty="0" smtClean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575" y="1277925"/>
                <a:ext cx="8682038" cy="4248599"/>
              </a:xfrm>
              <a:prstGeom prst="rect">
                <a:avLst/>
              </a:prstGeom>
              <a:blipFill>
                <a:blip r:embed="rId3"/>
                <a:stretch>
                  <a:fillRect l="-912" t="-1148" b="-22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725799"/>
            <a:ext cx="1270888" cy="1207257"/>
          </a:xfrm>
          <a:prstGeom prst="rect">
            <a:avLst/>
          </a:prstGeom>
        </p:spPr>
      </p:pic>
      <p:pic>
        <p:nvPicPr>
          <p:cNvPr id="6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566" y="2869092"/>
            <a:ext cx="1792282" cy="92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87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71E83-D8BC-45F8-98B1-17CC7D34E449}" type="slidenum">
              <a:rPr lang="ru-RU" smtClean="0"/>
              <a:t>17</a:t>
            </a:fld>
            <a:endParaRPr lang="ru-RU" dirty="0"/>
          </a:p>
        </p:txBody>
      </p:sp>
      <p:sp>
        <p:nvSpPr>
          <p:cNvPr id="3" name="Скругленный прямоугольник 2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2575" y="188913"/>
            <a:ext cx="8682038" cy="503237"/>
          </a:xfrm>
          <a:prstGeom prst="roundRect">
            <a:avLst>
              <a:gd name="adj" fmla="val 18519"/>
            </a:avLst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lIns="89592" tIns="18000" rIns="89592" bIns="18000" anchor="ctr"/>
          <a:lstStyle/>
          <a:p>
            <a:pPr marL="179388" lvl="1" defTabSz="895350">
              <a:spcBef>
                <a:spcPts val="400"/>
              </a:spcBef>
            </a:pPr>
            <a:r>
              <a:rPr lang="en-US" sz="2200" b="1" dirty="0" smtClean="0">
                <a:solidFill>
                  <a:schemeClr val="bg1"/>
                </a:solidFill>
              </a:rPr>
              <a:t>Radiation and radiation friction: quantum and classical approaches</a:t>
            </a:r>
            <a:endParaRPr lang="ru-RU" sz="22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23229"/>
            <a:ext cx="3209305" cy="19879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0">
            <a:off x="1695274" y="1463364"/>
            <a:ext cx="616025" cy="381593"/>
          </a:xfrm>
          <a:prstGeom prst="rect">
            <a:avLst/>
          </a:prstGeom>
        </p:spPr>
      </p:pic>
      <p:sp>
        <p:nvSpPr>
          <p:cNvPr id="10" name="Овал 10"/>
          <p:cNvSpPr/>
          <p:nvPr/>
        </p:nvSpPr>
        <p:spPr>
          <a:xfrm>
            <a:off x="1623430" y="1655419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499992" y="1179893"/>
                <a:ext cx="19304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𝑝</m:t>
                      </m:r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r>
                        <a:rPr lang="en-US" b="0" i="1" smtClean="0">
                          <a:latin typeface="Cambria Math"/>
                        </a:rPr>
                        <m:t>𝑛</m:t>
                      </m:r>
                      <m:r>
                        <a:rPr lang="en-US" b="0" i="1" smtClean="0">
                          <a:latin typeface="Cambria Math"/>
                        </a:rPr>
                        <m:t>𝜔</m:t>
                      </m:r>
                      <m:r>
                        <a:rPr lang="en-US" b="0" i="1" smtClean="0">
                          <a:latin typeface="Cambria Math"/>
                        </a:rPr>
                        <m:t>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𝑝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r>
                        <a:rPr lang="en-US" b="0" i="1" smtClean="0">
                          <a:latin typeface="Cambria Math"/>
                        </a:rPr>
                        <m:t>𝛾</m:t>
                      </m:r>
                      <m:r>
                        <a:rPr lang="en-US" b="0" i="1" smtClean="0">
                          <a:latin typeface="Cambria Math"/>
                        </a:rPr>
                        <m:t>′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9992" y="1179893"/>
                <a:ext cx="1930400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3563888" y="1549225"/>
            <a:ext cx="4176464" cy="1781531"/>
            <a:chOff x="3563888" y="1350060"/>
            <a:chExt cx="4176464" cy="1781531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1350060"/>
              <a:ext cx="4176464" cy="1781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4118669" y="1454587"/>
                  <a:ext cx="309315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000" b="0" i="1" smtClean="0">
                            <a:latin typeface="Cambria Math"/>
                          </a:rPr>
                          <m:t>𝜔</m:t>
                        </m:r>
                      </m:oMath>
                    </m:oMathPara>
                  </a14:m>
                  <a:endParaRPr lang="en-US" sz="1000" dirty="0"/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18669" y="1454587"/>
                  <a:ext cx="309315" cy="246221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4094881" y="2204864"/>
                  <a:ext cx="405111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000" b="0" i="1" smtClean="0">
                          <a:latin typeface="Cambria Math"/>
                        </a:rPr>
                        <m:t>𝜔</m:t>
                      </m:r>
                    </m:oMath>
                  </a14:m>
                  <a:r>
                    <a:rPr lang="en-US" sz="1000" dirty="0" smtClean="0"/>
                    <a:t> </a:t>
                  </a:r>
                  <a14:m>
                    <m:oMath xmlns:m="http://schemas.openxmlformats.org/officeDocument/2006/math">
                      <m:r>
                        <a:rPr lang="en-US" sz="1000" b="0" i="1" dirty="0" smtClean="0">
                          <a:latin typeface="Cambria Math"/>
                        </a:rPr>
                        <m:t>𝜔</m:t>
                      </m:r>
                    </m:oMath>
                  </a14:m>
                  <a:endParaRPr lang="en-US" sz="1000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94881" y="2204864"/>
                  <a:ext cx="405111" cy="246221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4958977" y="2174667"/>
                  <a:ext cx="405111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000" b="0" i="1" smtClean="0">
                          <a:latin typeface="Cambria Math"/>
                        </a:rPr>
                        <m:t>𝜔</m:t>
                      </m:r>
                    </m:oMath>
                  </a14:m>
                  <a:r>
                    <a:rPr lang="en-US" sz="1000" dirty="0" smtClean="0"/>
                    <a:t> </a:t>
                  </a:r>
                  <a14:m>
                    <m:oMath xmlns:m="http://schemas.openxmlformats.org/officeDocument/2006/math">
                      <m:r>
                        <a:rPr lang="en-US" sz="1000" b="0" i="1" dirty="0" smtClean="0">
                          <a:latin typeface="Cambria Math"/>
                        </a:rPr>
                        <m:t>𝜔</m:t>
                      </m:r>
                    </m:oMath>
                  </a14:m>
                  <a:endParaRPr lang="en-US" sz="1000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8977" y="2174667"/>
                  <a:ext cx="405111" cy="246221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4676715" y="1459482"/>
                  <a:ext cx="327333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000" b="0" i="1" smtClean="0">
                                <a:latin typeface="Cambria Math"/>
                              </a:rPr>
                              <m:t>𝛾</m:t>
                            </m:r>
                          </m:e>
                          <m:sup>
                            <m:r>
                              <a:rPr lang="en-US" sz="1000" b="0" i="1" smtClean="0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oMath>
                    </m:oMathPara>
                  </a14:m>
                  <a:endParaRPr lang="en-US" sz="1000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6715" y="1459482"/>
                  <a:ext cx="327333" cy="246221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5868144" y="1454587"/>
                  <a:ext cx="327333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000" b="0" i="1" smtClean="0">
                                <a:latin typeface="Cambria Math"/>
                              </a:rPr>
                              <m:t>𝛾</m:t>
                            </m:r>
                          </m:e>
                          <m:sup>
                            <m:r>
                              <a:rPr lang="en-US" sz="1000" b="0" i="1" smtClean="0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oMath>
                    </m:oMathPara>
                  </a14:m>
                  <a:endParaRPr lang="en-US" sz="1000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68144" y="1454587"/>
                  <a:ext cx="327333" cy="246221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6948264" y="1454587"/>
                  <a:ext cx="327333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000" b="0" i="1" smtClean="0">
                                <a:latin typeface="Cambria Math"/>
                              </a:rPr>
                              <m:t>𝛾</m:t>
                            </m:r>
                          </m:e>
                          <m:sup>
                            <m:r>
                              <a:rPr lang="en-US" sz="1000" b="0" i="1" smtClean="0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oMath>
                    </m:oMathPara>
                  </a14:m>
                  <a:endParaRPr lang="en-US" sz="1000" dirty="0"/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8264" y="1454587"/>
                  <a:ext cx="327333" cy="246221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4676715" y="2174667"/>
                  <a:ext cx="327333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000" b="0" i="1" smtClean="0">
                                <a:latin typeface="Cambria Math"/>
                              </a:rPr>
                              <m:t>𝛾</m:t>
                            </m:r>
                          </m:e>
                          <m:sup>
                            <m:r>
                              <a:rPr lang="en-US" sz="1000" b="0" i="1" smtClean="0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oMath>
                    </m:oMathPara>
                  </a14:m>
                  <a:endParaRPr lang="en-US" sz="1000" dirty="0"/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6715" y="2174667"/>
                  <a:ext cx="327333" cy="246221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5828843" y="2174667"/>
                  <a:ext cx="327333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000" b="0" i="1" smtClean="0">
                                <a:latin typeface="Cambria Math"/>
                              </a:rPr>
                              <m:t>𝛾</m:t>
                            </m:r>
                          </m:e>
                          <m:sup>
                            <m:r>
                              <a:rPr lang="en-US" sz="1000" b="0" i="1" smtClean="0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oMath>
                    </m:oMathPara>
                  </a14:m>
                  <a:endParaRPr lang="en-US" sz="1000" dirty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28843" y="2174667"/>
                  <a:ext cx="327333" cy="246221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Прямоугольник 6"/>
          <p:cNvSpPr/>
          <p:nvPr/>
        </p:nvSpPr>
        <p:spPr>
          <a:xfrm>
            <a:off x="2779712" y="758877"/>
            <a:ext cx="6400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rgbClr val="4040FF"/>
                </a:solidFill>
                <a:latin typeface="Open Sans"/>
              </a:rPr>
              <a:t>N.B. </a:t>
            </a:r>
            <a:r>
              <a:rPr lang="en-US" sz="1400" dirty="0" err="1">
                <a:solidFill>
                  <a:srgbClr val="4040FF"/>
                </a:solidFill>
                <a:latin typeface="Open Sans"/>
              </a:rPr>
              <a:t>Narozhny</a:t>
            </a:r>
            <a:r>
              <a:rPr lang="en-US" sz="1400" dirty="0">
                <a:solidFill>
                  <a:srgbClr val="4040FF"/>
                </a:solidFill>
                <a:latin typeface="Open Sans"/>
              </a:rPr>
              <a:t> &amp; A.M. </a:t>
            </a:r>
            <a:r>
              <a:rPr lang="en-US" sz="1400" dirty="0" err="1" smtClean="0">
                <a:solidFill>
                  <a:srgbClr val="4040FF"/>
                </a:solidFill>
                <a:latin typeface="Open Sans"/>
              </a:rPr>
              <a:t>Fedotov</a:t>
            </a:r>
            <a:r>
              <a:rPr lang="en-US" sz="1400" dirty="0" smtClean="0">
                <a:solidFill>
                  <a:srgbClr val="4040FF"/>
                </a:solidFill>
                <a:latin typeface="Open Sans"/>
              </a:rPr>
              <a:t>,</a:t>
            </a:r>
            <a:r>
              <a:rPr lang="en-US" sz="1400" dirty="0">
                <a:solidFill>
                  <a:srgbClr val="4040FF"/>
                </a:solidFill>
                <a:latin typeface="Open Sans"/>
              </a:rPr>
              <a:t> Contemporary Physics, </a:t>
            </a:r>
            <a:r>
              <a:rPr lang="en-US" sz="1400" b="1" dirty="0">
                <a:solidFill>
                  <a:srgbClr val="4040FF"/>
                </a:solidFill>
                <a:latin typeface="Open Sans"/>
              </a:rPr>
              <a:t>56</a:t>
            </a:r>
            <a:r>
              <a:rPr lang="en-US" sz="1400" dirty="0">
                <a:solidFill>
                  <a:srgbClr val="4040FF"/>
                </a:solidFill>
                <a:latin typeface="Open Sans"/>
              </a:rPr>
              <a:t>:3, 249-268</a:t>
            </a:r>
            <a:r>
              <a:rPr lang="en-US" sz="1400" dirty="0" smtClean="0">
                <a:solidFill>
                  <a:srgbClr val="4040FF"/>
                </a:solidFill>
                <a:latin typeface="Open Sans"/>
              </a:rPr>
              <a:t>, </a:t>
            </a:r>
            <a:r>
              <a:rPr lang="en-US" sz="1400" dirty="0">
                <a:solidFill>
                  <a:srgbClr val="4040FF"/>
                </a:solidFill>
                <a:latin typeface="Open Sans"/>
              </a:rPr>
              <a:t>(2015)</a:t>
            </a:r>
            <a:endParaRPr lang="ru-RU" sz="1400" dirty="0">
              <a:solidFill>
                <a:srgbClr val="404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72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71E83-D8BC-45F8-98B1-17CC7D34E449}" type="slidenum">
              <a:rPr lang="ru-RU" smtClean="0"/>
              <a:t>18</a:t>
            </a:fld>
            <a:endParaRPr lang="ru-RU" dirty="0"/>
          </a:p>
        </p:txBody>
      </p:sp>
      <p:sp>
        <p:nvSpPr>
          <p:cNvPr id="3" name="Скругленный прямоугольник 2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2575" y="188913"/>
            <a:ext cx="8682038" cy="503237"/>
          </a:xfrm>
          <a:prstGeom prst="roundRect">
            <a:avLst>
              <a:gd name="adj" fmla="val 18519"/>
            </a:avLst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lIns="89592" tIns="18000" rIns="89592" bIns="18000" anchor="ctr"/>
          <a:lstStyle/>
          <a:p>
            <a:pPr marL="179388" lvl="1" defTabSz="895350">
              <a:spcBef>
                <a:spcPts val="400"/>
              </a:spcBef>
            </a:pPr>
            <a:r>
              <a:rPr lang="en-US" sz="2200" b="1" dirty="0" smtClean="0">
                <a:solidFill>
                  <a:schemeClr val="bg1"/>
                </a:solidFill>
              </a:rPr>
              <a:t>Radiation and radiation friction: quantum and classical approaches</a:t>
            </a:r>
            <a:endParaRPr lang="ru-RU" sz="22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23229"/>
            <a:ext cx="3209305" cy="19879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0">
            <a:off x="1695274" y="1463364"/>
            <a:ext cx="616025" cy="381593"/>
          </a:xfrm>
          <a:prstGeom prst="rect">
            <a:avLst/>
          </a:prstGeom>
        </p:spPr>
      </p:pic>
      <p:sp>
        <p:nvSpPr>
          <p:cNvPr id="10" name="Овал 10"/>
          <p:cNvSpPr/>
          <p:nvPr/>
        </p:nvSpPr>
        <p:spPr>
          <a:xfrm>
            <a:off x="1623430" y="1655419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499992" y="1179893"/>
                <a:ext cx="19304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𝑝</m:t>
                      </m:r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r>
                        <a:rPr lang="en-US" b="0" i="1" smtClean="0">
                          <a:latin typeface="Cambria Math"/>
                        </a:rPr>
                        <m:t>𝑛</m:t>
                      </m:r>
                      <m:r>
                        <a:rPr lang="en-US" b="0" i="1" smtClean="0">
                          <a:latin typeface="Cambria Math"/>
                        </a:rPr>
                        <m:t>𝜔</m:t>
                      </m:r>
                      <m:r>
                        <a:rPr lang="en-US" b="0" i="1" smtClean="0">
                          <a:latin typeface="Cambria Math"/>
                        </a:rPr>
                        <m:t>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𝑝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r>
                        <a:rPr lang="en-US" b="0" i="1" smtClean="0">
                          <a:latin typeface="Cambria Math"/>
                        </a:rPr>
                        <m:t>𝛾</m:t>
                      </m:r>
                      <m:r>
                        <a:rPr lang="en-US" b="0" i="1" smtClean="0">
                          <a:latin typeface="Cambria Math"/>
                        </a:rPr>
                        <m:t>′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9992" y="1179893"/>
                <a:ext cx="1930400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3563888" y="1549225"/>
            <a:ext cx="4176464" cy="1781531"/>
            <a:chOff x="3563888" y="1350060"/>
            <a:chExt cx="4176464" cy="1781531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1350060"/>
              <a:ext cx="4176464" cy="1781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4118669" y="1454587"/>
                  <a:ext cx="309315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000" b="0" i="1" smtClean="0">
                            <a:latin typeface="Cambria Math"/>
                          </a:rPr>
                          <m:t>𝜔</m:t>
                        </m:r>
                      </m:oMath>
                    </m:oMathPara>
                  </a14:m>
                  <a:endParaRPr lang="en-US" sz="1000" dirty="0"/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18669" y="1454587"/>
                  <a:ext cx="309315" cy="246221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4094881" y="2204864"/>
                  <a:ext cx="405111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000" b="0" i="1" smtClean="0">
                          <a:latin typeface="Cambria Math"/>
                        </a:rPr>
                        <m:t>𝜔</m:t>
                      </m:r>
                    </m:oMath>
                  </a14:m>
                  <a:r>
                    <a:rPr lang="en-US" sz="1000" dirty="0" smtClean="0"/>
                    <a:t> </a:t>
                  </a:r>
                  <a14:m>
                    <m:oMath xmlns:m="http://schemas.openxmlformats.org/officeDocument/2006/math">
                      <m:r>
                        <a:rPr lang="en-US" sz="1000" b="0" i="1" dirty="0" smtClean="0">
                          <a:latin typeface="Cambria Math"/>
                        </a:rPr>
                        <m:t>𝜔</m:t>
                      </m:r>
                    </m:oMath>
                  </a14:m>
                  <a:endParaRPr lang="en-US" sz="1000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94881" y="2204864"/>
                  <a:ext cx="405111" cy="246221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4958977" y="2174667"/>
                  <a:ext cx="405111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000" b="0" i="1" smtClean="0">
                          <a:latin typeface="Cambria Math"/>
                        </a:rPr>
                        <m:t>𝜔</m:t>
                      </m:r>
                    </m:oMath>
                  </a14:m>
                  <a:r>
                    <a:rPr lang="en-US" sz="1000" dirty="0" smtClean="0"/>
                    <a:t> </a:t>
                  </a:r>
                  <a14:m>
                    <m:oMath xmlns:m="http://schemas.openxmlformats.org/officeDocument/2006/math">
                      <m:r>
                        <a:rPr lang="en-US" sz="1000" b="0" i="1" dirty="0" smtClean="0">
                          <a:latin typeface="Cambria Math"/>
                        </a:rPr>
                        <m:t>𝜔</m:t>
                      </m:r>
                    </m:oMath>
                  </a14:m>
                  <a:endParaRPr lang="en-US" sz="1000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8977" y="2174667"/>
                  <a:ext cx="405111" cy="246221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4676715" y="1459482"/>
                  <a:ext cx="327333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000" b="0" i="1" smtClean="0">
                                <a:latin typeface="Cambria Math"/>
                              </a:rPr>
                              <m:t>𝛾</m:t>
                            </m:r>
                          </m:e>
                          <m:sup>
                            <m:r>
                              <a:rPr lang="en-US" sz="1000" b="0" i="1" smtClean="0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oMath>
                    </m:oMathPara>
                  </a14:m>
                  <a:endParaRPr lang="en-US" sz="1000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6715" y="1459482"/>
                  <a:ext cx="327333" cy="246221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5868144" y="1454587"/>
                  <a:ext cx="327333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000" b="0" i="1" smtClean="0">
                                <a:latin typeface="Cambria Math"/>
                              </a:rPr>
                              <m:t>𝛾</m:t>
                            </m:r>
                          </m:e>
                          <m:sup>
                            <m:r>
                              <a:rPr lang="en-US" sz="1000" b="0" i="1" smtClean="0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oMath>
                    </m:oMathPara>
                  </a14:m>
                  <a:endParaRPr lang="en-US" sz="1000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68144" y="1454587"/>
                  <a:ext cx="327333" cy="246221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6948264" y="1454587"/>
                  <a:ext cx="327333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000" b="0" i="1" smtClean="0">
                                <a:latin typeface="Cambria Math"/>
                              </a:rPr>
                              <m:t>𝛾</m:t>
                            </m:r>
                          </m:e>
                          <m:sup>
                            <m:r>
                              <a:rPr lang="en-US" sz="1000" b="0" i="1" smtClean="0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oMath>
                    </m:oMathPara>
                  </a14:m>
                  <a:endParaRPr lang="en-US" sz="1000" dirty="0"/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8264" y="1454587"/>
                  <a:ext cx="327333" cy="246221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4676715" y="2174667"/>
                  <a:ext cx="327333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000" b="0" i="1" smtClean="0">
                                <a:latin typeface="Cambria Math"/>
                              </a:rPr>
                              <m:t>𝛾</m:t>
                            </m:r>
                          </m:e>
                          <m:sup>
                            <m:r>
                              <a:rPr lang="en-US" sz="1000" b="0" i="1" smtClean="0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oMath>
                    </m:oMathPara>
                  </a14:m>
                  <a:endParaRPr lang="en-US" sz="1000" dirty="0"/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6715" y="2174667"/>
                  <a:ext cx="327333" cy="246221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5828843" y="2174667"/>
                  <a:ext cx="327333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000" b="0" i="1" smtClean="0">
                                <a:latin typeface="Cambria Math"/>
                              </a:rPr>
                              <m:t>𝛾</m:t>
                            </m:r>
                          </m:e>
                          <m:sup>
                            <m:r>
                              <a:rPr lang="en-US" sz="1000" b="0" i="1" smtClean="0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oMath>
                    </m:oMathPara>
                  </a14:m>
                  <a:endParaRPr lang="en-US" sz="1000" dirty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28843" y="2174667"/>
                  <a:ext cx="327333" cy="246221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3162341" y="4301443"/>
                <a:ext cx="1914178" cy="7837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/>
                        </a:rPr>
                        <m:t>𝜒</m:t>
                      </m:r>
                      <m:r>
                        <a:rPr lang="en-US" sz="22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/>
                                </a:rPr>
                                <m:t>𝑃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/>
                                </a:rPr>
                                <m:t>𝑆</m:t>
                              </m:r>
                            </m:sub>
                          </m:sSub>
                        </m:den>
                      </m:f>
                      <m:r>
                        <a:rPr lang="en-US" sz="2200" i="1">
                          <a:latin typeface="Cambria Math"/>
                          <a:ea typeface="Cambria Math"/>
                        </a:rPr>
                        <m:t>≃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/>
                                  <a:ea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/>
                                  <a:ea typeface="Cambria Math"/>
                                </a:rPr>
                                <m:t>⊥</m:t>
                              </m:r>
                            </m:sub>
                          </m:sSub>
                        </m:num>
                        <m:den>
                          <m:r>
                            <a:rPr lang="en-US" sz="2200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2341" y="4301443"/>
                <a:ext cx="1914178" cy="78374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6764513" y="4960623"/>
            <a:ext cx="14303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QED critical field 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02680" y="3635842"/>
            <a:ext cx="21852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laser field in the rest frame</a:t>
            </a:r>
            <a:endParaRPr lang="en-US" sz="14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6832032" y="2570805"/>
                <a:ext cx="17199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,</m:t>
                      </m:r>
                      <m:r>
                        <a:rPr lang="en-US" b="0" i="1" smtClean="0">
                          <a:latin typeface="Cambria Math"/>
                        </a:rPr>
                        <m:t>𝜒</m:t>
                      </m:r>
                      <m:r>
                        <a:rPr lang="en-US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2032" y="2570805"/>
                <a:ext cx="1719958" cy="369332"/>
              </a:xfrm>
              <a:prstGeom prst="rect">
                <a:avLst/>
              </a:prstGeom>
              <a:blipFill>
                <a:blip r:embed="rId1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/>
          <p:cNvCxnSpPr/>
          <p:nvPr/>
        </p:nvCxnSpPr>
        <p:spPr>
          <a:xfrm>
            <a:off x="3248014" y="3957790"/>
            <a:ext cx="633161" cy="39830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/>
              <p:cNvSpPr txBox="1"/>
              <p:nvPr/>
            </p:nvSpPr>
            <p:spPr>
              <a:xfrm>
                <a:off x="5002797" y="3589051"/>
                <a:ext cx="2737555" cy="6286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C00000"/>
                    </a:solidFill>
                  </a:rPr>
                  <a:t>transverse component of the force</a:t>
                </a:r>
              </a:p>
              <a:p>
                <a:r>
                  <a:rPr lang="en-US" sz="1400" dirty="0" smtClean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400" b="1" i="1" smtClean="0">
                        <a:solidFill>
                          <a:srgbClr val="C00000"/>
                        </a:solidFill>
                        <a:latin typeface="Cambria Math"/>
                      </a:rPr>
                      <m:t>𝑭</m:t>
                    </m:r>
                    <m:r>
                      <a:rPr lang="en-US" sz="1400" b="0" i="1" smtClean="0">
                        <a:solidFill>
                          <a:srgbClr val="C00000"/>
                        </a:solidFill>
                        <a:latin typeface="Cambria Math"/>
                      </a:rPr>
                      <m:t>=</m:t>
                    </m:r>
                    <m:r>
                      <a:rPr lang="en-US" sz="1400" b="0" i="1" smtClean="0">
                        <a:solidFill>
                          <a:srgbClr val="C00000"/>
                        </a:solidFill>
                        <a:latin typeface="Cambria Math"/>
                      </a:rPr>
                      <m:t>𝑒</m:t>
                    </m:r>
                    <m:r>
                      <a:rPr lang="en-US" sz="1400" b="1" i="1" smtClean="0">
                        <a:solidFill>
                          <a:srgbClr val="C00000"/>
                        </a:solidFill>
                        <a:latin typeface="Cambria Math"/>
                      </a:rPr>
                      <m:t>𝑬</m:t>
                    </m:r>
                    <m:r>
                      <a:rPr lang="en-US" sz="1400" b="0" i="1" smtClean="0">
                        <a:solidFill>
                          <a:srgbClr val="C00000"/>
                        </a:solidFill>
                        <a:latin typeface="Cambria Math"/>
                      </a:rPr>
                      <m:t>+</m:t>
                    </m:r>
                    <m:r>
                      <a:rPr lang="en-US" sz="1400" b="0" i="1" smtClean="0">
                        <a:solidFill>
                          <a:srgbClr val="C00000"/>
                        </a:solidFill>
                        <a:latin typeface="Cambria Math"/>
                      </a:rPr>
                      <m:t>𝑒</m:t>
                    </m:r>
                    <m:d>
                      <m:dPr>
                        <m:begChr m:val="["/>
                        <m:endChr m:val="]"/>
                        <m:ctrlPr>
                          <a:rPr lang="en-US" sz="1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1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𝒗</m:t>
                            </m:r>
                          </m:num>
                          <m:den>
                            <m:r>
                              <a:rPr lang="en-US" sz="1400" b="0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𝑐</m:t>
                            </m:r>
                          </m:den>
                        </m:f>
                        <m:r>
                          <a:rPr lang="en-US" sz="14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×</m:t>
                        </m:r>
                        <m:r>
                          <a:rPr lang="en-US" sz="1400" b="1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𝑩</m:t>
                        </m:r>
                      </m:e>
                    </m:d>
                  </m:oMath>
                </a14:m>
                <a:endParaRPr lang="en-US" sz="14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2797" y="3589051"/>
                <a:ext cx="2737555" cy="628634"/>
              </a:xfrm>
              <a:prstGeom prst="rect">
                <a:avLst/>
              </a:prstGeom>
              <a:blipFill>
                <a:blip r:embed="rId16"/>
                <a:stretch>
                  <a:fillRect l="-668" t="-194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Arrow Connector 27"/>
          <p:cNvCxnSpPr/>
          <p:nvPr/>
        </p:nvCxnSpPr>
        <p:spPr>
          <a:xfrm flipH="1">
            <a:off x="4833957" y="4157427"/>
            <a:ext cx="924402" cy="147521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1115616" y="5428365"/>
                <a:ext cx="1621021" cy="6481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𝑟𝑎𝑑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∼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/>
                            </a:rPr>
                            <m:t>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⊥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𝑚𝑐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5428365"/>
                <a:ext cx="1621021" cy="648191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/>
          <p:cNvSpPr txBox="1"/>
          <p:nvPr/>
        </p:nvSpPr>
        <p:spPr>
          <a:xfrm>
            <a:off x="589655" y="6073551"/>
            <a:ext cx="23555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radiation frequency (classical)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32" name="Right Arrow 31"/>
          <p:cNvSpPr/>
          <p:nvPr/>
        </p:nvSpPr>
        <p:spPr>
          <a:xfrm>
            <a:off x="2681451" y="5788405"/>
            <a:ext cx="810429" cy="45719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3563888" y="5480468"/>
                <a:ext cx="1288623" cy="6615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ℏ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𝑟𝑎𝑑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𝛾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∼</m:t>
                      </m:r>
                      <m:r>
                        <a:rPr lang="en-US" b="0" i="1" smtClean="0">
                          <a:latin typeface="Cambria Math"/>
                        </a:rPr>
                        <m:t>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3888" y="5480468"/>
                <a:ext cx="1288623" cy="66159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4866927" y="5644389"/>
            <a:ext cx="2225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is a measure of recoil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79712" y="758877"/>
            <a:ext cx="6400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rgbClr val="4040FF"/>
                </a:solidFill>
                <a:latin typeface="Open Sans"/>
              </a:rPr>
              <a:t>N.B. </a:t>
            </a:r>
            <a:r>
              <a:rPr lang="en-US" sz="1400" dirty="0" err="1">
                <a:solidFill>
                  <a:srgbClr val="4040FF"/>
                </a:solidFill>
                <a:latin typeface="Open Sans"/>
              </a:rPr>
              <a:t>Narozhny</a:t>
            </a:r>
            <a:r>
              <a:rPr lang="en-US" sz="1400" dirty="0">
                <a:solidFill>
                  <a:srgbClr val="4040FF"/>
                </a:solidFill>
                <a:latin typeface="Open Sans"/>
              </a:rPr>
              <a:t> &amp; A.M. </a:t>
            </a:r>
            <a:r>
              <a:rPr lang="en-US" sz="1400" dirty="0" err="1" smtClean="0">
                <a:solidFill>
                  <a:srgbClr val="4040FF"/>
                </a:solidFill>
                <a:latin typeface="Open Sans"/>
              </a:rPr>
              <a:t>Fedotov</a:t>
            </a:r>
            <a:r>
              <a:rPr lang="en-US" sz="1400" dirty="0" smtClean="0">
                <a:solidFill>
                  <a:srgbClr val="4040FF"/>
                </a:solidFill>
                <a:latin typeface="Open Sans"/>
              </a:rPr>
              <a:t>,</a:t>
            </a:r>
            <a:r>
              <a:rPr lang="en-US" sz="1400" dirty="0">
                <a:solidFill>
                  <a:srgbClr val="4040FF"/>
                </a:solidFill>
                <a:latin typeface="Open Sans"/>
              </a:rPr>
              <a:t> Contemporary Physics, </a:t>
            </a:r>
            <a:r>
              <a:rPr lang="en-US" sz="1400" b="1" dirty="0">
                <a:solidFill>
                  <a:srgbClr val="4040FF"/>
                </a:solidFill>
                <a:latin typeface="Open Sans"/>
              </a:rPr>
              <a:t>56</a:t>
            </a:r>
            <a:r>
              <a:rPr lang="en-US" sz="1400" dirty="0">
                <a:solidFill>
                  <a:srgbClr val="4040FF"/>
                </a:solidFill>
                <a:latin typeface="Open Sans"/>
              </a:rPr>
              <a:t>:3, 249-268</a:t>
            </a:r>
            <a:r>
              <a:rPr lang="en-US" sz="1400" dirty="0" smtClean="0">
                <a:solidFill>
                  <a:srgbClr val="4040FF"/>
                </a:solidFill>
                <a:latin typeface="Open Sans"/>
              </a:rPr>
              <a:t>, </a:t>
            </a:r>
            <a:r>
              <a:rPr lang="en-US" sz="1400" dirty="0">
                <a:solidFill>
                  <a:srgbClr val="4040FF"/>
                </a:solidFill>
                <a:latin typeface="Open Sans"/>
              </a:rPr>
              <a:t>(2015)</a:t>
            </a:r>
            <a:endParaRPr lang="ru-RU" sz="1400" dirty="0">
              <a:solidFill>
                <a:srgbClr val="4040FF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Прямоугольник 23"/>
              <p:cNvSpPr/>
              <p:nvPr/>
            </p:nvSpPr>
            <p:spPr>
              <a:xfrm>
                <a:off x="179512" y="2708920"/>
                <a:ext cx="3246337" cy="7288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latin typeface="Cambria Math"/>
                        </a:rPr>
                        <m:t>𝜒</m:t>
                      </m:r>
                      <m:r>
                        <a:rPr lang="en-US" sz="1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/>
                            </a:rPr>
                            <m:t>𝑒</m:t>
                          </m:r>
                          <m:r>
                            <a:rPr lang="en-US" sz="1400" i="1">
                              <a:latin typeface="Cambria Math"/>
                            </a:rPr>
                            <m:t>ℏ</m:t>
                          </m:r>
                        </m:num>
                        <m:den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sz="1400" i="1">
                          <a:latin typeface="Cambria Math"/>
                        </a:rPr>
                        <m:t>𝛾</m:t>
                      </m:r>
                      <m:rad>
                        <m:radPr>
                          <m:degHide m:val="on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1" i="1">
                                      <a:latin typeface="Cambria Math"/>
                                    </a:rPr>
                                    <m:t>𝑬</m:t>
                                  </m:r>
                                  <m:r>
                                    <a:rPr lang="en-US" sz="1400" i="1">
                                      <a:latin typeface="Cambria Math"/>
                                    </a:rPr>
                                    <m:t>+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1400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1400" b="1" i="1">
                                              <a:latin typeface="Cambria Math"/>
                                            </a:rPr>
                                            <m:t>𝒗</m:t>
                                          </m:r>
                                        </m:num>
                                        <m:den>
                                          <m:r>
                                            <a:rPr lang="en-US" sz="1400" i="1">
                                              <a:latin typeface="Cambria Math"/>
                                            </a:rPr>
                                            <m:t>𝑐</m:t>
                                          </m:r>
                                        </m:den>
                                      </m:f>
                                      <m:r>
                                        <a:rPr lang="en-US" sz="1400" b="1" i="1">
                                          <a:latin typeface="Cambria Math"/>
                                        </a:rPr>
                                        <m:t>×</m:t>
                                      </m:r>
                                      <m:r>
                                        <a:rPr lang="en-US" sz="1400" b="1" i="1">
                                          <a:latin typeface="Cambria Math"/>
                                        </a:rPr>
                                        <m:t>𝑩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1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400" i="1">
                              <a:latin typeface="Cambria Math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4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400" b="1" i="1">
                                          <a:latin typeface="Cambria Math"/>
                                        </a:rPr>
                                        <m:t>𝒗</m:t>
                                      </m:r>
                                    </m:num>
                                    <m:den>
                                      <m:r>
                                        <a:rPr lang="en-US" sz="1400" i="1">
                                          <a:latin typeface="Cambria Math"/>
                                        </a:rPr>
                                        <m:t>𝑐</m:t>
                                      </m:r>
                                    </m:den>
                                  </m:f>
                                  <m:r>
                                    <a:rPr lang="en-US" sz="1400" b="1" i="1">
                                      <a:latin typeface="Cambria Math"/>
                                    </a:rPr>
                                    <m:t>⋅</m:t>
                                  </m:r>
                                  <m:r>
                                    <a:rPr lang="en-US" sz="1400" b="1" i="1">
                                      <a:latin typeface="Cambria Math"/>
                                    </a:rPr>
                                    <m:t>𝑬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ru-RU" sz="1400" dirty="0"/>
              </a:p>
            </p:txBody>
          </p:sp>
        </mc:Choice>
        <mc:Fallback>
          <p:sp>
            <p:nvSpPr>
              <p:cNvPr id="24" name="Прямоугольник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2708920"/>
                <a:ext cx="3246337" cy="728854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Прямоугольник 25"/>
              <p:cNvSpPr/>
              <p:nvPr/>
            </p:nvSpPr>
            <p:spPr>
              <a:xfrm>
                <a:off x="6832032" y="4390960"/>
                <a:ext cx="1295291" cy="6481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𝑠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𝑒</m:t>
                          </m:r>
                          <m:r>
                            <a:rPr lang="en-US" i="1">
                              <a:latin typeface="Cambria Math"/>
                            </a:rPr>
                            <m:t>ℏ</m:t>
                          </m:r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26" name="Прямоугольник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2032" y="4390960"/>
                <a:ext cx="1295291" cy="648126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062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71E83-D8BC-45F8-98B1-17CC7D34E449}" type="slidenum">
              <a:rPr lang="ru-RU" smtClean="0"/>
              <a:t>19</a:t>
            </a:fld>
            <a:endParaRPr lang="ru-RU" dirty="0"/>
          </a:p>
        </p:txBody>
      </p:sp>
      <p:sp>
        <p:nvSpPr>
          <p:cNvPr id="3" name="Скругленный прямоугольник 2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2575" y="188913"/>
            <a:ext cx="8682038" cy="503237"/>
          </a:xfrm>
          <a:prstGeom prst="roundRect">
            <a:avLst>
              <a:gd name="adj" fmla="val 18519"/>
            </a:avLst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lIns="89592" tIns="18000" rIns="89592" bIns="18000" anchor="ctr"/>
          <a:lstStyle/>
          <a:p>
            <a:pPr marL="179388" lvl="1" defTabSz="895350">
              <a:spcBef>
                <a:spcPts val="400"/>
              </a:spcBef>
            </a:pPr>
            <a:r>
              <a:rPr lang="en-US" sz="2200" b="1" dirty="0" smtClean="0">
                <a:solidFill>
                  <a:schemeClr val="bg1"/>
                </a:solidFill>
              </a:rPr>
              <a:t>Radiation and radiation friction: quantum and classical approaches</a:t>
            </a:r>
            <a:endParaRPr lang="ru-RU" sz="22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23229"/>
            <a:ext cx="3209305" cy="19879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0">
            <a:off x="1695274" y="1463364"/>
            <a:ext cx="616025" cy="381593"/>
          </a:xfrm>
          <a:prstGeom prst="rect">
            <a:avLst/>
          </a:prstGeom>
        </p:spPr>
      </p:pic>
      <p:sp>
        <p:nvSpPr>
          <p:cNvPr id="10" name="Овал 10"/>
          <p:cNvSpPr/>
          <p:nvPr/>
        </p:nvSpPr>
        <p:spPr>
          <a:xfrm>
            <a:off x="1623430" y="1655419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627784" y="1052736"/>
                <a:ext cx="66967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 smtClean="0"/>
                  <a:t> – </a:t>
                </a:r>
                <a:r>
                  <a:rPr lang="en-US" dirty="0">
                    <a:solidFill>
                      <a:srgbClr val="C00000"/>
                    </a:solidFill>
                  </a:rPr>
                  <a:t>quantum regime</a:t>
                </a:r>
                <a:r>
                  <a:rPr lang="en-US" dirty="0"/>
                  <a:t>, strong recoil due to single emission event</a:t>
                </a:r>
                <a:endParaRPr lang="ru-RU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7784" y="1052736"/>
                <a:ext cx="6696744" cy="369332"/>
              </a:xfrm>
              <a:prstGeom prst="rect">
                <a:avLst/>
              </a:prstGeom>
              <a:blipFill>
                <a:blip r:embed="rId5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reeform 6"/>
          <p:cNvSpPr/>
          <p:nvPr/>
        </p:nvSpPr>
        <p:spPr>
          <a:xfrm>
            <a:off x="3171825" y="2427192"/>
            <a:ext cx="3257550" cy="1014685"/>
          </a:xfrm>
          <a:custGeom>
            <a:avLst/>
            <a:gdLst>
              <a:gd name="connsiteX0" fmla="*/ 0 w 3257550"/>
              <a:gd name="connsiteY0" fmla="*/ 895350 h 1014685"/>
              <a:gd name="connsiteX1" fmla="*/ 390525 w 3257550"/>
              <a:gd name="connsiteY1" fmla="*/ 238125 h 1014685"/>
              <a:gd name="connsiteX2" fmla="*/ 1200150 w 3257550"/>
              <a:gd name="connsiteY2" fmla="*/ 0 h 1014685"/>
              <a:gd name="connsiteX3" fmla="*/ 1200150 w 3257550"/>
              <a:gd name="connsiteY3" fmla="*/ 0 h 1014685"/>
              <a:gd name="connsiteX4" fmla="*/ 1666875 w 3257550"/>
              <a:gd name="connsiteY4" fmla="*/ 371475 h 1014685"/>
              <a:gd name="connsiteX5" fmla="*/ 2114550 w 3257550"/>
              <a:gd name="connsiteY5" fmla="*/ 485775 h 1014685"/>
              <a:gd name="connsiteX6" fmla="*/ 2114550 w 3257550"/>
              <a:gd name="connsiteY6" fmla="*/ 485775 h 1014685"/>
              <a:gd name="connsiteX7" fmla="*/ 2257425 w 3257550"/>
              <a:gd name="connsiteY7" fmla="*/ 952500 h 1014685"/>
              <a:gd name="connsiteX8" fmla="*/ 3257550 w 3257550"/>
              <a:gd name="connsiteY8" fmla="*/ 1009650 h 1014685"/>
              <a:gd name="connsiteX9" fmla="*/ 3257550 w 3257550"/>
              <a:gd name="connsiteY9" fmla="*/ 1009650 h 1014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57550" h="1014685">
                <a:moveTo>
                  <a:pt x="0" y="895350"/>
                </a:moveTo>
                <a:cubicBezTo>
                  <a:pt x="95250" y="641350"/>
                  <a:pt x="190500" y="387350"/>
                  <a:pt x="390525" y="238125"/>
                </a:cubicBezTo>
                <a:cubicBezTo>
                  <a:pt x="590550" y="88900"/>
                  <a:pt x="1200150" y="0"/>
                  <a:pt x="1200150" y="0"/>
                </a:cubicBezTo>
                <a:lnTo>
                  <a:pt x="1200150" y="0"/>
                </a:lnTo>
                <a:cubicBezTo>
                  <a:pt x="1277938" y="61912"/>
                  <a:pt x="1514475" y="290512"/>
                  <a:pt x="1666875" y="371475"/>
                </a:cubicBezTo>
                <a:cubicBezTo>
                  <a:pt x="1819275" y="452437"/>
                  <a:pt x="2114550" y="485775"/>
                  <a:pt x="2114550" y="485775"/>
                </a:cubicBezTo>
                <a:lnTo>
                  <a:pt x="2114550" y="485775"/>
                </a:lnTo>
                <a:cubicBezTo>
                  <a:pt x="2138363" y="563563"/>
                  <a:pt x="2066925" y="865188"/>
                  <a:pt x="2257425" y="952500"/>
                </a:cubicBezTo>
                <a:cubicBezTo>
                  <a:pt x="2447925" y="1039812"/>
                  <a:pt x="3257550" y="1009650"/>
                  <a:pt x="3257550" y="1009650"/>
                </a:cubicBezTo>
                <a:lnTo>
                  <a:pt x="3257550" y="100965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0">
            <a:off x="4384429" y="2154072"/>
            <a:ext cx="616025" cy="381593"/>
          </a:xfrm>
          <a:prstGeom prst="rect">
            <a:avLst/>
          </a:prstGeom>
          <a:ln>
            <a:solidFill>
              <a:srgbClr val="AD1D92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021">
            <a:off x="5344673" y="2743737"/>
            <a:ext cx="616025" cy="381593"/>
          </a:xfrm>
          <a:prstGeom prst="rect">
            <a:avLst/>
          </a:prstGeom>
          <a:ln>
            <a:solidFill>
              <a:srgbClr val="AD1D92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8115">
            <a:off x="5045855" y="3372999"/>
            <a:ext cx="616025" cy="381593"/>
          </a:xfrm>
          <a:prstGeom prst="rect">
            <a:avLst/>
          </a:prstGeom>
          <a:ln>
            <a:solidFill>
              <a:srgbClr val="AD1D92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01020" y="3707740"/>
            <a:ext cx="4128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WKB motion along the classical trajectory 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3388817" y="2894314"/>
            <a:ext cx="175071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3563888" y="2822306"/>
            <a:ext cx="1059706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563888" y="3235185"/>
            <a:ext cx="1656184" cy="5952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660232" y="2376849"/>
            <a:ext cx="1937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AD1D92"/>
                </a:solidFill>
              </a:rPr>
              <a:t>quantum radiation</a:t>
            </a:r>
            <a:endParaRPr lang="en-US" dirty="0">
              <a:solidFill>
                <a:srgbClr val="AD1D92"/>
              </a:solidFill>
            </a:endParaRPr>
          </a:p>
        </p:txBody>
      </p:sp>
      <p:cxnSp>
        <p:nvCxnSpPr>
          <p:cNvPr id="27" name="Straight Arrow Connector 26"/>
          <p:cNvCxnSpPr>
            <a:stCxn id="25" idx="1"/>
          </p:cNvCxnSpPr>
          <p:nvPr/>
        </p:nvCxnSpPr>
        <p:spPr>
          <a:xfrm flipH="1" flipV="1">
            <a:off x="5127624" y="2276873"/>
            <a:ext cx="1532608" cy="284642"/>
          </a:xfrm>
          <a:prstGeom prst="straightConnector1">
            <a:avLst/>
          </a:prstGeom>
          <a:ln>
            <a:solidFill>
              <a:srgbClr val="AD1D9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5" idx="1"/>
          </p:cNvCxnSpPr>
          <p:nvPr/>
        </p:nvCxnSpPr>
        <p:spPr>
          <a:xfrm flipH="1">
            <a:off x="6010323" y="2561515"/>
            <a:ext cx="649909" cy="373019"/>
          </a:xfrm>
          <a:prstGeom prst="straightConnector1">
            <a:avLst/>
          </a:prstGeom>
          <a:ln>
            <a:solidFill>
              <a:srgbClr val="AD1D9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5" idx="1"/>
          </p:cNvCxnSpPr>
          <p:nvPr/>
        </p:nvCxnSpPr>
        <p:spPr>
          <a:xfrm flipH="1">
            <a:off x="5652685" y="2561515"/>
            <a:ext cx="1007547" cy="971287"/>
          </a:xfrm>
          <a:prstGeom prst="straightConnector1">
            <a:avLst/>
          </a:prstGeom>
          <a:ln>
            <a:solidFill>
              <a:srgbClr val="AD1D9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581225" y="1479605"/>
            <a:ext cx="5508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a field, more complex than a plane wave, can be treated numerically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42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0" y="360363"/>
            <a:ext cx="914400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ru-RU" sz="2400" b="1" dirty="0"/>
              <a:t>Введение</a:t>
            </a:r>
            <a:endParaRPr lang="ru-RU" sz="2400" dirty="0"/>
          </a:p>
        </p:txBody>
      </p:sp>
      <p:sp>
        <p:nvSpPr>
          <p:cNvPr id="3080" name="Скругленный прямоугольник 2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2575" y="188913"/>
            <a:ext cx="8682038" cy="503237"/>
          </a:xfrm>
          <a:prstGeom prst="roundRect">
            <a:avLst>
              <a:gd name="adj" fmla="val 18519"/>
            </a:avLst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lIns="89592" tIns="18000" rIns="89592" bIns="18000" anchor="ctr"/>
          <a:lstStyle/>
          <a:p>
            <a:pPr marL="179388" lvl="1" defTabSz="895350">
              <a:spcBef>
                <a:spcPts val="400"/>
              </a:spcBef>
            </a:pPr>
            <a:r>
              <a:rPr lang="en-US" sz="2200" b="1" dirty="0" smtClean="0">
                <a:solidFill>
                  <a:schemeClr val="bg1"/>
                </a:solidFill>
              </a:rPr>
              <a:t>Introduction: high power lasers coming soon</a:t>
            </a:r>
            <a:endParaRPr lang="ru-RU" sz="2200" b="1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71E83-D8BC-45F8-98B1-17CC7D34E449}" type="slidenum">
              <a:rPr lang="ru-RU" smtClean="0"/>
              <a:t>2</a:t>
            </a:fld>
            <a:endParaRPr lang="ru-RU" dirty="0"/>
          </a:p>
        </p:txBody>
      </p:sp>
      <p:pic>
        <p:nvPicPr>
          <p:cNvPr id="2050" name="Picture 2" descr="https://indico.eli-beams.eu/event/329/picture/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542" y="772171"/>
            <a:ext cx="4678104" cy="3122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2575" y="4005064"/>
            <a:ext cx="8682038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C00000"/>
                </a:solidFill>
              </a:rPr>
              <a:t>10 PW: </a:t>
            </a:r>
            <a:r>
              <a:rPr lang="en-US" dirty="0" smtClean="0"/>
              <a:t>ELI Beamlines (Czech Republic), ELI NP (Romania), </a:t>
            </a:r>
            <a:r>
              <a:rPr lang="en-US" dirty="0" err="1" smtClean="0"/>
              <a:t>Apollon</a:t>
            </a:r>
            <a:r>
              <a:rPr lang="en-US" dirty="0" smtClean="0"/>
              <a:t> (France), SIOM (China)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C00000"/>
                </a:solidFill>
              </a:rPr>
              <a:t>100 PW: </a:t>
            </a:r>
            <a:r>
              <a:rPr lang="en-US" dirty="0" smtClean="0"/>
              <a:t>SULF (China)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C00000"/>
                </a:solidFill>
              </a:rPr>
              <a:t>200 PW:</a:t>
            </a:r>
            <a:r>
              <a:rPr lang="en-US" dirty="0" smtClean="0"/>
              <a:t> XCELS (Russia)</a:t>
            </a:r>
          </a:p>
          <a:p>
            <a:pPr>
              <a:spcAft>
                <a:spcPts val="600"/>
              </a:spcAft>
            </a:pPr>
            <a:endParaRPr lang="en-US" dirty="0" smtClean="0"/>
          </a:p>
          <a:p>
            <a:pPr algn="ctr">
              <a:spcAft>
                <a:spcPts val="600"/>
              </a:spcAft>
            </a:pPr>
            <a:r>
              <a:rPr lang="en-US" dirty="0" smtClean="0">
                <a:solidFill>
                  <a:srgbClr val="C00000"/>
                </a:solidFill>
              </a:rPr>
              <a:t>Applications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Strong field QED effects: electron-positron pairs, gamma generation, etc.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Particle acceleration (medical applications, e.g. cancer treatment)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etc...</a:t>
            </a:r>
          </a:p>
        </p:txBody>
      </p:sp>
    </p:spTree>
    <p:extLst>
      <p:ext uri="{BB962C8B-B14F-4D97-AF65-F5344CB8AC3E}">
        <p14:creationId xmlns:p14="http://schemas.microsoft.com/office/powerpoint/2010/main" val="224401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0" r="11458"/>
          <a:stretch/>
        </p:blipFill>
        <p:spPr>
          <a:xfrm>
            <a:off x="3388817" y="4509120"/>
            <a:ext cx="1176516" cy="1944216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71E83-D8BC-45F8-98B1-17CC7D34E449}" type="slidenum">
              <a:rPr lang="ru-RU" smtClean="0"/>
              <a:t>20</a:t>
            </a:fld>
            <a:endParaRPr lang="ru-RU" dirty="0"/>
          </a:p>
        </p:txBody>
      </p:sp>
      <p:sp>
        <p:nvSpPr>
          <p:cNvPr id="3" name="Скругленный прямоугольник 2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2575" y="188913"/>
            <a:ext cx="8682038" cy="503237"/>
          </a:xfrm>
          <a:prstGeom prst="roundRect">
            <a:avLst>
              <a:gd name="adj" fmla="val 18519"/>
            </a:avLst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lIns="89592" tIns="18000" rIns="89592" bIns="18000" anchor="ctr"/>
          <a:lstStyle/>
          <a:p>
            <a:pPr marL="179388" lvl="1" defTabSz="895350">
              <a:spcBef>
                <a:spcPts val="400"/>
              </a:spcBef>
            </a:pPr>
            <a:r>
              <a:rPr lang="en-US" sz="2200" b="1" dirty="0" smtClean="0">
                <a:solidFill>
                  <a:schemeClr val="bg1"/>
                </a:solidFill>
              </a:rPr>
              <a:t>Radiation and radiation friction: quantum and classical approaches</a:t>
            </a:r>
            <a:endParaRPr lang="ru-RU" sz="22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23229"/>
            <a:ext cx="3209305" cy="19879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0">
            <a:off x="1695274" y="1463364"/>
            <a:ext cx="616025" cy="381593"/>
          </a:xfrm>
          <a:prstGeom prst="rect">
            <a:avLst/>
          </a:prstGeom>
        </p:spPr>
      </p:pic>
      <p:sp>
        <p:nvSpPr>
          <p:cNvPr id="10" name="Овал 10"/>
          <p:cNvSpPr/>
          <p:nvPr/>
        </p:nvSpPr>
        <p:spPr>
          <a:xfrm>
            <a:off x="1623430" y="1655419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627784" y="1052736"/>
                <a:ext cx="66967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 smtClean="0"/>
                  <a:t> – </a:t>
                </a:r>
                <a:r>
                  <a:rPr lang="en-US" dirty="0">
                    <a:solidFill>
                      <a:srgbClr val="C00000"/>
                    </a:solidFill>
                  </a:rPr>
                  <a:t>quantum regime</a:t>
                </a:r>
                <a:r>
                  <a:rPr lang="en-US" dirty="0"/>
                  <a:t>, strong recoil due to single emission event</a:t>
                </a:r>
                <a:endParaRPr lang="ru-RU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7784" y="1052736"/>
                <a:ext cx="6696744" cy="369332"/>
              </a:xfrm>
              <a:prstGeom prst="rect">
                <a:avLst/>
              </a:prstGeom>
              <a:blipFill>
                <a:blip r:embed="rId7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reeform 6"/>
          <p:cNvSpPr/>
          <p:nvPr/>
        </p:nvSpPr>
        <p:spPr>
          <a:xfrm>
            <a:off x="3171825" y="2427192"/>
            <a:ext cx="3257550" cy="1014685"/>
          </a:xfrm>
          <a:custGeom>
            <a:avLst/>
            <a:gdLst>
              <a:gd name="connsiteX0" fmla="*/ 0 w 3257550"/>
              <a:gd name="connsiteY0" fmla="*/ 895350 h 1014685"/>
              <a:gd name="connsiteX1" fmla="*/ 390525 w 3257550"/>
              <a:gd name="connsiteY1" fmla="*/ 238125 h 1014685"/>
              <a:gd name="connsiteX2" fmla="*/ 1200150 w 3257550"/>
              <a:gd name="connsiteY2" fmla="*/ 0 h 1014685"/>
              <a:gd name="connsiteX3" fmla="*/ 1200150 w 3257550"/>
              <a:gd name="connsiteY3" fmla="*/ 0 h 1014685"/>
              <a:gd name="connsiteX4" fmla="*/ 1666875 w 3257550"/>
              <a:gd name="connsiteY4" fmla="*/ 371475 h 1014685"/>
              <a:gd name="connsiteX5" fmla="*/ 2114550 w 3257550"/>
              <a:gd name="connsiteY5" fmla="*/ 485775 h 1014685"/>
              <a:gd name="connsiteX6" fmla="*/ 2114550 w 3257550"/>
              <a:gd name="connsiteY6" fmla="*/ 485775 h 1014685"/>
              <a:gd name="connsiteX7" fmla="*/ 2257425 w 3257550"/>
              <a:gd name="connsiteY7" fmla="*/ 952500 h 1014685"/>
              <a:gd name="connsiteX8" fmla="*/ 3257550 w 3257550"/>
              <a:gd name="connsiteY8" fmla="*/ 1009650 h 1014685"/>
              <a:gd name="connsiteX9" fmla="*/ 3257550 w 3257550"/>
              <a:gd name="connsiteY9" fmla="*/ 1009650 h 1014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57550" h="1014685">
                <a:moveTo>
                  <a:pt x="0" y="895350"/>
                </a:moveTo>
                <a:cubicBezTo>
                  <a:pt x="95250" y="641350"/>
                  <a:pt x="190500" y="387350"/>
                  <a:pt x="390525" y="238125"/>
                </a:cubicBezTo>
                <a:cubicBezTo>
                  <a:pt x="590550" y="88900"/>
                  <a:pt x="1200150" y="0"/>
                  <a:pt x="1200150" y="0"/>
                </a:cubicBezTo>
                <a:lnTo>
                  <a:pt x="1200150" y="0"/>
                </a:lnTo>
                <a:cubicBezTo>
                  <a:pt x="1277938" y="61912"/>
                  <a:pt x="1514475" y="290512"/>
                  <a:pt x="1666875" y="371475"/>
                </a:cubicBezTo>
                <a:cubicBezTo>
                  <a:pt x="1819275" y="452437"/>
                  <a:pt x="2114550" y="485775"/>
                  <a:pt x="2114550" y="485775"/>
                </a:cubicBezTo>
                <a:lnTo>
                  <a:pt x="2114550" y="485775"/>
                </a:lnTo>
                <a:cubicBezTo>
                  <a:pt x="2138363" y="563563"/>
                  <a:pt x="2066925" y="865188"/>
                  <a:pt x="2257425" y="952500"/>
                </a:cubicBezTo>
                <a:cubicBezTo>
                  <a:pt x="2447925" y="1039812"/>
                  <a:pt x="3257550" y="1009650"/>
                  <a:pt x="3257550" y="1009650"/>
                </a:cubicBezTo>
                <a:lnTo>
                  <a:pt x="3257550" y="100965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0">
            <a:off x="4384429" y="2154072"/>
            <a:ext cx="616025" cy="381593"/>
          </a:xfrm>
          <a:prstGeom prst="rect">
            <a:avLst/>
          </a:prstGeom>
          <a:ln>
            <a:solidFill>
              <a:srgbClr val="AD1D92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021">
            <a:off x="5344673" y="2743737"/>
            <a:ext cx="616025" cy="381593"/>
          </a:xfrm>
          <a:prstGeom prst="rect">
            <a:avLst/>
          </a:prstGeom>
          <a:ln>
            <a:solidFill>
              <a:srgbClr val="AD1D92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8115">
            <a:off x="5045855" y="3372999"/>
            <a:ext cx="616025" cy="381593"/>
          </a:xfrm>
          <a:prstGeom prst="rect">
            <a:avLst/>
          </a:prstGeom>
          <a:ln>
            <a:solidFill>
              <a:srgbClr val="AD1D92"/>
            </a:solidFill>
          </a:ln>
        </p:spPr>
      </p:pic>
      <p:cxnSp>
        <p:nvCxnSpPr>
          <p:cNvPr id="16" name="Straight Arrow Connector 15"/>
          <p:cNvCxnSpPr/>
          <p:nvPr/>
        </p:nvCxnSpPr>
        <p:spPr>
          <a:xfrm flipH="1" flipV="1">
            <a:off x="3388817" y="2894314"/>
            <a:ext cx="175071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3563888" y="2822306"/>
            <a:ext cx="1059706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563888" y="3235185"/>
            <a:ext cx="1656184" cy="5952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660232" y="2376849"/>
            <a:ext cx="1937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AD1D92"/>
                </a:solidFill>
              </a:rPr>
              <a:t>quantum radiation</a:t>
            </a:r>
            <a:endParaRPr lang="en-US" dirty="0">
              <a:solidFill>
                <a:srgbClr val="AD1D92"/>
              </a:solidFill>
            </a:endParaRPr>
          </a:p>
        </p:txBody>
      </p:sp>
      <p:cxnSp>
        <p:nvCxnSpPr>
          <p:cNvPr id="27" name="Straight Arrow Connector 26"/>
          <p:cNvCxnSpPr>
            <a:stCxn id="25" idx="1"/>
          </p:cNvCxnSpPr>
          <p:nvPr/>
        </p:nvCxnSpPr>
        <p:spPr>
          <a:xfrm flipH="1" flipV="1">
            <a:off x="5127624" y="2276873"/>
            <a:ext cx="1532608" cy="284642"/>
          </a:xfrm>
          <a:prstGeom prst="straightConnector1">
            <a:avLst/>
          </a:prstGeom>
          <a:ln>
            <a:solidFill>
              <a:srgbClr val="AD1D9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5" idx="1"/>
          </p:cNvCxnSpPr>
          <p:nvPr/>
        </p:nvCxnSpPr>
        <p:spPr>
          <a:xfrm flipH="1">
            <a:off x="6010323" y="2561515"/>
            <a:ext cx="649909" cy="373019"/>
          </a:xfrm>
          <a:prstGeom prst="straightConnector1">
            <a:avLst/>
          </a:prstGeom>
          <a:ln>
            <a:solidFill>
              <a:srgbClr val="AD1D9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5" idx="1"/>
          </p:cNvCxnSpPr>
          <p:nvPr/>
        </p:nvCxnSpPr>
        <p:spPr>
          <a:xfrm flipH="1">
            <a:off x="5652685" y="2561515"/>
            <a:ext cx="1007547" cy="971287"/>
          </a:xfrm>
          <a:prstGeom prst="straightConnector1">
            <a:avLst/>
          </a:prstGeom>
          <a:ln>
            <a:solidFill>
              <a:srgbClr val="AD1D9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581225" y="1479605"/>
            <a:ext cx="5508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a field, more complex than a plane wave, can be treated numerically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1880666" y="4203551"/>
            <a:ext cx="583986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Breit</a:t>
            </a:r>
            <a:r>
              <a:rPr lang="en-US" sz="2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Wheeler pair production and QED cascade</a:t>
            </a:r>
            <a:endParaRPr lang="en-US" sz="2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0">
            <a:off x="3534688" y="5359361"/>
            <a:ext cx="616025" cy="3815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3443148" y="5543944"/>
                <a:ext cx="4951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3148" y="5543944"/>
                <a:ext cx="495136" cy="369332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3794268" y="5111896"/>
                <a:ext cx="3656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Cambria Math"/>
                        </a:rPr>
                        <m:t>𝛾</m:t>
                      </m:r>
                    </m:oMath>
                  </m:oMathPara>
                </a14:m>
                <a:endParaRPr lang="en-US" dirty="0">
                  <a:solidFill>
                    <a:schemeClr val="accent4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4268" y="5111896"/>
                <a:ext cx="365613" cy="369332"/>
              </a:xfrm>
              <a:prstGeom prst="rect">
                <a:avLst/>
              </a:prstGeom>
              <a:blipFill rotWithShape="1">
                <a:blip r:embed="rId11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Овал 10"/>
          <p:cNvSpPr/>
          <p:nvPr/>
        </p:nvSpPr>
        <p:spPr>
          <a:xfrm>
            <a:off x="3434227" y="5525635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3" name="Picture 2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0" r="11458"/>
          <a:stretch/>
        </p:blipFill>
        <p:spPr>
          <a:xfrm>
            <a:off x="4836858" y="4509120"/>
            <a:ext cx="1176516" cy="1944216"/>
          </a:xfrm>
          <a:prstGeom prst="rect">
            <a:avLst/>
          </a:prstGeom>
        </p:spPr>
      </p:pic>
      <p:pic>
        <p:nvPicPr>
          <p:cNvPr id="54" name="Picture 2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0" r="11458"/>
          <a:stretch/>
        </p:blipFill>
        <p:spPr>
          <a:xfrm>
            <a:off x="6300192" y="4509120"/>
            <a:ext cx="1176516" cy="1944216"/>
          </a:xfrm>
          <a:prstGeom prst="rect">
            <a:avLst/>
          </a:prstGeom>
        </p:spPr>
      </p:pic>
      <p:pic>
        <p:nvPicPr>
          <p:cNvPr id="55" name="Picture 2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0" r="11458"/>
          <a:stretch/>
        </p:blipFill>
        <p:spPr>
          <a:xfrm>
            <a:off x="7715964" y="4509120"/>
            <a:ext cx="1176516" cy="1944216"/>
          </a:xfrm>
          <a:prstGeom prst="rect">
            <a:avLst/>
          </a:prstGeom>
        </p:spPr>
      </p:pic>
      <p:sp>
        <p:nvSpPr>
          <p:cNvPr id="56" name="Овал 10"/>
          <p:cNvSpPr/>
          <p:nvPr/>
        </p:nvSpPr>
        <p:spPr>
          <a:xfrm>
            <a:off x="5379902" y="5284373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Овал 10"/>
          <p:cNvSpPr/>
          <p:nvPr/>
        </p:nvSpPr>
        <p:spPr>
          <a:xfrm>
            <a:off x="5430956" y="5437914"/>
            <a:ext cx="144016" cy="14401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5303990" y="4996574"/>
                <a:ext cx="4951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3990" y="4996574"/>
                <a:ext cx="495136" cy="369332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5446865" y="5328039"/>
                <a:ext cx="4951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6865" y="5328039"/>
                <a:ext cx="495136" cy="369332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4929980" y="5481228"/>
                <a:ext cx="4951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9980" y="5481228"/>
                <a:ext cx="495136" cy="369332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Овал 10"/>
          <p:cNvSpPr/>
          <p:nvPr/>
        </p:nvSpPr>
        <p:spPr>
          <a:xfrm>
            <a:off x="4921059" y="5462919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10"/>
          <p:cNvSpPr/>
          <p:nvPr/>
        </p:nvSpPr>
        <p:spPr>
          <a:xfrm>
            <a:off x="6345694" y="5531444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0">
            <a:off x="6489130" y="5372272"/>
            <a:ext cx="616025" cy="381593"/>
          </a:xfrm>
          <a:prstGeom prst="rect">
            <a:avLst/>
          </a:prstGeom>
        </p:spPr>
      </p:pic>
      <p:sp>
        <p:nvSpPr>
          <p:cNvPr id="64" name="Овал 10"/>
          <p:cNvSpPr/>
          <p:nvPr/>
        </p:nvSpPr>
        <p:spPr>
          <a:xfrm>
            <a:off x="6588224" y="5096677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20353">
            <a:off x="7000664" y="5175610"/>
            <a:ext cx="616025" cy="381593"/>
          </a:xfrm>
          <a:prstGeom prst="rect">
            <a:avLst/>
          </a:prstGeom>
        </p:spPr>
      </p:pic>
      <p:sp>
        <p:nvSpPr>
          <p:cNvPr id="66" name="Овал 10"/>
          <p:cNvSpPr/>
          <p:nvPr/>
        </p:nvSpPr>
        <p:spPr>
          <a:xfrm>
            <a:off x="7043029" y="5571785"/>
            <a:ext cx="144016" cy="14401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Овал 10"/>
          <p:cNvSpPr/>
          <p:nvPr/>
        </p:nvSpPr>
        <p:spPr>
          <a:xfrm>
            <a:off x="7726095" y="5281802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Овал 10"/>
          <p:cNvSpPr/>
          <p:nvPr/>
        </p:nvSpPr>
        <p:spPr>
          <a:xfrm>
            <a:off x="8044530" y="5656652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10"/>
          <p:cNvSpPr/>
          <p:nvPr/>
        </p:nvSpPr>
        <p:spPr>
          <a:xfrm>
            <a:off x="8606927" y="6165304"/>
            <a:ext cx="144016" cy="14401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Овал 10"/>
          <p:cNvSpPr/>
          <p:nvPr/>
        </p:nvSpPr>
        <p:spPr>
          <a:xfrm>
            <a:off x="8299377" y="4797152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Овал 10"/>
          <p:cNvSpPr/>
          <p:nvPr/>
        </p:nvSpPr>
        <p:spPr>
          <a:xfrm>
            <a:off x="8448435" y="5309733"/>
            <a:ext cx="144016" cy="14401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Овал 10"/>
          <p:cNvSpPr/>
          <p:nvPr/>
        </p:nvSpPr>
        <p:spPr>
          <a:xfrm>
            <a:off x="8668580" y="5096677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Овал 10"/>
          <p:cNvSpPr/>
          <p:nvPr/>
        </p:nvSpPr>
        <p:spPr>
          <a:xfrm>
            <a:off x="8668580" y="5476797"/>
            <a:ext cx="144016" cy="14401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0">
            <a:off x="8517366" y="5118935"/>
            <a:ext cx="616025" cy="38159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05222" y="4725724"/>
            <a:ext cx="2339752" cy="1761864"/>
            <a:chOff x="305222" y="4725724"/>
            <a:chExt cx="2339752" cy="1761864"/>
          </a:xfrm>
        </p:grpSpPr>
        <p:pic>
          <p:nvPicPr>
            <p:cNvPr id="1026" name="Picture 2" descr="https://www.tandfonline.com/na101/home/literatum/publisher/tandf/journals/content/tcph20/2015/tcph20.v056.i03/00107514.2015.1028768/20150721/images/medium/tcph_a_1028768_f0004_b.gif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72"/>
            <a:stretch/>
          </p:blipFill>
          <p:spPr bwMode="auto">
            <a:xfrm>
              <a:off x="305222" y="4754037"/>
              <a:ext cx="2339752" cy="1733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395536" y="4725724"/>
              <a:ext cx="432048" cy="2154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101020" y="3707740"/>
            <a:ext cx="4128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WKB motion along the classical trajectory 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75856" y="6352143"/>
            <a:ext cx="51468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558ED5"/>
                </a:solidFill>
              </a:rPr>
              <a:t>A. </a:t>
            </a:r>
            <a:r>
              <a:rPr lang="en-US" sz="1400" dirty="0" err="1">
                <a:solidFill>
                  <a:srgbClr val="558ED5"/>
                </a:solidFill>
              </a:rPr>
              <a:t>Fedotov</a:t>
            </a:r>
            <a:r>
              <a:rPr lang="en-US" sz="1400" dirty="0">
                <a:solidFill>
                  <a:srgbClr val="558ED5"/>
                </a:solidFill>
              </a:rPr>
              <a:t>, </a:t>
            </a:r>
            <a:r>
              <a:rPr lang="en-US" sz="1400" dirty="0" smtClean="0">
                <a:solidFill>
                  <a:srgbClr val="558ED5"/>
                </a:solidFill>
              </a:rPr>
              <a:t>N. </a:t>
            </a:r>
            <a:r>
              <a:rPr lang="en-US" sz="1400" dirty="0" err="1">
                <a:solidFill>
                  <a:srgbClr val="558ED5"/>
                </a:solidFill>
              </a:rPr>
              <a:t>Narozhny</a:t>
            </a:r>
            <a:r>
              <a:rPr lang="en-US" sz="1400" dirty="0">
                <a:solidFill>
                  <a:srgbClr val="558ED5"/>
                </a:solidFill>
              </a:rPr>
              <a:t>, </a:t>
            </a:r>
            <a:r>
              <a:rPr lang="en-US" sz="1400" dirty="0" smtClean="0">
                <a:solidFill>
                  <a:srgbClr val="558ED5"/>
                </a:solidFill>
              </a:rPr>
              <a:t>G. </a:t>
            </a:r>
            <a:r>
              <a:rPr lang="en-US" sz="1400" dirty="0" err="1">
                <a:solidFill>
                  <a:srgbClr val="558ED5"/>
                </a:solidFill>
              </a:rPr>
              <a:t>Mourou</a:t>
            </a:r>
            <a:r>
              <a:rPr lang="en-US" sz="1400" dirty="0">
                <a:solidFill>
                  <a:srgbClr val="558ED5"/>
                </a:solidFill>
              </a:rPr>
              <a:t>, </a:t>
            </a:r>
            <a:r>
              <a:rPr lang="en-US" sz="1400" dirty="0" smtClean="0">
                <a:solidFill>
                  <a:srgbClr val="558ED5"/>
                </a:solidFill>
              </a:rPr>
              <a:t>G. </a:t>
            </a:r>
            <a:r>
              <a:rPr lang="en-US" sz="1400" dirty="0" err="1">
                <a:solidFill>
                  <a:srgbClr val="558ED5"/>
                </a:solidFill>
              </a:rPr>
              <a:t>KornPRL</a:t>
            </a:r>
            <a:r>
              <a:rPr lang="en-US" sz="1400" dirty="0">
                <a:solidFill>
                  <a:srgbClr val="558ED5"/>
                </a:solidFill>
              </a:rPr>
              <a:t> </a:t>
            </a:r>
            <a:r>
              <a:rPr lang="en-US" sz="1400" b="1" dirty="0" smtClean="0">
                <a:solidFill>
                  <a:srgbClr val="558ED5"/>
                </a:solidFill>
              </a:rPr>
              <a:t>105</a:t>
            </a:r>
            <a:r>
              <a:rPr lang="en-US" sz="1400" dirty="0" smtClean="0">
                <a:solidFill>
                  <a:srgbClr val="558ED5"/>
                </a:solidFill>
              </a:rPr>
              <a:t>, </a:t>
            </a:r>
            <a:r>
              <a:rPr lang="en-US" sz="1400" dirty="0">
                <a:solidFill>
                  <a:srgbClr val="558ED5"/>
                </a:solidFill>
              </a:rPr>
              <a:t>080402 (2010)</a:t>
            </a:r>
            <a:endParaRPr lang="ru-RU" sz="1400" dirty="0">
              <a:solidFill>
                <a:srgbClr val="558E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89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71E83-D8BC-45F8-98B1-17CC7D34E449}" type="slidenum">
              <a:rPr lang="ru-RU" smtClean="0"/>
              <a:t>21</a:t>
            </a:fld>
            <a:endParaRPr lang="ru-RU" dirty="0"/>
          </a:p>
        </p:txBody>
      </p:sp>
      <p:sp>
        <p:nvSpPr>
          <p:cNvPr id="3" name="Скругленный прямоугольник 2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2575" y="188913"/>
            <a:ext cx="8682038" cy="503237"/>
          </a:xfrm>
          <a:prstGeom prst="roundRect">
            <a:avLst>
              <a:gd name="adj" fmla="val 18519"/>
            </a:avLst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lIns="89592" tIns="18000" rIns="89592" bIns="18000" anchor="ctr"/>
          <a:lstStyle/>
          <a:p>
            <a:pPr marL="179388" lvl="1" defTabSz="895350">
              <a:spcBef>
                <a:spcPts val="400"/>
              </a:spcBef>
            </a:pPr>
            <a:r>
              <a:rPr lang="en-US" sz="2200" b="1" smtClean="0">
                <a:solidFill>
                  <a:schemeClr val="bg1"/>
                </a:solidFill>
              </a:rPr>
              <a:t>Radiation and radiation friction: quantum and classical approaches</a:t>
            </a:r>
            <a:endParaRPr lang="ru-RU" sz="22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23229"/>
            <a:ext cx="3209305" cy="19879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0">
            <a:off x="1695274" y="1463364"/>
            <a:ext cx="616025" cy="381593"/>
          </a:xfrm>
          <a:prstGeom prst="rect">
            <a:avLst/>
          </a:prstGeom>
        </p:spPr>
      </p:pic>
      <p:sp>
        <p:nvSpPr>
          <p:cNvPr id="10" name="Овал 10"/>
          <p:cNvSpPr/>
          <p:nvPr/>
        </p:nvSpPr>
        <p:spPr>
          <a:xfrm>
            <a:off x="1623430" y="1655419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627784" y="1052736"/>
                <a:ext cx="61206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≪1</m:t>
                    </m:r>
                  </m:oMath>
                </a14:m>
                <a:r>
                  <a:rPr lang="en-US" dirty="0" smtClean="0"/>
                  <a:t> – </a:t>
                </a:r>
                <a:r>
                  <a:rPr lang="en-US" dirty="0" smtClean="0">
                    <a:solidFill>
                      <a:srgbClr val="C00000"/>
                    </a:solidFill>
                  </a:rPr>
                  <a:t>classical regime</a:t>
                </a:r>
                <a:r>
                  <a:rPr lang="en-US" dirty="0" smtClean="0"/>
                  <a:t>, sometimes can be treated analytically</a:t>
                </a:r>
                <a:endParaRPr lang="ru-RU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7784" y="1052736"/>
                <a:ext cx="6120680" cy="369332"/>
              </a:xfrm>
              <a:prstGeom prst="rect">
                <a:avLst/>
              </a:prstGeom>
              <a:blipFill>
                <a:blip r:embed="rId5"/>
                <a:stretch>
                  <a:fillRect t="-10000" r="-199" b="-2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Прямоугольник 3"/>
          <p:cNvSpPr/>
          <p:nvPr/>
        </p:nvSpPr>
        <p:spPr>
          <a:xfrm>
            <a:off x="2339752" y="764704"/>
            <a:ext cx="68042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>
                <a:solidFill>
                  <a:srgbClr val="4040FF"/>
                </a:solidFill>
              </a:rPr>
              <a:t>L. D. Landau </a:t>
            </a:r>
            <a:r>
              <a:rPr lang="en-US" sz="1400" dirty="0">
                <a:solidFill>
                  <a:srgbClr val="4040FF"/>
                </a:solidFill>
              </a:rPr>
              <a:t>and </a:t>
            </a:r>
            <a:r>
              <a:rPr lang="en-US" sz="1400" dirty="0" smtClean="0">
                <a:solidFill>
                  <a:srgbClr val="4040FF"/>
                </a:solidFill>
              </a:rPr>
              <a:t>E.M. </a:t>
            </a:r>
            <a:r>
              <a:rPr lang="en-US" sz="1400" dirty="0" err="1" smtClean="0">
                <a:solidFill>
                  <a:srgbClr val="4040FF"/>
                </a:solidFill>
              </a:rPr>
              <a:t>Lifshitz</a:t>
            </a:r>
            <a:r>
              <a:rPr lang="en-US" sz="1400" dirty="0">
                <a:solidFill>
                  <a:srgbClr val="4040FF"/>
                </a:solidFill>
              </a:rPr>
              <a:t>, </a:t>
            </a:r>
            <a:r>
              <a:rPr lang="en-US" sz="1400" i="1" dirty="0">
                <a:solidFill>
                  <a:srgbClr val="4040FF"/>
                </a:solidFill>
              </a:rPr>
              <a:t>The Classical Theory of </a:t>
            </a:r>
            <a:r>
              <a:rPr lang="en-US" sz="1400" i="1" dirty="0" smtClean="0">
                <a:solidFill>
                  <a:srgbClr val="4040FF"/>
                </a:solidFill>
              </a:rPr>
              <a:t>Fields </a:t>
            </a:r>
            <a:r>
              <a:rPr lang="en-US" sz="1400" dirty="0" smtClean="0">
                <a:solidFill>
                  <a:srgbClr val="4040FF"/>
                </a:solidFill>
              </a:rPr>
              <a:t>(</a:t>
            </a:r>
            <a:r>
              <a:rPr lang="en-US" sz="1400" dirty="0" err="1">
                <a:solidFill>
                  <a:srgbClr val="4040FF"/>
                </a:solidFill>
              </a:rPr>
              <a:t>Pergamon</a:t>
            </a:r>
            <a:r>
              <a:rPr lang="en-US" sz="1400" dirty="0">
                <a:solidFill>
                  <a:srgbClr val="4040FF"/>
                </a:solidFill>
              </a:rPr>
              <a:t> Press, Oxford, 1975</a:t>
            </a:r>
            <a:r>
              <a:rPr lang="en-US" sz="1400" dirty="0" smtClean="0">
                <a:solidFill>
                  <a:srgbClr val="4040FF"/>
                </a:solidFill>
              </a:rPr>
              <a:t>)</a:t>
            </a:r>
            <a:endParaRPr lang="ru-RU" sz="1400" dirty="0">
              <a:solidFill>
                <a:srgbClr val="404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347864" y="1352166"/>
                <a:ext cx="3445239" cy="23498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b="1" i="1" smtClean="0">
                              <a:latin typeface="Cambria Math"/>
                            </a:rPr>
                            <m:t>𝒖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𝜏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404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𝑭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𝑭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𝑅𝐹</m:t>
                          </m:r>
                        </m:sub>
                      </m:sSub>
                    </m:oMath>
                  </m:oMathPara>
                </a14:m>
                <a:endParaRPr lang="en-US" dirty="0" smtClean="0"/>
              </a:p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404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𝑭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1" i="1" smtClean="0">
                          <a:latin typeface="Cambria Math"/>
                        </a:rPr>
                        <m:t>𝒂</m:t>
                      </m:r>
                      <m:r>
                        <a:rPr lang="en-US" i="1">
                          <a:latin typeface="Cambria Math"/>
                        </a:rPr>
                        <m:t>+[</m:t>
                      </m:r>
                      <m:r>
                        <a:rPr lang="en-US" b="1" i="1">
                          <a:latin typeface="Cambria Math"/>
                        </a:rPr>
                        <m:t>𝒗</m:t>
                      </m:r>
                      <m:r>
                        <a:rPr lang="en-US" i="1">
                          <a:latin typeface="Cambria Math"/>
                        </a:rPr>
                        <m:t>×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>
                                      <a:latin typeface="Cambria Math"/>
                                    </a:rPr>
                                    <m:t>𝒆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×</m:t>
                          </m:r>
                          <m:r>
                            <a:rPr lang="en-US" b="1" i="1">
                              <a:latin typeface="Cambria Math"/>
                            </a:rPr>
                            <m:t>𝒂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]</m:t>
                      </m:r>
                    </m:oMath>
                  </m:oMathPara>
                </a14:m>
                <a:endParaRPr lang="en-US" dirty="0" smtClean="0"/>
              </a:p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𝑭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𝑅𝐹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≈−</m:t>
                      </m:r>
                      <m:r>
                        <a:rPr lang="en-US" b="0" i="1" smtClean="0">
                          <a:latin typeface="Cambria Math"/>
                        </a:rPr>
                        <m:t>𝜇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𝒗</m:t>
                      </m:r>
                      <m:sSup>
                        <m:sSup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b="1" i="1" smtClean="0">
                              <a:latin typeface="Cambria Math"/>
                            </a:rPr>
                            <m:t>𝟐</m:t>
                          </m:r>
                        </m:sup>
                      </m:sSup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𝜇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3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𝜔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3</m:t>
                          </m:r>
                        </m:den>
                      </m:f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𝜔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≈1.18⋅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−8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864" y="1352166"/>
                <a:ext cx="3445239" cy="234987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6300192" y="2045856"/>
            <a:ext cx="28083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 smtClean="0">
                <a:solidFill>
                  <a:srgbClr val="4040FF"/>
                </a:solidFill>
              </a:rPr>
              <a:t>Lorentz force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Radiation friction force</a:t>
            </a:r>
          </a:p>
          <a:p>
            <a:pPr>
              <a:spcAft>
                <a:spcPts val="1200"/>
              </a:spcAft>
            </a:pPr>
            <a:r>
              <a:rPr lang="en-US" dirty="0" smtClean="0">
                <a:solidFill>
                  <a:srgbClr val="FF0000"/>
                </a:solidFill>
              </a:rPr>
              <a:t>(or radiation reaction force)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29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71E83-D8BC-45F8-98B1-17CC7D34E449}" type="slidenum">
              <a:rPr lang="ru-RU" smtClean="0"/>
              <a:t>22</a:t>
            </a:fld>
            <a:endParaRPr lang="ru-RU" dirty="0"/>
          </a:p>
        </p:txBody>
      </p:sp>
      <p:sp>
        <p:nvSpPr>
          <p:cNvPr id="3" name="Скругленный прямоугольник 2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2575" y="188913"/>
            <a:ext cx="8682038" cy="503237"/>
          </a:xfrm>
          <a:prstGeom prst="roundRect">
            <a:avLst>
              <a:gd name="adj" fmla="val 18519"/>
            </a:avLst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lIns="89592" tIns="18000" rIns="89592" bIns="18000" anchor="ctr"/>
          <a:lstStyle/>
          <a:p>
            <a:pPr marL="179388" lvl="1" defTabSz="895350">
              <a:spcBef>
                <a:spcPts val="400"/>
              </a:spcBef>
            </a:pPr>
            <a:r>
              <a:rPr lang="en-US" sz="2200" b="1" smtClean="0">
                <a:solidFill>
                  <a:schemeClr val="bg1"/>
                </a:solidFill>
              </a:rPr>
              <a:t>Radiation and radiation friction: quantum and classical approaches</a:t>
            </a:r>
            <a:endParaRPr lang="ru-RU" sz="22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23229"/>
            <a:ext cx="3209305" cy="19879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0">
            <a:off x="1695274" y="1463364"/>
            <a:ext cx="616025" cy="381593"/>
          </a:xfrm>
          <a:prstGeom prst="rect">
            <a:avLst/>
          </a:prstGeom>
        </p:spPr>
      </p:pic>
      <p:sp>
        <p:nvSpPr>
          <p:cNvPr id="10" name="Овал 10"/>
          <p:cNvSpPr/>
          <p:nvPr/>
        </p:nvSpPr>
        <p:spPr>
          <a:xfrm>
            <a:off x="1623430" y="1655419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627784" y="1052736"/>
                <a:ext cx="61206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≪1</m:t>
                    </m:r>
                  </m:oMath>
                </a14:m>
                <a:r>
                  <a:rPr lang="en-US" dirty="0" smtClean="0"/>
                  <a:t> – </a:t>
                </a:r>
                <a:r>
                  <a:rPr lang="en-US" dirty="0" smtClean="0">
                    <a:solidFill>
                      <a:srgbClr val="C00000"/>
                    </a:solidFill>
                  </a:rPr>
                  <a:t>classical regime</a:t>
                </a:r>
                <a:r>
                  <a:rPr lang="en-US" dirty="0" smtClean="0"/>
                  <a:t>, sometimes can be treated analytically</a:t>
                </a:r>
                <a:endParaRPr lang="ru-RU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7784" y="1052736"/>
                <a:ext cx="6120680" cy="369332"/>
              </a:xfrm>
              <a:prstGeom prst="rect">
                <a:avLst/>
              </a:prstGeom>
              <a:blipFill>
                <a:blip r:embed="rId5"/>
                <a:stretch>
                  <a:fillRect t="-10000" r="-199" b="-2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Прямоугольник 3"/>
          <p:cNvSpPr/>
          <p:nvPr/>
        </p:nvSpPr>
        <p:spPr>
          <a:xfrm>
            <a:off x="2339752" y="764704"/>
            <a:ext cx="68042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>
                <a:solidFill>
                  <a:srgbClr val="4040FF"/>
                </a:solidFill>
              </a:rPr>
              <a:t>L. D. Landau </a:t>
            </a:r>
            <a:r>
              <a:rPr lang="en-US" sz="1400" dirty="0">
                <a:solidFill>
                  <a:srgbClr val="4040FF"/>
                </a:solidFill>
              </a:rPr>
              <a:t>and </a:t>
            </a:r>
            <a:r>
              <a:rPr lang="en-US" sz="1400" dirty="0" smtClean="0">
                <a:solidFill>
                  <a:srgbClr val="4040FF"/>
                </a:solidFill>
              </a:rPr>
              <a:t>E.M. </a:t>
            </a:r>
            <a:r>
              <a:rPr lang="en-US" sz="1400" dirty="0" err="1" smtClean="0">
                <a:solidFill>
                  <a:srgbClr val="4040FF"/>
                </a:solidFill>
              </a:rPr>
              <a:t>Lifshitz</a:t>
            </a:r>
            <a:r>
              <a:rPr lang="en-US" sz="1400" dirty="0">
                <a:solidFill>
                  <a:srgbClr val="4040FF"/>
                </a:solidFill>
              </a:rPr>
              <a:t>, </a:t>
            </a:r>
            <a:r>
              <a:rPr lang="en-US" sz="1400" i="1" dirty="0">
                <a:solidFill>
                  <a:srgbClr val="4040FF"/>
                </a:solidFill>
              </a:rPr>
              <a:t>The Classical Theory of </a:t>
            </a:r>
            <a:r>
              <a:rPr lang="en-US" sz="1400" i="1" dirty="0" smtClean="0">
                <a:solidFill>
                  <a:srgbClr val="4040FF"/>
                </a:solidFill>
              </a:rPr>
              <a:t>Fields </a:t>
            </a:r>
            <a:r>
              <a:rPr lang="en-US" sz="1400" dirty="0" smtClean="0">
                <a:solidFill>
                  <a:srgbClr val="4040FF"/>
                </a:solidFill>
              </a:rPr>
              <a:t>(</a:t>
            </a:r>
            <a:r>
              <a:rPr lang="en-US" sz="1400" dirty="0" err="1">
                <a:solidFill>
                  <a:srgbClr val="4040FF"/>
                </a:solidFill>
              </a:rPr>
              <a:t>Pergamon</a:t>
            </a:r>
            <a:r>
              <a:rPr lang="en-US" sz="1400" dirty="0">
                <a:solidFill>
                  <a:srgbClr val="4040FF"/>
                </a:solidFill>
              </a:rPr>
              <a:t> Press, Oxford, 1975</a:t>
            </a:r>
            <a:r>
              <a:rPr lang="en-US" sz="1400" dirty="0" smtClean="0">
                <a:solidFill>
                  <a:srgbClr val="4040FF"/>
                </a:solidFill>
              </a:rPr>
              <a:t>)</a:t>
            </a:r>
            <a:endParaRPr lang="ru-RU" sz="1400" dirty="0">
              <a:solidFill>
                <a:srgbClr val="404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347864" y="1352166"/>
                <a:ext cx="3445239" cy="23498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b="1" i="1" smtClean="0">
                              <a:latin typeface="Cambria Math"/>
                            </a:rPr>
                            <m:t>𝒖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𝜏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404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𝑭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𝑭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𝑅𝐹</m:t>
                          </m:r>
                        </m:sub>
                      </m:sSub>
                    </m:oMath>
                  </m:oMathPara>
                </a14:m>
                <a:endParaRPr lang="en-US" dirty="0" smtClean="0"/>
              </a:p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404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𝑭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1" i="1" smtClean="0">
                          <a:latin typeface="Cambria Math"/>
                        </a:rPr>
                        <m:t>𝒂</m:t>
                      </m:r>
                      <m:r>
                        <a:rPr lang="en-US" i="1">
                          <a:latin typeface="Cambria Math"/>
                        </a:rPr>
                        <m:t>+[</m:t>
                      </m:r>
                      <m:r>
                        <a:rPr lang="en-US" b="1" i="1">
                          <a:latin typeface="Cambria Math"/>
                        </a:rPr>
                        <m:t>𝒗</m:t>
                      </m:r>
                      <m:r>
                        <a:rPr lang="en-US" i="1">
                          <a:latin typeface="Cambria Math"/>
                        </a:rPr>
                        <m:t>×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>
                                      <a:latin typeface="Cambria Math"/>
                                    </a:rPr>
                                    <m:t>𝒆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×</m:t>
                          </m:r>
                          <m:r>
                            <a:rPr lang="en-US" b="1" i="1">
                              <a:latin typeface="Cambria Math"/>
                            </a:rPr>
                            <m:t>𝒂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]</m:t>
                      </m:r>
                    </m:oMath>
                  </m:oMathPara>
                </a14:m>
                <a:endParaRPr lang="en-US" dirty="0" smtClean="0"/>
              </a:p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𝑭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𝑅𝐹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≈−</m:t>
                      </m:r>
                      <m:r>
                        <a:rPr lang="en-US" b="0" i="1" smtClean="0">
                          <a:latin typeface="Cambria Math"/>
                        </a:rPr>
                        <m:t>𝜇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𝒗</m:t>
                      </m:r>
                      <m:sSup>
                        <m:sSup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b="1" i="1" smtClean="0">
                              <a:latin typeface="Cambria Math"/>
                            </a:rPr>
                            <m:t>𝟐</m:t>
                          </m:r>
                        </m:sup>
                      </m:sSup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𝜇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3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𝜔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3</m:t>
                          </m:r>
                        </m:den>
                      </m:f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𝜔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≈1.18⋅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−8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864" y="1352166"/>
                <a:ext cx="3445239" cy="234987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6300192" y="2045856"/>
            <a:ext cx="28083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 smtClean="0">
                <a:solidFill>
                  <a:srgbClr val="4040FF"/>
                </a:solidFill>
              </a:rPr>
              <a:t>Lorentz force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Radiation friction force</a:t>
            </a:r>
          </a:p>
          <a:p>
            <a:pPr>
              <a:spcAft>
                <a:spcPts val="1200"/>
              </a:spcAft>
            </a:pPr>
            <a:r>
              <a:rPr lang="en-US" dirty="0" smtClean="0">
                <a:solidFill>
                  <a:srgbClr val="FF0000"/>
                </a:solidFill>
              </a:rPr>
              <a:t>(or radiation reaction force)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547664" y="3702040"/>
                <a:ext cx="6426460" cy="80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1200"/>
                  </a:spcAft>
                </a:pPr>
                <a:r>
                  <a:rPr lang="en-US" dirty="0" smtClean="0"/>
                  <a:t>When RF is crucial (comparable to Lorentz force)? </a:t>
                </a:r>
              </a:p>
              <a:p>
                <a:pPr algn="ctr">
                  <a:spcAft>
                    <a:spcPts val="1200"/>
                  </a:spcAft>
                </a:pPr>
                <a:r>
                  <a:rPr lang="en-US" b="0" dirty="0" smtClean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𝜇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0</m:t>
                        </m:r>
                      </m:sub>
                      <m:sup>
                        <m:r>
                          <a:rPr lang="en-US" i="1">
                            <a:latin typeface="Cambria Math"/>
                          </a:rPr>
                          <m:t>∗3</m:t>
                        </m:r>
                      </m:sup>
                    </m:sSubSup>
                    <m:r>
                      <a:rPr lang="en-US" i="1">
                        <a:latin typeface="Cambria Math"/>
                        <a:ea typeface="Cambria Math"/>
                      </a:rPr>
                      <m:t>~1</m:t>
                    </m:r>
                  </m:oMath>
                </a14:m>
                <a:r>
                  <a:rPr lang="en-US" b="0" dirty="0" smtClean="0"/>
                  <a:t>  	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  <m:sup>
                        <m:r>
                          <a:rPr lang="en-US" b="0" i="1" smtClean="0">
                            <a:latin typeface="Cambria Math"/>
                          </a:rPr>
                          <m:t>∗</m:t>
                        </m:r>
                      </m:sup>
                    </m:sSubSup>
                    <m:r>
                      <a:rPr lang="en-US" b="0" i="1" smtClean="0">
                        <a:latin typeface="Cambria Math"/>
                      </a:rPr>
                      <m:t>~470, 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𝐼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∗</m:t>
                        </m:r>
                      </m:sup>
                    </m:sSup>
                    <m:r>
                      <a:rPr lang="en-US" b="0" i="1" smtClean="0">
                        <a:latin typeface="Cambria Math"/>
                      </a:rPr>
                      <m:t>~3⋅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23</m:t>
                        </m:r>
                      </m:sup>
                    </m:sSup>
                    <m:r>
                      <a:rPr lang="en-US" b="0" i="1" smtClean="0">
                        <a:latin typeface="Cambria Math"/>
                      </a:rPr>
                      <m:t>𝑊</m:t>
                    </m:r>
                    <m:r>
                      <a:rPr lang="en-US" b="0" i="1" smtClean="0">
                        <a:latin typeface="Cambria Math"/>
                      </a:rPr>
                      <m:t>/</m:t>
                    </m:r>
                    <m:r>
                      <a:rPr lang="en-US" b="0" i="1" smtClean="0">
                        <a:latin typeface="Cambria Math"/>
                      </a:rPr>
                      <m:t>𝑐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/>
                  <a:t>          (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/>
                      </a:rPr>
                      <m:t>𝛾</m:t>
                    </m:r>
                    <m:r>
                      <a:rPr lang="en-US" b="0" i="1" dirty="0" smtClean="0">
                        <a:latin typeface="Cambria Math"/>
                      </a:rPr>
                      <m:t>∼</m:t>
                    </m:r>
                    <m:r>
                      <a:rPr lang="en-US" b="0" i="1" dirty="0" smtClean="0">
                        <a:latin typeface="Cambria Math"/>
                      </a:rPr>
                      <m:t>𝑎</m:t>
                    </m:r>
                  </m:oMath>
                </a14:m>
                <a:r>
                  <a:rPr lang="en-US" dirty="0" smtClean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4" y="3702040"/>
                <a:ext cx="6426460" cy="807080"/>
              </a:xfrm>
              <a:prstGeom prst="rect">
                <a:avLst/>
              </a:prstGeom>
              <a:blipFill rotWithShape="1">
                <a:blip r:embed="rId7"/>
                <a:stretch>
                  <a:fillRect t="-3759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ight Arrow 47"/>
          <p:cNvSpPr/>
          <p:nvPr/>
        </p:nvSpPr>
        <p:spPr>
          <a:xfrm>
            <a:off x="2987824" y="4319385"/>
            <a:ext cx="288032" cy="45719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90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71E83-D8BC-45F8-98B1-17CC7D34E449}" type="slidenum">
              <a:rPr lang="ru-RU" smtClean="0"/>
              <a:t>23</a:t>
            </a:fld>
            <a:endParaRPr lang="ru-RU" dirty="0"/>
          </a:p>
        </p:txBody>
      </p:sp>
      <p:sp>
        <p:nvSpPr>
          <p:cNvPr id="3" name="Скругленный прямоугольник 2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2575" y="188913"/>
            <a:ext cx="8682038" cy="503237"/>
          </a:xfrm>
          <a:prstGeom prst="roundRect">
            <a:avLst>
              <a:gd name="adj" fmla="val 18519"/>
            </a:avLst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lIns="89592" tIns="18000" rIns="89592" bIns="18000" anchor="ctr"/>
          <a:lstStyle/>
          <a:p>
            <a:pPr marL="179388" lvl="1" defTabSz="895350">
              <a:spcBef>
                <a:spcPts val="400"/>
              </a:spcBef>
            </a:pPr>
            <a:r>
              <a:rPr lang="en-US" sz="2200" b="1" dirty="0" smtClean="0">
                <a:solidFill>
                  <a:schemeClr val="bg1"/>
                </a:solidFill>
              </a:rPr>
              <a:t>Radiation and radiation friction: quantum and classical approaches</a:t>
            </a:r>
            <a:endParaRPr lang="ru-RU" sz="22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23229"/>
            <a:ext cx="3209305" cy="19879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0">
            <a:off x="1695274" y="1463364"/>
            <a:ext cx="616025" cy="381593"/>
          </a:xfrm>
          <a:prstGeom prst="rect">
            <a:avLst/>
          </a:prstGeom>
        </p:spPr>
      </p:pic>
      <p:sp>
        <p:nvSpPr>
          <p:cNvPr id="10" name="Овал 10"/>
          <p:cNvSpPr/>
          <p:nvPr/>
        </p:nvSpPr>
        <p:spPr>
          <a:xfrm>
            <a:off x="1623430" y="1655419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627784" y="1052736"/>
                <a:ext cx="61206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≪1</m:t>
                    </m:r>
                  </m:oMath>
                </a14:m>
                <a:r>
                  <a:rPr lang="en-US" dirty="0" smtClean="0"/>
                  <a:t> – </a:t>
                </a:r>
                <a:r>
                  <a:rPr lang="en-US" dirty="0" smtClean="0">
                    <a:solidFill>
                      <a:srgbClr val="C00000"/>
                    </a:solidFill>
                  </a:rPr>
                  <a:t>classical regime</a:t>
                </a:r>
                <a:r>
                  <a:rPr lang="en-US" dirty="0" smtClean="0"/>
                  <a:t>, sometimes can be treated analytically</a:t>
                </a:r>
                <a:endParaRPr lang="ru-RU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7784" y="1052736"/>
                <a:ext cx="6120680" cy="369332"/>
              </a:xfrm>
              <a:prstGeom prst="rect">
                <a:avLst/>
              </a:prstGeom>
              <a:blipFill>
                <a:blip r:embed="rId5"/>
                <a:stretch>
                  <a:fillRect t="-10000" r="-199" b="-2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Прямоугольник 3"/>
          <p:cNvSpPr/>
          <p:nvPr/>
        </p:nvSpPr>
        <p:spPr>
          <a:xfrm>
            <a:off x="2339752" y="764704"/>
            <a:ext cx="68042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>
                <a:solidFill>
                  <a:srgbClr val="4040FF"/>
                </a:solidFill>
              </a:rPr>
              <a:t>L. D. Landau </a:t>
            </a:r>
            <a:r>
              <a:rPr lang="en-US" sz="1400" dirty="0">
                <a:solidFill>
                  <a:srgbClr val="4040FF"/>
                </a:solidFill>
              </a:rPr>
              <a:t>and </a:t>
            </a:r>
            <a:r>
              <a:rPr lang="en-US" sz="1400" dirty="0" smtClean="0">
                <a:solidFill>
                  <a:srgbClr val="4040FF"/>
                </a:solidFill>
              </a:rPr>
              <a:t>E.M. </a:t>
            </a:r>
            <a:r>
              <a:rPr lang="en-US" sz="1400" dirty="0" err="1" smtClean="0">
                <a:solidFill>
                  <a:srgbClr val="4040FF"/>
                </a:solidFill>
              </a:rPr>
              <a:t>Lifshitz</a:t>
            </a:r>
            <a:r>
              <a:rPr lang="en-US" sz="1400" dirty="0">
                <a:solidFill>
                  <a:srgbClr val="4040FF"/>
                </a:solidFill>
              </a:rPr>
              <a:t>, </a:t>
            </a:r>
            <a:r>
              <a:rPr lang="en-US" sz="1400" i="1" dirty="0">
                <a:solidFill>
                  <a:srgbClr val="4040FF"/>
                </a:solidFill>
              </a:rPr>
              <a:t>The Classical Theory of </a:t>
            </a:r>
            <a:r>
              <a:rPr lang="en-US" sz="1400" i="1" dirty="0" smtClean="0">
                <a:solidFill>
                  <a:srgbClr val="4040FF"/>
                </a:solidFill>
              </a:rPr>
              <a:t>Fields </a:t>
            </a:r>
            <a:r>
              <a:rPr lang="en-US" sz="1400" dirty="0" smtClean="0">
                <a:solidFill>
                  <a:srgbClr val="4040FF"/>
                </a:solidFill>
              </a:rPr>
              <a:t>(</a:t>
            </a:r>
            <a:r>
              <a:rPr lang="en-US" sz="1400" dirty="0" err="1">
                <a:solidFill>
                  <a:srgbClr val="4040FF"/>
                </a:solidFill>
              </a:rPr>
              <a:t>Pergamon</a:t>
            </a:r>
            <a:r>
              <a:rPr lang="en-US" sz="1400" dirty="0">
                <a:solidFill>
                  <a:srgbClr val="4040FF"/>
                </a:solidFill>
              </a:rPr>
              <a:t> Press, Oxford, 1975</a:t>
            </a:r>
            <a:r>
              <a:rPr lang="en-US" sz="1400" dirty="0" smtClean="0">
                <a:solidFill>
                  <a:srgbClr val="4040FF"/>
                </a:solidFill>
              </a:rPr>
              <a:t>)</a:t>
            </a:r>
            <a:endParaRPr lang="ru-RU" sz="1400" dirty="0">
              <a:solidFill>
                <a:srgbClr val="4040FF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041005"/>
            <a:ext cx="3463350" cy="1781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3"/>
          <p:cNvSpPr/>
          <p:nvPr/>
        </p:nvSpPr>
        <p:spPr>
          <a:xfrm>
            <a:off x="5597891" y="4922004"/>
            <a:ext cx="35461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>
                <a:solidFill>
                  <a:srgbClr val="4040FF"/>
                </a:solidFill>
              </a:rPr>
              <a:t>J.M. Cole et al. </a:t>
            </a:r>
            <a:r>
              <a:rPr lang="en-US" sz="1400" i="1" dirty="0" smtClean="0">
                <a:solidFill>
                  <a:srgbClr val="4040FF"/>
                </a:solidFill>
              </a:rPr>
              <a:t>Phys</a:t>
            </a:r>
            <a:r>
              <a:rPr lang="en-US" sz="1400" i="1" dirty="0">
                <a:solidFill>
                  <a:srgbClr val="4040FF"/>
                </a:solidFill>
              </a:rPr>
              <a:t>. Rev. X</a:t>
            </a:r>
            <a:r>
              <a:rPr lang="en-US" sz="1400" dirty="0">
                <a:solidFill>
                  <a:srgbClr val="4040FF"/>
                </a:solidFill>
              </a:rPr>
              <a:t> </a:t>
            </a:r>
            <a:r>
              <a:rPr lang="en-US" sz="1400" b="1" dirty="0">
                <a:solidFill>
                  <a:srgbClr val="4040FF"/>
                </a:solidFill>
              </a:rPr>
              <a:t>8</a:t>
            </a:r>
            <a:r>
              <a:rPr lang="en-US" sz="1400" dirty="0">
                <a:solidFill>
                  <a:srgbClr val="4040FF"/>
                </a:solidFill>
              </a:rPr>
              <a:t>, </a:t>
            </a:r>
            <a:r>
              <a:rPr lang="en-US" sz="1400" dirty="0" smtClean="0">
                <a:solidFill>
                  <a:srgbClr val="4040FF"/>
                </a:solidFill>
              </a:rPr>
              <a:t>011020 (2018)</a:t>
            </a:r>
          </a:p>
          <a:p>
            <a:pPr algn="r"/>
            <a:r>
              <a:rPr lang="en-US" sz="1400" dirty="0" smtClean="0">
                <a:solidFill>
                  <a:srgbClr val="4040FF"/>
                </a:solidFill>
              </a:rPr>
              <a:t>K. </a:t>
            </a:r>
            <a:r>
              <a:rPr lang="en-US" sz="1400" dirty="0" err="1" smtClean="0">
                <a:solidFill>
                  <a:srgbClr val="4040FF"/>
                </a:solidFill>
              </a:rPr>
              <a:t>Poder</a:t>
            </a:r>
            <a:r>
              <a:rPr lang="en-US" sz="1400" dirty="0" smtClean="0">
                <a:solidFill>
                  <a:srgbClr val="4040FF"/>
                </a:solidFill>
              </a:rPr>
              <a:t> et al</a:t>
            </a:r>
            <a:r>
              <a:rPr lang="en-US" sz="1400" dirty="0">
                <a:solidFill>
                  <a:srgbClr val="4040FF"/>
                </a:solidFill>
              </a:rPr>
              <a:t>. </a:t>
            </a:r>
            <a:r>
              <a:rPr lang="en-US" sz="1400" i="1" dirty="0">
                <a:solidFill>
                  <a:srgbClr val="4040FF"/>
                </a:solidFill>
              </a:rPr>
              <a:t>Phys. Rev. X </a:t>
            </a:r>
            <a:r>
              <a:rPr lang="en-US" sz="1400" b="1" dirty="0" smtClean="0">
                <a:solidFill>
                  <a:srgbClr val="4040FF"/>
                </a:solidFill>
              </a:rPr>
              <a:t>8,</a:t>
            </a:r>
            <a:r>
              <a:rPr lang="en-US" sz="1400" dirty="0" smtClean="0">
                <a:solidFill>
                  <a:srgbClr val="4040FF"/>
                </a:solidFill>
              </a:rPr>
              <a:t> 031004 (2018)</a:t>
            </a:r>
            <a:endParaRPr lang="en-US" sz="1400" dirty="0">
              <a:solidFill>
                <a:srgbClr val="404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01973" y="4491117"/>
            <a:ext cx="31178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Experimental observation</a:t>
            </a:r>
            <a:endParaRPr lang="en-US" sz="2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496457" y="5652536"/>
                <a:ext cx="176554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≈20,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≈1000</m:t>
                      </m:r>
                    </m:oMath>
                  </m:oMathPara>
                </a14:m>
                <a:endParaRPr lang="en-US" b="0" i="1" dirty="0" smtClean="0">
                  <a:latin typeface="Cambria Math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6457" y="5652536"/>
                <a:ext cx="1765548" cy="43088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347864" y="1352166"/>
                <a:ext cx="3445239" cy="23498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b="1" i="1" smtClean="0">
                              <a:latin typeface="Cambria Math"/>
                            </a:rPr>
                            <m:t>𝒖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𝜏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404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𝑭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𝑭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𝑅𝐹</m:t>
                          </m:r>
                        </m:sub>
                      </m:sSub>
                    </m:oMath>
                  </m:oMathPara>
                </a14:m>
                <a:endParaRPr lang="en-US" dirty="0" smtClean="0"/>
              </a:p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404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𝑭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1" i="1" smtClean="0">
                          <a:latin typeface="Cambria Math"/>
                        </a:rPr>
                        <m:t>𝒂</m:t>
                      </m:r>
                      <m:r>
                        <a:rPr lang="en-US" i="1">
                          <a:latin typeface="Cambria Math"/>
                        </a:rPr>
                        <m:t>+[</m:t>
                      </m:r>
                      <m:r>
                        <a:rPr lang="en-US" b="1" i="1">
                          <a:latin typeface="Cambria Math"/>
                        </a:rPr>
                        <m:t>𝒗</m:t>
                      </m:r>
                      <m:r>
                        <a:rPr lang="en-US" i="1">
                          <a:latin typeface="Cambria Math"/>
                        </a:rPr>
                        <m:t>×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>
                                      <a:latin typeface="Cambria Math"/>
                                    </a:rPr>
                                    <m:t>𝒆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×</m:t>
                          </m:r>
                          <m:r>
                            <a:rPr lang="en-US" b="1" i="1">
                              <a:latin typeface="Cambria Math"/>
                            </a:rPr>
                            <m:t>𝒂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]</m:t>
                      </m:r>
                    </m:oMath>
                  </m:oMathPara>
                </a14:m>
                <a:endParaRPr lang="en-US" dirty="0" smtClean="0"/>
              </a:p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𝑭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𝑅𝐹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≈−</m:t>
                      </m:r>
                      <m:r>
                        <a:rPr lang="en-US" b="0" i="1" smtClean="0">
                          <a:latin typeface="Cambria Math"/>
                        </a:rPr>
                        <m:t>𝜇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𝒗</m:t>
                      </m:r>
                      <m:sSup>
                        <m:sSup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b="1" i="1" smtClean="0">
                              <a:latin typeface="Cambria Math"/>
                            </a:rPr>
                            <m:t>𝟐</m:t>
                          </m:r>
                        </m:sup>
                      </m:sSup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𝜇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3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𝜔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3</m:t>
                          </m:r>
                        </m:den>
                      </m:f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𝜔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≈1.18⋅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−8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864" y="1352166"/>
                <a:ext cx="3445239" cy="2349874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6300192" y="2045856"/>
            <a:ext cx="28083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 smtClean="0">
                <a:solidFill>
                  <a:srgbClr val="4040FF"/>
                </a:solidFill>
              </a:rPr>
              <a:t>Lorentz force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Radiation friction force</a:t>
            </a:r>
          </a:p>
          <a:p>
            <a:pPr>
              <a:spcAft>
                <a:spcPts val="1200"/>
              </a:spcAft>
            </a:pPr>
            <a:r>
              <a:rPr lang="en-US" dirty="0" smtClean="0">
                <a:solidFill>
                  <a:srgbClr val="FF0000"/>
                </a:solidFill>
              </a:rPr>
              <a:t>(or radiation reaction force)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547664" y="3702040"/>
                <a:ext cx="6426460" cy="80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1200"/>
                  </a:spcAft>
                </a:pPr>
                <a:r>
                  <a:rPr lang="en-US" dirty="0" smtClean="0"/>
                  <a:t>When RF is crucial (comparable to Lorentz force)? </a:t>
                </a:r>
              </a:p>
              <a:p>
                <a:pPr algn="ctr">
                  <a:spcAft>
                    <a:spcPts val="1200"/>
                  </a:spcAft>
                </a:pPr>
                <a:r>
                  <a:rPr lang="en-US" b="0" dirty="0" smtClean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𝜇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0</m:t>
                        </m:r>
                      </m:sub>
                      <m:sup>
                        <m:r>
                          <a:rPr lang="en-US" i="1">
                            <a:latin typeface="Cambria Math"/>
                          </a:rPr>
                          <m:t>∗3</m:t>
                        </m:r>
                      </m:sup>
                    </m:sSubSup>
                    <m:r>
                      <a:rPr lang="en-US" i="1">
                        <a:latin typeface="Cambria Math"/>
                        <a:ea typeface="Cambria Math"/>
                      </a:rPr>
                      <m:t>~1</m:t>
                    </m:r>
                  </m:oMath>
                </a14:m>
                <a:r>
                  <a:rPr lang="en-US" b="0" dirty="0" smtClean="0"/>
                  <a:t>  	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  <m:sup>
                        <m:r>
                          <a:rPr lang="en-US" b="0" i="1" smtClean="0">
                            <a:latin typeface="Cambria Math"/>
                          </a:rPr>
                          <m:t>∗</m:t>
                        </m:r>
                      </m:sup>
                    </m:sSubSup>
                    <m:r>
                      <a:rPr lang="en-US" b="0" i="1" smtClean="0">
                        <a:latin typeface="Cambria Math"/>
                      </a:rPr>
                      <m:t>~470, 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𝐼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∗</m:t>
                        </m:r>
                      </m:sup>
                    </m:sSup>
                    <m:r>
                      <a:rPr lang="en-US" b="0" i="1" smtClean="0">
                        <a:latin typeface="Cambria Math"/>
                      </a:rPr>
                      <m:t>~3⋅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23</m:t>
                        </m:r>
                      </m:sup>
                    </m:sSup>
                    <m:r>
                      <a:rPr lang="en-US" b="0" i="1" smtClean="0">
                        <a:latin typeface="Cambria Math"/>
                      </a:rPr>
                      <m:t>𝑊</m:t>
                    </m:r>
                    <m:r>
                      <a:rPr lang="en-US" b="0" i="1" smtClean="0">
                        <a:latin typeface="Cambria Math"/>
                      </a:rPr>
                      <m:t>/</m:t>
                    </m:r>
                    <m:r>
                      <a:rPr lang="en-US" b="0" i="1" smtClean="0">
                        <a:latin typeface="Cambria Math"/>
                      </a:rPr>
                      <m:t>𝑐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/>
                  <a:t>          (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/>
                      </a:rPr>
                      <m:t>𝛾</m:t>
                    </m:r>
                    <m:r>
                      <a:rPr lang="en-US" b="0" i="1" dirty="0" smtClean="0">
                        <a:latin typeface="Cambria Math"/>
                      </a:rPr>
                      <m:t>∼</m:t>
                    </m:r>
                    <m:r>
                      <a:rPr lang="en-US" b="0" i="1" dirty="0" smtClean="0">
                        <a:latin typeface="Cambria Math"/>
                      </a:rPr>
                      <m:t>𝑎</m:t>
                    </m:r>
                  </m:oMath>
                </a14:m>
                <a:r>
                  <a:rPr lang="en-US" dirty="0" smtClean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4" y="3702040"/>
                <a:ext cx="6426460" cy="807080"/>
              </a:xfrm>
              <a:prstGeom prst="rect">
                <a:avLst/>
              </a:prstGeom>
              <a:blipFill rotWithShape="1">
                <a:blip r:embed="rId9"/>
                <a:stretch>
                  <a:fillRect t="-3759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ight Arrow 47"/>
          <p:cNvSpPr/>
          <p:nvPr/>
        </p:nvSpPr>
        <p:spPr>
          <a:xfrm>
            <a:off x="2987824" y="4319385"/>
            <a:ext cx="288032" cy="45719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6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71E83-D8BC-45F8-98B1-17CC7D34E449}" type="slidenum">
              <a:rPr lang="ru-RU" smtClean="0"/>
              <a:t>24</a:t>
            </a:fld>
            <a:endParaRPr lang="ru-RU" dirty="0"/>
          </a:p>
        </p:txBody>
      </p:sp>
      <p:sp>
        <p:nvSpPr>
          <p:cNvPr id="3" name="Скругленный прямоугольник 2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2575" y="188913"/>
            <a:ext cx="8682038" cy="503237"/>
          </a:xfrm>
          <a:prstGeom prst="roundRect">
            <a:avLst>
              <a:gd name="adj" fmla="val 18519"/>
            </a:avLst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lIns="89592" tIns="18000" rIns="89592" bIns="18000" anchor="ctr"/>
          <a:lstStyle/>
          <a:p>
            <a:pPr marL="179388" lvl="1" defTabSz="895350">
              <a:spcBef>
                <a:spcPts val="400"/>
              </a:spcBef>
            </a:pPr>
            <a:r>
              <a:rPr lang="en-US" sz="2200" b="1" dirty="0" smtClean="0">
                <a:solidFill>
                  <a:schemeClr val="bg1"/>
                </a:solidFill>
              </a:rPr>
              <a:t>Radiation induced acceleration</a:t>
            </a:r>
            <a:endParaRPr lang="ru-RU" sz="22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23229"/>
            <a:ext cx="3209305" cy="1987986"/>
          </a:xfrm>
          <a:prstGeom prst="rect">
            <a:avLst/>
          </a:prstGeom>
        </p:spPr>
      </p:pic>
      <p:sp>
        <p:nvSpPr>
          <p:cNvPr id="10" name="Овал 10"/>
          <p:cNvSpPr/>
          <p:nvPr/>
        </p:nvSpPr>
        <p:spPr>
          <a:xfrm>
            <a:off x="1623430" y="1655419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3491880" y="823229"/>
                <a:ext cx="4086183" cy="14988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𝒖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⊥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d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𝜑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𝒂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𝜇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𝒖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⊥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𝛾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 smtClean="0">
                  <a:solidFill>
                    <a:srgbClr val="FF0000"/>
                  </a:solidFill>
                </a:endParaRPr>
              </a:p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𝑑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𝜏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⊥</m:t>
                              </m:r>
                            </m:sub>
                          </m:sSub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𝒂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𝜇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𝛾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)(1−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880" y="823229"/>
                <a:ext cx="4086183" cy="149887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/>
          <p:cNvSpPr/>
          <p:nvPr/>
        </p:nvSpPr>
        <p:spPr>
          <a:xfrm>
            <a:off x="4904332" y="980728"/>
            <a:ext cx="216024" cy="360040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stCxn id="7" idx="3"/>
          </p:cNvCxnSpPr>
          <p:nvPr/>
        </p:nvCxnSpPr>
        <p:spPr>
          <a:xfrm flipH="1">
            <a:off x="4760316" y="1288041"/>
            <a:ext cx="175652" cy="529181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3636951" y="2384752"/>
                <a:ext cx="3796039" cy="8529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𝑑</m:t>
                          </m:r>
                          <m:r>
                            <a:rPr lang="en-US" i="1">
                              <a:latin typeface="Cambria Math"/>
                            </a:rPr>
                            <m:t>𝜏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rgbClr val="404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𝛾</m:t>
                          </m:r>
                        </m:den>
                      </m:f>
                      <m:f>
                        <m:fPr>
                          <m:ctrlPr>
                            <a:rPr lang="en-US" i="1">
                              <a:solidFill>
                                <a:srgbClr val="404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𝑑</m:t>
                          </m:r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404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4040FF"/>
                                  </a:solidFill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4040FF"/>
                                  </a:solidFill>
                                  <a:latin typeface="Cambria Math"/>
                                </a:rPr>
                                <m:t>⊥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4040FF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i="1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𝑑</m:t>
                          </m:r>
                          <m:r>
                            <a:rPr lang="en-US" i="1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𝜑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𝜇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1+</m:t>
                          </m:r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⊥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f>
                        <m:f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1+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6951" y="2384752"/>
                <a:ext cx="3796039" cy="85292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4103948" y="3068960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4040FF"/>
                </a:solidFill>
              </a:rPr>
              <a:t>ponderomotive</a:t>
            </a:r>
            <a:r>
              <a:rPr lang="en-US" sz="1400" dirty="0" smtClean="0">
                <a:solidFill>
                  <a:srgbClr val="4040FF"/>
                </a:solidFill>
              </a:rPr>
              <a:t> term</a:t>
            </a:r>
            <a:endParaRPr lang="en-US" sz="1400" dirty="0">
              <a:solidFill>
                <a:srgbClr val="404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96136" y="3068960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RF induced term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0">
            <a:off x="1695274" y="1463364"/>
            <a:ext cx="616025" cy="38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52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71E83-D8BC-45F8-98B1-17CC7D34E449}" type="slidenum">
              <a:rPr lang="ru-RU" smtClean="0"/>
              <a:t>25</a:t>
            </a:fld>
            <a:endParaRPr lang="ru-RU" dirty="0"/>
          </a:p>
        </p:txBody>
      </p:sp>
      <p:sp>
        <p:nvSpPr>
          <p:cNvPr id="3" name="Скругленный прямоугольник 2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2575" y="188913"/>
            <a:ext cx="8682038" cy="503237"/>
          </a:xfrm>
          <a:prstGeom prst="roundRect">
            <a:avLst>
              <a:gd name="adj" fmla="val 18519"/>
            </a:avLst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lIns="89592" tIns="18000" rIns="89592" bIns="18000" anchor="ctr"/>
          <a:lstStyle/>
          <a:p>
            <a:pPr marL="179388" lvl="1" defTabSz="895350">
              <a:spcBef>
                <a:spcPts val="400"/>
              </a:spcBef>
            </a:pPr>
            <a:r>
              <a:rPr lang="en-US" sz="2200" b="1" dirty="0" smtClean="0">
                <a:solidFill>
                  <a:schemeClr val="bg1"/>
                </a:solidFill>
              </a:rPr>
              <a:t>Radiation induced acceleration</a:t>
            </a:r>
            <a:endParaRPr lang="ru-RU" sz="22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23229"/>
            <a:ext cx="3209305" cy="1987986"/>
          </a:xfrm>
          <a:prstGeom prst="rect">
            <a:avLst/>
          </a:prstGeom>
        </p:spPr>
      </p:pic>
      <p:sp>
        <p:nvSpPr>
          <p:cNvPr id="10" name="Овал 10"/>
          <p:cNvSpPr/>
          <p:nvPr/>
        </p:nvSpPr>
        <p:spPr>
          <a:xfrm>
            <a:off x="1623430" y="1655419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3491880" y="823229"/>
                <a:ext cx="4086183" cy="14988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𝒖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⊥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d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𝜑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𝒂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𝜇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𝒖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⊥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𝛾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 smtClean="0">
                  <a:solidFill>
                    <a:srgbClr val="FF0000"/>
                  </a:solidFill>
                </a:endParaRPr>
              </a:p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𝑑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𝜏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⊥</m:t>
                              </m:r>
                            </m:sub>
                          </m:sSub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𝒂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𝜇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𝛾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)(1−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880" y="823229"/>
                <a:ext cx="4086183" cy="149887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915816" y="2384752"/>
                <a:ext cx="3796039" cy="8529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𝑑</m:t>
                          </m:r>
                          <m:r>
                            <a:rPr lang="en-US" i="1">
                              <a:latin typeface="Cambria Math"/>
                            </a:rPr>
                            <m:t>𝜏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rgbClr val="404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𝛾</m:t>
                          </m:r>
                        </m:den>
                      </m:f>
                      <m:f>
                        <m:fPr>
                          <m:ctrlPr>
                            <a:rPr lang="en-US" i="1">
                              <a:solidFill>
                                <a:srgbClr val="404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𝑑</m:t>
                          </m:r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404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4040FF"/>
                                  </a:solidFill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4040FF"/>
                                  </a:solidFill>
                                  <a:latin typeface="Cambria Math"/>
                                </a:rPr>
                                <m:t>⊥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4040FF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i="1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𝑑</m:t>
                          </m:r>
                          <m:r>
                            <a:rPr lang="en-US" i="1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𝜑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𝜇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1+</m:t>
                          </m:r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⊥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f>
                        <m:f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1+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816" y="2384752"/>
                <a:ext cx="3796039" cy="85292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3382813" y="3068960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4040FF"/>
                </a:solidFill>
              </a:rPr>
              <a:t>ponderomotive</a:t>
            </a:r>
            <a:r>
              <a:rPr lang="en-US" sz="1400" dirty="0" smtClean="0">
                <a:solidFill>
                  <a:srgbClr val="4040FF"/>
                </a:solidFill>
              </a:rPr>
              <a:t> term</a:t>
            </a:r>
            <a:endParaRPr lang="en-US" sz="1400" dirty="0">
              <a:solidFill>
                <a:srgbClr val="404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75001" y="3068960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RF induced term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0">
            <a:off x="1695274" y="1463364"/>
            <a:ext cx="616025" cy="3815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422422" y="2060848"/>
                <a:ext cx="1693349" cy="372538"/>
              </a:xfrm>
              <a:prstGeom prst="rect">
                <a:avLst/>
              </a:prstGeom>
              <a:noFill/>
              <a:ln w="12700">
                <a:solidFill>
                  <a:srgbClr val="0070C0"/>
                </a:solidFill>
                <a:prstDash val="dash"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latin typeface="Cambria Math"/>
                        </a:rPr>
                        <m:t>𝜇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⊥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2422" y="2060848"/>
                <a:ext cx="1693349" cy="372538"/>
              </a:xfrm>
              <a:prstGeom prst="rect">
                <a:avLst/>
              </a:prstGeom>
              <a:blipFill rotWithShape="1">
                <a:blip r:embed="rId7"/>
                <a:stretch>
                  <a:fillRect b="-3175"/>
                </a:stretch>
              </a:blipFill>
              <a:ln w="12700">
                <a:solidFill>
                  <a:srgbClr val="0070C0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/>
          <p:cNvCxnSpPr/>
          <p:nvPr/>
        </p:nvCxnSpPr>
        <p:spPr>
          <a:xfrm flipH="1">
            <a:off x="6711858" y="2466277"/>
            <a:ext cx="1748574" cy="1935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6711856" y="2924945"/>
            <a:ext cx="1388536" cy="781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6425158" y="3068960"/>
                <a:ext cx="2695097" cy="369332"/>
              </a:xfrm>
              <a:prstGeom prst="rect">
                <a:avLst/>
              </a:prstGeom>
              <a:ln w="12700">
                <a:solidFill>
                  <a:srgbClr val="FF0000"/>
                </a:solidFill>
                <a:prstDash val="dash"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−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/>
                        </a:rPr>
                        <m:t>𝜇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solidFill>
                            <a:srgbClr val="FF0000"/>
                          </a:solidFill>
                          <a:latin typeface="Cambria Math"/>
                        </a:rPr>
                        <m:t>(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/>
                        </a:rPr>
                        <m:t>𝛾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solidFill>
                            <a:srgbClr val="FF0000"/>
                          </a:solidFill>
                          <a:latin typeface="Cambria Math"/>
                        </a:rPr>
                        <m:t>)(1−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solidFill>
                            <a:srgbClr val="FF000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5158" y="3068960"/>
                <a:ext cx="2695097" cy="369332"/>
              </a:xfrm>
              <a:prstGeom prst="rect">
                <a:avLst/>
              </a:prstGeom>
              <a:blipFill rotWithShape="1">
                <a:blip r:embed="rId8"/>
                <a:stretch>
                  <a:fillRect b="-9524"/>
                </a:stretch>
              </a:blipFill>
              <a:ln w="12700">
                <a:solidFill>
                  <a:srgbClr val="FF0000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/>
          <p:cNvSpPr/>
          <p:nvPr/>
        </p:nvSpPr>
        <p:spPr>
          <a:xfrm>
            <a:off x="4283968" y="1655419"/>
            <a:ext cx="648072" cy="405429"/>
          </a:xfrm>
          <a:prstGeom prst="rect">
            <a:avLst/>
          </a:prstGeom>
          <a:noFill/>
          <a:ln w="127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932040" y="1658867"/>
            <a:ext cx="2526385" cy="405429"/>
          </a:xfrm>
          <a:prstGeom prst="rect">
            <a:avLst/>
          </a:prstGeom>
          <a:noFill/>
          <a:ln w="127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92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8" y="3150029"/>
            <a:ext cx="2558234" cy="243015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71E83-D8BC-45F8-98B1-17CC7D34E449}" type="slidenum">
              <a:rPr lang="ru-RU" smtClean="0"/>
              <a:t>26</a:t>
            </a:fld>
            <a:endParaRPr lang="ru-RU" dirty="0"/>
          </a:p>
        </p:txBody>
      </p:sp>
      <p:sp>
        <p:nvSpPr>
          <p:cNvPr id="3" name="Скругленный прямоугольник 2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2575" y="188913"/>
            <a:ext cx="8682038" cy="503237"/>
          </a:xfrm>
          <a:prstGeom prst="roundRect">
            <a:avLst>
              <a:gd name="adj" fmla="val 18519"/>
            </a:avLst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lIns="89592" tIns="18000" rIns="89592" bIns="18000" anchor="ctr"/>
          <a:lstStyle/>
          <a:p>
            <a:pPr marL="179388" lvl="1" defTabSz="895350">
              <a:spcBef>
                <a:spcPts val="400"/>
              </a:spcBef>
            </a:pPr>
            <a:r>
              <a:rPr lang="en-US" sz="2200" b="1" dirty="0" smtClean="0">
                <a:solidFill>
                  <a:schemeClr val="bg1"/>
                </a:solidFill>
              </a:rPr>
              <a:t>Radiation induced acceleration</a:t>
            </a:r>
            <a:endParaRPr lang="ru-RU" sz="22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23229"/>
            <a:ext cx="3209305" cy="1987986"/>
          </a:xfrm>
          <a:prstGeom prst="rect">
            <a:avLst/>
          </a:prstGeom>
        </p:spPr>
      </p:pic>
      <p:sp>
        <p:nvSpPr>
          <p:cNvPr id="10" name="Овал 10"/>
          <p:cNvSpPr/>
          <p:nvPr/>
        </p:nvSpPr>
        <p:spPr>
          <a:xfrm>
            <a:off x="1623430" y="1655419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3491880" y="823229"/>
                <a:ext cx="4086183" cy="14988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𝒖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⊥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d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𝜑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𝒂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𝜇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𝒖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⊥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𝛾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 smtClean="0">
                  <a:solidFill>
                    <a:srgbClr val="FF0000"/>
                  </a:solidFill>
                </a:endParaRPr>
              </a:p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𝑑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𝜏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⊥</m:t>
                              </m:r>
                            </m:sub>
                          </m:sSub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𝒂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𝜇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𝛾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)(1−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880" y="823229"/>
                <a:ext cx="4086183" cy="149887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/>
          <p:cNvGrpSpPr/>
          <p:nvPr/>
        </p:nvGrpSpPr>
        <p:grpSpPr>
          <a:xfrm>
            <a:off x="1664350" y="3020343"/>
            <a:ext cx="616840" cy="648072"/>
            <a:chOff x="2771800" y="5229200"/>
            <a:chExt cx="616840" cy="648072"/>
          </a:xfrm>
        </p:grpSpPr>
        <p:cxnSp>
          <p:nvCxnSpPr>
            <p:cNvPr id="24" name="Straight Arrow Connector 23"/>
            <p:cNvCxnSpPr/>
            <p:nvPr/>
          </p:nvCxnSpPr>
          <p:spPr>
            <a:xfrm flipV="1">
              <a:off x="2843808" y="5445225"/>
              <a:ext cx="0" cy="432047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2843808" y="5877272"/>
              <a:ext cx="360040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3059832" y="5569495"/>
                  <a:ext cx="32880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/>
                          </a:rPr>
                          <m:t>𝑦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59832" y="5569495"/>
                  <a:ext cx="328808" cy="307777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2771800" y="5229200"/>
                  <a:ext cx="31438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/>
                          </a:rPr>
                          <m:t>𝑧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1800" y="5229200"/>
                  <a:ext cx="314380" cy="307777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8" name="Выгнутая вниз стрелка 31"/>
          <p:cNvSpPr/>
          <p:nvPr/>
        </p:nvSpPr>
        <p:spPr>
          <a:xfrm rot="208508">
            <a:off x="944384" y="5236971"/>
            <a:ext cx="932043" cy="375435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1982711" y="4922003"/>
                <a:ext cx="29847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2711" y="4922003"/>
                <a:ext cx="298479" cy="369332"/>
              </a:xfrm>
              <a:prstGeom prst="rect">
                <a:avLst/>
              </a:prstGeom>
              <a:blipFill rotWithShape="1">
                <a:blip r:embed="rId12"/>
                <a:stretch>
                  <a:fillRect l="-12245" r="-122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2339877" y="4315743"/>
            <a:ext cx="6624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Due to modification of </a:t>
            </a:r>
            <a:r>
              <a:rPr lang="en-US" sz="2200" dirty="0" smtClean="0">
                <a:solidFill>
                  <a:srgbClr val="C00000"/>
                </a:solidFill>
              </a:rPr>
              <a:t>transverse</a:t>
            </a:r>
            <a:r>
              <a:rPr lang="en-US" sz="2200" dirty="0" smtClean="0"/>
              <a:t> motion, RF induces </a:t>
            </a:r>
          </a:p>
          <a:p>
            <a:pPr algn="ctr"/>
            <a:r>
              <a:rPr lang="en-US" sz="2200" b="1" i="1" dirty="0" smtClean="0"/>
              <a:t>electron acceleration </a:t>
            </a:r>
            <a:r>
              <a:rPr lang="en-US" sz="2200" dirty="0" smtClean="0"/>
              <a:t>in </a:t>
            </a:r>
            <a:r>
              <a:rPr lang="en-US" sz="2200" dirty="0" smtClean="0">
                <a:solidFill>
                  <a:srgbClr val="C00000"/>
                </a:solidFill>
              </a:rPr>
              <a:t>longitudinal</a:t>
            </a:r>
            <a:r>
              <a:rPr lang="en-US" sz="2200" dirty="0" smtClean="0"/>
              <a:t> direction</a:t>
            </a:r>
            <a:endParaRPr lang="en-US" sz="22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0">
            <a:off x="1695274" y="1463364"/>
            <a:ext cx="616025" cy="3815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20356" y="3718773"/>
            <a:ext cx="40236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smtClean="0">
                <a:solidFill>
                  <a:srgbClr val="558ED5"/>
                </a:solidFill>
              </a:rPr>
              <a:t>B.S. </a:t>
            </a:r>
            <a:r>
              <a:rPr lang="en-US" sz="1200" dirty="0" err="1" smtClean="0">
                <a:solidFill>
                  <a:srgbClr val="558ED5"/>
                </a:solidFill>
              </a:rPr>
              <a:t>Voronin</a:t>
            </a:r>
            <a:r>
              <a:rPr lang="en-US" sz="1200" dirty="0" smtClean="0">
                <a:solidFill>
                  <a:srgbClr val="558ED5"/>
                </a:solidFill>
              </a:rPr>
              <a:t>, A.A. </a:t>
            </a:r>
            <a:r>
              <a:rPr lang="en-US" sz="1200" dirty="0" err="1" smtClean="0">
                <a:solidFill>
                  <a:srgbClr val="558ED5"/>
                </a:solidFill>
              </a:rPr>
              <a:t>Kolomenskii</a:t>
            </a:r>
            <a:r>
              <a:rPr lang="en-US" sz="1200" dirty="0" smtClean="0">
                <a:solidFill>
                  <a:srgbClr val="558ED5"/>
                </a:solidFill>
              </a:rPr>
              <a:t>, </a:t>
            </a:r>
            <a:r>
              <a:rPr lang="en-US" sz="1200" i="1" dirty="0" err="1">
                <a:solidFill>
                  <a:srgbClr val="558ED5"/>
                </a:solidFill>
              </a:rPr>
              <a:t>Sov</a:t>
            </a:r>
            <a:r>
              <a:rPr lang="en-US" sz="1200" i="1" dirty="0">
                <a:solidFill>
                  <a:srgbClr val="558ED5"/>
                </a:solidFill>
              </a:rPr>
              <a:t>. </a:t>
            </a:r>
            <a:r>
              <a:rPr lang="en-US" sz="1200" i="1" dirty="0" smtClean="0">
                <a:solidFill>
                  <a:srgbClr val="558ED5"/>
                </a:solidFill>
              </a:rPr>
              <a:t>Phys. JETP</a:t>
            </a:r>
            <a:r>
              <a:rPr lang="en-US" sz="1200" dirty="0" smtClean="0">
                <a:solidFill>
                  <a:srgbClr val="558ED5"/>
                </a:solidFill>
              </a:rPr>
              <a:t> </a:t>
            </a:r>
            <a:r>
              <a:rPr lang="en-US" sz="1200" b="1" dirty="0" smtClean="0">
                <a:solidFill>
                  <a:srgbClr val="558ED5"/>
                </a:solidFill>
              </a:rPr>
              <a:t>65</a:t>
            </a:r>
            <a:r>
              <a:rPr lang="en-US" sz="1200" dirty="0" smtClean="0">
                <a:solidFill>
                  <a:srgbClr val="558ED5"/>
                </a:solidFill>
              </a:rPr>
              <a:t> 1027 (1965)</a:t>
            </a:r>
            <a:endParaRPr lang="en-US" sz="1200" dirty="0">
              <a:solidFill>
                <a:srgbClr val="558ED5"/>
              </a:solidFill>
            </a:endParaRPr>
          </a:p>
          <a:p>
            <a:pPr algn="r"/>
            <a:r>
              <a:rPr lang="en-US" sz="1200" dirty="0" smtClean="0">
                <a:solidFill>
                  <a:srgbClr val="558ED5"/>
                </a:solidFill>
              </a:rPr>
              <a:t>Y.B. </a:t>
            </a:r>
            <a:r>
              <a:rPr lang="en-US" sz="1200" dirty="0" err="1" smtClean="0">
                <a:solidFill>
                  <a:srgbClr val="558ED5"/>
                </a:solidFill>
              </a:rPr>
              <a:t>Zeldovich</a:t>
            </a:r>
            <a:r>
              <a:rPr lang="en-US" sz="1200" dirty="0" smtClean="0">
                <a:solidFill>
                  <a:srgbClr val="558ED5"/>
                </a:solidFill>
              </a:rPr>
              <a:t>, </a:t>
            </a:r>
            <a:r>
              <a:rPr lang="en-US" sz="1200" i="1" dirty="0" err="1">
                <a:solidFill>
                  <a:srgbClr val="558ED5"/>
                </a:solidFill>
              </a:rPr>
              <a:t>Sov</a:t>
            </a:r>
            <a:r>
              <a:rPr lang="en-US" sz="1200" i="1" dirty="0">
                <a:solidFill>
                  <a:srgbClr val="558ED5"/>
                </a:solidFill>
              </a:rPr>
              <a:t>. </a:t>
            </a:r>
            <a:r>
              <a:rPr lang="en-US" sz="1200" i="1" dirty="0" err="1" smtClean="0">
                <a:solidFill>
                  <a:srgbClr val="558ED5"/>
                </a:solidFill>
              </a:rPr>
              <a:t>Phys.Usp</a:t>
            </a:r>
            <a:r>
              <a:rPr lang="en-US" sz="1200" i="1" dirty="0">
                <a:solidFill>
                  <a:srgbClr val="558ED5"/>
                </a:solidFill>
              </a:rPr>
              <a:t>.</a:t>
            </a:r>
            <a:r>
              <a:rPr lang="en-US" sz="1200" dirty="0">
                <a:solidFill>
                  <a:srgbClr val="558ED5"/>
                </a:solidFill>
              </a:rPr>
              <a:t> </a:t>
            </a:r>
            <a:r>
              <a:rPr lang="en-US" sz="1200" b="1" dirty="0" smtClean="0">
                <a:solidFill>
                  <a:srgbClr val="558ED5"/>
                </a:solidFill>
              </a:rPr>
              <a:t>18</a:t>
            </a:r>
            <a:r>
              <a:rPr lang="en-US" sz="1200" dirty="0" smtClean="0">
                <a:solidFill>
                  <a:srgbClr val="558ED5"/>
                </a:solidFill>
              </a:rPr>
              <a:t>  79 (1975) </a:t>
            </a:r>
            <a:endParaRPr lang="en-US" sz="1200" dirty="0">
              <a:solidFill>
                <a:srgbClr val="558ED5"/>
              </a:solidFill>
            </a:endParaRPr>
          </a:p>
          <a:p>
            <a:pPr algn="r"/>
            <a:r>
              <a:rPr lang="en-US" sz="1200" dirty="0" smtClean="0">
                <a:solidFill>
                  <a:srgbClr val="558ED5"/>
                </a:solidFill>
              </a:rPr>
              <a:t>D.M. </a:t>
            </a:r>
            <a:r>
              <a:rPr lang="en-US" sz="1200" dirty="0" err="1" smtClean="0">
                <a:solidFill>
                  <a:srgbClr val="558ED5"/>
                </a:solidFill>
              </a:rPr>
              <a:t>Fradkin</a:t>
            </a:r>
            <a:r>
              <a:rPr lang="en-US" sz="1200" dirty="0" smtClean="0">
                <a:solidFill>
                  <a:srgbClr val="558ED5"/>
                </a:solidFill>
              </a:rPr>
              <a:t>, </a:t>
            </a:r>
            <a:r>
              <a:rPr lang="en-US" sz="1200" i="1" dirty="0">
                <a:solidFill>
                  <a:srgbClr val="558ED5"/>
                </a:solidFill>
              </a:rPr>
              <a:t>Phys. Rev. Lett.</a:t>
            </a:r>
            <a:r>
              <a:rPr lang="en-US" sz="1200" dirty="0">
                <a:solidFill>
                  <a:srgbClr val="558ED5"/>
                </a:solidFill>
              </a:rPr>
              <a:t> </a:t>
            </a:r>
            <a:r>
              <a:rPr lang="en-US" sz="1200" b="1" dirty="0">
                <a:solidFill>
                  <a:srgbClr val="558ED5"/>
                </a:solidFill>
              </a:rPr>
              <a:t>42</a:t>
            </a:r>
            <a:r>
              <a:rPr lang="en-US" sz="1200" dirty="0">
                <a:solidFill>
                  <a:srgbClr val="558ED5"/>
                </a:solidFill>
              </a:rPr>
              <a:t> </a:t>
            </a:r>
            <a:r>
              <a:rPr lang="en-US" sz="1200" dirty="0" smtClean="0">
                <a:solidFill>
                  <a:srgbClr val="558ED5"/>
                </a:solidFill>
              </a:rPr>
              <a:t>1209 (1975)</a:t>
            </a:r>
            <a:endParaRPr lang="en-US" sz="1200" dirty="0">
              <a:solidFill>
                <a:srgbClr val="558ED5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04946" y="5137447"/>
            <a:ext cx="48035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 smtClean="0">
                <a:solidFill>
                  <a:srgbClr val="C00000"/>
                </a:solidFill>
              </a:rPr>
              <a:t>Exact solution: </a:t>
            </a:r>
            <a:r>
              <a:rPr lang="en-US" sz="1400" dirty="0" smtClean="0">
                <a:solidFill>
                  <a:srgbClr val="558ED5"/>
                </a:solidFill>
              </a:rPr>
              <a:t>A. Di Piazza Lett. Math. Phys. </a:t>
            </a:r>
            <a:r>
              <a:rPr lang="en-US" sz="1400" b="1" dirty="0" smtClean="0">
                <a:solidFill>
                  <a:srgbClr val="558ED5"/>
                </a:solidFill>
              </a:rPr>
              <a:t>83 </a:t>
            </a:r>
            <a:r>
              <a:rPr lang="en-US" sz="1400" dirty="0" smtClean="0">
                <a:solidFill>
                  <a:srgbClr val="558ED5"/>
                </a:solidFill>
              </a:rPr>
              <a:t>305–313 </a:t>
            </a:r>
            <a:r>
              <a:rPr lang="en-US" sz="1400" dirty="0">
                <a:solidFill>
                  <a:srgbClr val="558ED5"/>
                </a:solidFill>
              </a:rPr>
              <a:t>(2008)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5297" y="5939988"/>
            <a:ext cx="309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Monochromatic CP plane wave</a:t>
            </a:r>
            <a:endParaRPr lang="en-US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2915816" y="2384752"/>
                <a:ext cx="3796039" cy="8529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𝑑</m:t>
                          </m:r>
                          <m:r>
                            <a:rPr lang="en-US" i="1">
                              <a:latin typeface="Cambria Math"/>
                            </a:rPr>
                            <m:t>𝜏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rgbClr val="404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𝛾</m:t>
                          </m:r>
                        </m:den>
                      </m:f>
                      <m:f>
                        <m:fPr>
                          <m:ctrlPr>
                            <a:rPr lang="en-US" i="1">
                              <a:solidFill>
                                <a:srgbClr val="404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𝑑</m:t>
                          </m:r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404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4040FF"/>
                                  </a:solidFill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4040FF"/>
                                  </a:solidFill>
                                  <a:latin typeface="Cambria Math"/>
                                </a:rPr>
                                <m:t>⊥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4040FF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i="1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𝑑</m:t>
                          </m:r>
                          <m:r>
                            <a:rPr lang="en-US" i="1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𝜑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𝜇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1+</m:t>
                          </m:r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⊥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f>
                        <m:f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1+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816" y="2384752"/>
                <a:ext cx="3796039" cy="852926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/>
          <p:cNvSpPr txBox="1"/>
          <p:nvPr/>
        </p:nvSpPr>
        <p:spPr>
          <a:xfrm>
            <a:off x="3382813" y="3068960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4040FF"/>
                </a:solidFill>
              </a:rPr>
              <a:t>ponderomotive</a:t>
            </a:r>
            <a:r>
              <a:rPr lang="en-US" sz="1400" dirty="0" smtClean="0">
                <a:solidFill>
                  <a:srgbClr val="4040FF"/>
                </a:solidFill>
              </a:rPr>
              <a:t> term</a:t>
            </a:r>
            <a:endParaRPr lang="en-US" sz="1400" dirty="0">
              <a:solidFill>
                <a:srgbClr val="4040FF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075001" y="3068960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RF induced term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flipH="1">
            <a:off x="6711858" y="2466277"/>
            <a:ext cx="1748574" cy="1935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6711856" y="2924945"/>
            <a:ext cx="1388536" cy="781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7422422" y="2060848"/>
                <a:ext cx="1693349" cy="372538"/>
              </a:xfrm>
              <a:prstGeom prst="rect">
                <a:avLst/>
              </a:prstGeom>
              <a:noFill/>
              <a:ln w="12700">
                <a:solidFill>
                  <a:srgbClr val="0070C0"/>
                </a:solidFill>
                <a:prstDash val="dash"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latin typeface="Cambria Math"/>
                        </a:rPr>
                        <m:t>𝜇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⊥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2422" y="2060848"/>
                <a:ext cx="1693349" cy="372538"/>
              </a:xfrm>
              <a:prstGeom prst="rect">
                <a:avLst/>
              </a:prstGeom>
              <a:blipFill rotWithShape="1">
                <a:blip r:embed="rId16"/>
                <a:stretch>
                  <a:fillRect b="-3175"/>
                </a:stretch>
              </a:blipFill>
              <a:ln w="12700">
                <a:solidFill>
                  <a:srgbClr val="0070C0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6425158" y="3068960"/>
                <a:ext cx="2695097" cy="369332"/>
              </a:xfrm>
              <a:prstGeom prst="rect">
                <a:avLst/>
              </a:prstGeom>
              <a:ln w="12700">
                <a:solidFill>
                  <a:srgbClr val="FF0000"/>
                </a:solidFill>
                <a:prstDash val="dash"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−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/>
                        </a:rPr>
                        <m:t>𝜇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solidFill>
                            <a:srgbClr val="FF0000"/>
                          </a:solidFill>
                          <a:latin typeface="Cambria Math"/>
                        </a:rPr>
                        <m:t>(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/>
                        </a:rPr>
                        <m:t>𝛾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solidFill>
                            <a:srgbClr val="FF0000"/>
                          </a:solidFill>
                          <a:latin typeface="Cambria Math"/>
                        </a:rPr>
                        <m:t>)(1−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solidFill>
                            <a:srgbClr val="FF000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5158" y="3068960"/>
                <a:ext cx="2695097" cy="369332"/>
              </a:xfrm>
              <a:prstGeom prst="rect">
                <a:avLst/>
              </a:prstGeom>
              <a:blipFill rotWithShape="1">
                <a:blip r:embed="rId17"/>
                <a:stretch>
                  <a:fillRect b="-9524"/>
                </a:stretch>
              </a:blipFill>
              <a:ln w="12700">
                <a:solidFill>
                  <a:srgbClr val="FF0000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712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8" y="3150029"/>
            <a:ext cx="2558234" cy="243015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71E83-D8BC-45F8-98B1-17CC7D34E449}" type="slidenum">
              <a:rPr lang="ru-RU" smtClean="0"/>
              <a:t>27</a:t>
            </a:fld>
            <a:endParaRPr lang="ru-RU" dirty="0"/>
          </a:p>
        </p:txBody>
      </p:sp>
      <p:sp>
        <p:nvSpPr>
          <p:cNvPr id="3" name="Скругленный прямоугольник 2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2575" y="188913"/>
            <a:ext cx="8682038" cy="503237"/>
          </a:xfrm>
          <a:prstGeom prst="roundRect">
            <a:avLst>
              <a:gd name="adj" fmla="val 18519"/>
            </a:avLst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lIns="89592" tIns="18000" rIns="89592" bIns="18000" anchor="ctr"/>
          <a:lstStyle/>
          <a:p>
            <a:pPr marL="179388" lvl="1" defTabSz="895350">
              <a:spcBef>
                <a:spcPts val="400"/>
              </a:spcBef>
            </a:pPr>
            <a:r>
              <a:rPr lang="en-US" sz="2200" b="1" dirty="0" smtClean="0">
                <a:solidFill>
                  <a:schemeClr val="bg1"/>
                </a:solidFill>
              </a:rPr>
              <a:t>Radiation induced acceleration</a:t>
            </a:r>
            <a:endParaRPr lang="ru-RU" sz="22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23229"/>
            <a:ext cx="3209305" cy="1987986"/>
          </a:xfrm>
          <a:prstGeom prst="rect">
            <a:avLst/>
          </a:prstGeom>
        </p:spPr>
      </p:pic>
      <p:sp>
        <p:nvSpPr>
          <p:cNvPr id="10" name="Овал 10"/>
          <p:cNvSpPr/>
          <p:nvPr/>
        </p:nvSpPr>
        <p:spPr>
          <a:xfrm>
            <a:off x="1623430" y="1655419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3491880" y="823229"/>
                <a:ext cx="4086183" cy="14988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𝒖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⊥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d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𝜑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𝒂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𝜇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𝒖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⊥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𝛾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 smtClean="0">
                  <a:solidFill>
                    <a:srgbClr val="FF0000"/>
                  </a:solidFill>
                </a:endParaRPr>
              </a:p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𝑑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𝜏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⊥</m:t>
                              </m:r>
                            </m:sub>
                          </m:sSub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𝒂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𝜇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𝛾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)(1−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880" y="823229"/>
                <a:ext cx="4086183" cy="149887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/>
          <p:cNvGrpSpPr/>
          <p:nvPr/>
        </p:nvGrpSpPr>
        <p:grpSpPr>
          <a:xfrm>
            <a:off x="1664350" y="3020343"/>
            <a:ext cx="616840" cy="648072"/>
            <a:chOff x="2771800" y="5229200"/>
            <a:chExt cx="616840" cy="648072"/>
          </a:xfrm>
        </p:grpSpPr>
        <p:cxnSp>
          <p:nvCxnSpPr>
            <p:cNvPr id="24" name="Straight Arrow Connector 23"/>
            <p:cNvCxnSpPr/>
            <p:nvPr/>
          </p:nvCxnSpPr>
          <p:spPr>
            <a:xfrm flipV="1">
              <a:off x="2843808" y="5445225"/>
              <a:ext cx="0" cy="432047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2843808" y="5877272"/>
              <a:ext cx="360040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3059832" y="5569495"/>
                  <a:ext cx="32880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/>
                          </a:rPr>
                          <m:t>𝑦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59832" y="5569495"/>
                  <a:ext cx="328808" cy="307777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2771800" y="5229200"/>
                  <a:ext cx="31438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/>
                          </a:rPr>
                          <m:t>𝑧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1800" y="5229200"/>
                  <a:ext cx="314380" cy="307777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8" name="Выгнутая вниз стрелка 31"/>
          <p:cNvSpPr/>
          <p:nvPr/>
        </p:nvSpPr>
        <p:spPr>
          <a:xfrm rot="208508">
            <a:off x="944384" y="5236971"/>
            <a:ext cx="932043" cy="375435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1982711" y="4922003"/>
                <a:ext cx="29847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2711" y="4922003"/>
                <a:ext cx="298479" cy="369332"/>
              </a:xfrm>
              <a:prstGeom prst="rect">
                <a:avLst/>
              </a:prstGeom>
              <a:blipFill rotWithShape="1">
                <a:blip r:embed="rId12"/>
                <a:stretch>
                  <a:fillRect l="-12245" r="-122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2339877" y="4315743"/>
            <a:ext cx="6624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Due to modification of </a:t>
            </a:r>
            <a:r>
              <a:rPr lang="en-US" sz="2200" dirty="0" smtClean="0">
                <a:solidFill>
                  <a:srgbClr val="C00000"/>
                </a:solidFill>
              </a:rPr>
              <a:t>transverse</a:t>
            </a:r>
            <a:r>
              <a:rPr lang="en-US" sz="2200" dirty="0" smtClean="0"/>
              <a:t> motion, RF induces </a:t>
            </a:r>
          </a:p>
          <a:p>
            <a:pPr algn="ctr"/>
            <a:r>
              <a:rPr lang="en-US" sz="2200" b="1" i="1" dirty="0" smtClean="0"/>
              <a:t>electron acceleration </a:t>
            </a:r>
            <a:r>
              <a:rPr lang="en-US" sz="2200" dirty="0" smtClean="0"/>
              <a:t>in </a:t>
            </a:r>
            <a:r>
              <a:rPr lang="en-US" sz="2200" dirty="0" smtClean="0">
                <a:solidFill>
                  <a:srgbClr val="C00000"/>
                </a:solidFill>
              </a:rPr>
              <a:t>longitudinal</a:t>
            </a:r>
            <a:r>
              <a:rPr lang="en-US" sz="2200" dirty="0" smtClean="0"/>
              <a:t> direction</a:t>
            </a:r>
            <a:endParaRPr lang="en-US" sz="22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0">
            <a:off x="1695274" y="1463364"/>
            <a:ext cx="616025" cy="3815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20356" y="3718773"/>
            <a:ext cx="40236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smtClean="0">
                <a:solidFill>
                  <a:srgbClr val="558ED5"/>
                </a:solidFill>
              </a:rPr>
              <a:t>B.S. </a:t>
            </a:r>
            <a:r>
              <a:rPr lang="en-US" sz="1200" dirty="0" err="1" smtClean="0">
                <a:solidFill>
                  <a:srgbClr val="558ED5"/>
                </a:solidFill>
              </a:rPr>
              <a:t>Voronin</a:t>
            </a:r>
            <a:r>
              <a:rPr lang="en-US" sz="1200" dirty="0" smtClean="0">
                <a:solidFill>
                  <a:srgbClr val="558ED5"/>
                </a:solidFill>
              </a:rPr>
              <a:t>, A.A. </a:t>
            </a:r>
            <a:r>
              <a:rPr lang="en-US" sz="1200" dirty="0" err="1" smtClean="0">
                <a:solidFill>
                  <a:srgbClr val="558ED5"/>
                </a:solidFill>
              </a:rPr>
              <a:t>Kolomenskii</a:t>
            </a:r>
            <a:r>
              <a:rPr lang="en-US" sz="1200" dirty="0" smtClean="0">
                <a:solidFill>
                  <a:srgbClr val="558ED5"/>
                </a:solidFill>
              </a:rPr>
              <a:t>, </a:t>
            </a:r>
            <a:r>
              <a:rPr lang="en-US" sz="1200" i="1" dirty="0" err="1">
                <a:solidFill>
                  <a:srgbClr val="558ED5"/>
                </a:solidFill>
              </a:rPr>
              <a:t>Sov</a:t>
            </a:r>
            <a:r>
              <a:rPr lang="en-US" sz="1200" i="1" dirty="0">
                <a:solidFill>
                  <a:srgbClr val="558ED5"/>
                </a:solidFill>
              </a:rPr>
              <a:t>. </a:t>
            </a:r>
            <a:r>
              <a:rPr lang="en-US" sz="1200" i="1" dirty="0" smtClean="0">
                <a:solidFill>
                  <a:srgbClr val="558ED5"/>
                </a:solidFill>
              </a:rPr>
              <a:t>Phys. JETP</a:t>
            </a:r>
            <a:r>
              <a:rPr lang="en-US" sz="1200" dirty="0" smtClean="0">
                <a:solidFill>
                  <a:srgbClr val="558ED5"/>
                </a:solidFill>
              </a:rPr>
              <a:t> </a:t>
            </a:r>
            <a:r>
              <a:rPr lang="en-US" sz="1200" b="1" dirty="0" smtClean="0">
                <a:solidFill>
                  <a:srgbClr val="558ED5"/>
                </a:solidFill>
              </a:rPr>
              <a:t>65</a:t>
            </a:r>
            <a:r>
              <a:rPr lang="en-US" sz="1200" dirty="0" smtClean="0">
                <a:solidFill>
                  <a:srgbClr val="558ED5"/>
                </a:solidFill>
              </a:rPr>
              <a:t> 1027 (1965)</a:t>
            </a:r>
            <a:endParaRPr lang="en-US" sz="1200" dirty="0">
              <a:solidFill>
                <a:srgbClr val="558ED5"/>
              </a:solidFill>
            </a:endParaRPr>
          </a:p>
          <a:p>
            <a:pPr algn="r"/>
            <a:r>
              <a:rPr lang="en-US" sz="1200" dirty="0" smtClean="0">
                <a:solidFill>
                  <a:srgbClr val="558ED5"/>
                </a:solidFill>
              </a:rPr>
              <a:t>Y.B. </a:t>
            </a:r>
            <a:r>
              <a:rPr lang="en-US" sz="1200" dirty="0" err="1" smtClean="0">
                <a:solidFill>
                  <a:srgbClr val="558ED5"/>
                </a:solidFill>
              </a:rPr>
              <a:t>Zeldovich</a:t>
            </a:r>
            <a:r>
              <a:rPr lang="en-US" sz="1200" dirty="0" smtClean="0">
                <a:solidFill>
                  <a:srgbClr val="558ED5"/>
                </a:solidFill>
              </a:rPr>
              <a:t>, </a:t>
            </a:r>
            <a:r>
              <a:rPr lang="en-US" sz="1200" i="1" dirty="0" err="1">
                <a:solidFill>
                  <a:srgbClr val="558ED5"/>
                </a:solidFill>
              </a:rPr>
              <a:t>Sov</a:t>
            </a:r>
            <a:r>
              <a:rPr lang="en-US" sz="1200" i="1" dirty="0">
                <a:solidFill>
                  <a:srgbClr val="558ED5"/>
                </a:solidFill>
              </a:rPr>
              <a:t>. </a:t>
            </a:r>
            <a:r>
              <a:rPr lang="en-US" sz="1200" i="1" dirty="0" err="1" smtClean="0">
                <a:solidFill>
                  <a:srgbClr val="558ED5"/>
                </a:solidFill>
              </a:rPr>
              <a:t>Phys.Usp</a:t>
            </a:r>
            <a:r>
              <a:rPr lang="en-US" sz="1200" i="1" dirty="0">
                <a:solidFill>
                  <a:srgbClr val="558ED5"/>
                </a:solidFill>
              </a:rPr>
              <a:t>.</a:t>
            </a:r>
            <a:r>
              <a:rPr lang="en-US" sz="1200" dirty="0">
                <a:solidFill>
                  <a:srgbClr val="558ED5"/>
                </a:solidFill>
              </a:rPr>
              <a:t> </a:t>
            </a:r>
            <a:r>
              <a:rPr lang="en-US" sz="1200" b="1" dirty="0" smtClean="0">
                <a:solidFill>
                  <a:srgbClr val="558ED5"/>
                </a:solidFill>
              </a:rPr>
              <a:t>18</a:t>
            </a:r>
            <a:r>
              <a:rPr lang="en-US" sz="1200" dirty="0" smtClean="0">
                <a:solidFill>
                  <a:srgbClr val="558ED5"/>
                </a:solidFill>
              </a:rPr>
              <a:t>  79 (1975) </a:t>
            </a:r>
            <a:endParaRPr lang="en-US" sz="1200" dirty="0">
              <a:solidFill>
                <a:srgbClr val="558ED5"/>
              </a:solidFill>
            </a:endParaRPr>
          </a:p>
          <a:p>
            <a:pPr algn="r"/>
            <a:r>
              <a:rPr lang="en-US" sz="1200" dirty="0" smtClean="0">
                <a:solidFill>
                  <a:srgbClr val="558ED5"/>
                </a:solidFill>
              </a:rPr>
              <a:t>D.M. </a:t>
            </a:r>
            <a:r>
              <a:rPr lang="en-US" sz="1200" dirty="0" err="1" smtClean="0">
                <a:solidFill>
                  <a:srgbClr val="558ED5"/>
                </a:solidFill>
              </a:rPr>
              <a:t>Fradkin</a:t>
            </a:r>
            <a:r>
              <a:rPr lang="en-US" sz="1200" dirty="0" smtClean="0">
                <a:solidFill>
                  <a:srgbClr val="558ED5"/>
                </a:solidFill>
              </a:rPr>
              <a:t>, </a:t>
            </a:r>
            <a:r>
              <a:rPr lang="en-US" sz="1200" i="1" dirty="0">
                <a:solidFill>
                  <a:srgbClr val="558ED5"/>
                </a:solidFill>
              </a:rPr>
              <a:t>Phys. Rev. Lett.</a:t>
            </a:r>
            <a:r>
              <a:rPr lang="en-US" sz="1200" dirty="0">
                <a:solidFill>
                  <a:srgbClr val="558ED5"/>
                </a:solidFill>
              </a:rPr>
              <a:t> </a:t>
            </a:r>
            <a:r>
              <a:rPr lang="en-US" sz="1200" b="1" dirty="0">
                <a:solidFill>
                  <a:srgbClr val="558ED5"/>
                </a:solidFill>
              </a:rPr>
              <a:t>42</a:t>
            </a:r>
            <a:r>
              <a:rPr lang="en-US" sz="1200" dirty="0">
                <a:solidFill>
                  <a:srgbClr val="558ED5"/>
                </a:solidFill>
              </a:rPr>
              <a:t> </a:t>
            </a:r>
            <a:r>
              <a:rPr lang="en-US" sz="1200" dirty="0" smtClean="0">
                <a:solidFill>
                  <a:srgbClr val="558ED5"/>
                </a:solidFill>
              </a:rPr>
              <a:t>1209 (1975)</a:t>
            </a:r>
            <a:endParaRPr lang="en-US" sz="1200" dirty="0">
              <a:solidFill>
                <a:srgbClr val="558ED5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04946" y="5137447"/>
            <a:ext cx="48035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 smtClean="0">
                <a:solidFill>
                  <a:srgbClr val="C00000"/>
                </a:solidFill>
              </a:rPr>
              <a:t>Exact solution: </a:t>
            </a:r>
            <a:r>
              <a:rPr lang="en-US" sz="1400" dirty="0" smtClean="0">
                <a:solidFill>
                  <a:srgbClr val="558ED5"/>
                </a:solidFill>
              </a:rPr>
              <a:t>A. Di Piazza Lett. Math. Phys. </a:t>
            </a:r>
            <a:r>
              <a:rPr lang="en-US" sz="1400" b="1" dirty="0" smtClean="0">
                <a:solidFill>
                  <a:srgbClr val="558ED5"/>
                </a:solidFill>
              </a:rPr>
              <a:t>83 </a:t>
            </a:r>
            <a:r>
              <a:rPr lang="en-US" sz="1400" dirty="0" smtClean="0">
                <a:solidFill>
                  <a:srgbClr val="558ED5"/>
                </a:solidFill>
              </a:rPr>
              <a:t>305–313 </a:t>
            </a:r>
            <a:r>
              <a:rPr lang="en-US" sz="1400" dirty="0">
                <a:solidFill>
                  <a:srgbClr val="558ED5"/>
                </a:solidFill>
              </a:rPr>
              <a:t>(2008)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946331" y="5734338"/>
                <a:ext cx="3457037" cy="6365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/>
                                  </a:rPr>
                                  <m:t>4</m:t>
                                </m:r>
                              </m:den>
                            </m:f>
                            <m:r>
                              <a:rPr lang="en-US" b="0" i="1" smtClean="0">
                                <a:latin typeface="Cambria Math"/>
                              </a:rPr>
                              <m:t>𝜇𝜏</m:t>
                            </m:r>
                          </m:e>
                        </m:d>
                      </m:e>
                      <m:sup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/>
                              </a:rPr>
                              <m:t>3</m:t>
                            </m:r>
                          </m:den>
                        </m:f>
                      </m:sup>
                    </m:sSup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  <m:sup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 smtClean="0"/>
                  <a:t>	  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𝜇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en-US" b="0" i="1" smtClean="0">
                        <a:latin typeface="Cambria Math"/>
                      </a:rPr>
                      <m:t>𝜏</m:t>
                    </m:r>
                    <m:r>
                      <a:rPr lang="en-US" b="0" i="1" smtClean="0">
                        <a:latin typeface="Cambria Math"/>
                      </a:rPr>
                      <m:t>≫1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6331" y="5734338"/>
                <a:ext cx="3457037" cy="636521"/>
              </a:xfrm>
              <a:prstGeom prst="rect">
                <a:avLst/>
              </a:prstGeom>
              <a:blipFill rotWithShape="1">
                <a:blip r:embed="rId14"/>
                <a:stretch>
                  <a:fillRect b="-48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435297" y="5939988"/>
            <a:ext cx="309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Monochromatic CP plane wave</a:t>
            </a:r>
            <a:endParaRPr lang="en-US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2915816" y="2384752"/>
                <a:ext cx="3796039" cy="8529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𝑑</m:t>
                          </m:r>
                          <m:r>
                            <a:rPr lang="en-US" i="1">
                              <a:latin typeface="Cambria Math"/>
                            </a:rPr>
                            <m:t>𝜏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rgbClr val="404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𝛾</m:t>
                          </m:r>
                        </m:den>
                      </m:f>
                      <m:f>
                        <m:fPr>
                          <m:ctrlPr>
                            <a:rPr lang="en-US" i="1">
                              <a:solidFill>
                                <a:srgbClr val="404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𝑑</m:t>
                          </m:r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404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4040FF"/>
                                  </a:solidFill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4040FF"/>
                                  </a:solidFill>
                                  <a:latin typeface="Cambria Math"/>
                                </a:rPr>
                                <m:t>⊥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4040FF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i="1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𝑑</m:t>
                          </m:r>
                          <m:r>
                            <a:rPr lang="en-US" i="1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𝜑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𝜇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1+</m:t>
                          </m:r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⊥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f>
                        <m:f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1+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816" y="2384752"/>
                <a:ext cx="3796039" cy="852926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/>
          <p:cNvSpPr txBox="1"/>
          <p:nvPr/>
        </p:nvSpPr>
        <p:spPr>
          <a:xfrm>
            <a:off x="3382813" y="3068960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4040FF"/>
                </a:solidFill>
              </a:rPr>
              <a:t>ponderomotive</a:t>
            </a:r>
            <a:r>
              <a:rPr lang="en-US" sz="1400" dirty="0" smtClean="0">
                <a:solidFill>
                  <a:srgbClr val="4040FF"/>
                </a:solidFill>
              </a:rPr>
              <a:t> term</a:t>
            </a:r>
            <a:endParaRPr lang="en-US" sz="1400" dirty="0">
              <a:solidFill>
                <a:srgbClr val="4040FF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075001" y="3068960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RF induced term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flipH="1">
            <a:off x="6711858" y="2466277"/>
            <a:ext cx="1748574" cy="1935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6711856" y="2924945"/>
            <a:ext cx="1388536" cy="781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7422422" y="2060848"/>
                <a:ext cx="1693349" cy="372538"/>
              </a:xfrm>
              <a:prstGeom prst="rect">
                <a:avLst/>
              </a:prstGeom>
              <a:noFill/>
              <a:ln w="12700">
                <a:solidFill>
                  <a:srgbClr val="0070C0"/>
                </a:solidFill>
                <a:prstDash val="dash"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latin typeface="Cambria Math"/>
                        </a:rPr>
                        <m:t>𝜇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⊥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2422" y="2060848"/>
                <a:ext cx="1693349" cy="372538"/>
              </a:xfrm>
              <a:prstGeom prst="rect">
                <a:avLst/>
              </a:prstGeom>
              <a:blipFill rotWithShape="1">
                <a:blip r:embed="rId16"/>
                <a:stretch>
                  <a:fillRect b="-3175"/>
                </a:stretch>
              </a:blipFill>
              <a:ln w="12700">
                <a:solidFill>
                  <a:srgbClr val="0070C0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6425158" y="3068960"/>
                <a:ext cx="2695097" cy="369332"/>
              </a:xfrm>
              <a:prstGeom prst="rect">
                <a:avLst/>
              </a:prstGeom>
              <a:ln w="12700">
                <a:solidFill>
                  <a:srgbClr val="FF0000"/>
                </a:solidFill>
                <a:prstDash val="dash"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−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/>
                        </a:rPr>
                        <m:t>𝜇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solidFill>
                            <a:srgbClr val="FF0000"/>
                          </a:solidFill>
                          <a:latin typeface="Cambria Math"/>
                        </a:rPr>
                        <m:t>(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/>
                        </a:rPr>
                        <m:t>𝛾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solidFill>
                            <a:srgbClr val="FF0000"/>
                          </a:solidFill>
                          <a:latin typeface="Cambria Math"/>
                        </a:rPr>
                        <m:t>)(1−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solidFill>
                            <a:srgbClr val="FF000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5158" y="3068960"/>
                <a:ext cx="2695097" cy="369332"/>
              </a:xfrm>
              <a:prstGeom prst="rect">
                <a:avLst/>
              </a:prstGeom>
              <a:blipFill rotWithShape="1">
                <a:blip r:embed="rId17"/>
                <a:stretch>
                  <a:fillRect b="-9524"/>
                </a:stretch>
              </a:blipFill>
              <a:ln w="12700">
                <a:solidFill>
                  <a:srgbClr val="FF0000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Прямая со стрелкой 12"/>
          <p:cNvCxnSpPr/>
          <p:nvPr/>
        </p:nvCxnSpPr>
        <p:spPr>
          <a:xfrm flipV="1">
            <a:off x="3635896" y="2276872"/>
            <a:ext cx="936104" cy="7920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637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71E83-D8BC-45F8-98B1-17CC7D34E449}" type="slidenum">
              <a:rPr lang="ru-RU" smtClean="0"/>
              <a:t>28</a:t>
            </a:fld>
            <a:endParaRPr lang="ru-RU" dirty="0"/>
          </a:p>
        </p:txBody>
      </p:sp>
      <p:sp>
        <p:nvSpPr>
          <p:cNvPr id="4" name="Скругленный прямоугольник 2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2575" y="188913"/>
            <a:ext cx="8682038" cy="503237"/>
          </a:xfrm>
          <a:prstGeom prst="roundRect">
            <a:avLst>
              <a:gd name="adj" fmla="val 18519"/>
            </a:avLst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lIns="89592" tIns="18000" rIns="89592" bIns="18000" anchor="ctr"/>
          <a:lstStyle/>
          <a:p>
            <a:pPr marL="179388" lvl="1" defTabSz="895350">
              <a:spcBef>
                <a:spcPts val="400"/>
              </a:spcBef>
            </a:pPr>
            <a:r>
              <a:rPr lang="en-US" sz="2200" b="1" dirty="0" smtClean="0">
                <a:solidFill>
                  <a:schemeClr val="bg1"/>
                </a:solidFill>
              </a:rPr>
              <a:t>Radiation friction in plasma: application for ion acceleration</a:t>
            </a:r>
            <a:endParaRPr lang="ru-RU" sz="22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1033463"/>
            <a:ext cx="9105900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355976" y="5517232"/>
            <a:ext cx="45691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558ED5"/>
                </a:solidFill>
              </a:rPr>
              <a:t>D. </a:t>
            </a:r>
            <a:r>
              <a:rPr lang="fr-FR" dirty="0">
                <a:solidFill>
                  <a:srgbClr val="558ED5"/>
                </a:solidFill>
              </a:rPr>
              <a:t>Del </a:t>
            </a:r>
            <a:r>
              <a:rPr lang="fr-FR" dirty="0" err="1">
                <a:solidFill>
                  <a:srgbClr val="558ED5"/>
                </a:solidFill>
              </a:rPr>
              <a:t>Sorbo</a:t>
            </a:r>
            <a:r>
              <a:rPr lang="fr-FR" dirty="0">
                <a:solidFill>
                  <a:srgbClr val="558ED5"/>
                </a:solidFill>
              </a:rPr>
              <a:t> </a:t>
            </a:r>
            <a:r>
              <a:rPr lang="fr-FR" i="1" dirty="0">
                <a:solidFill>
                  <a:srgbClr val="558ED5"/>
                </a:solidFill>
              </a:rPr>
              <a:t>et al </a:t>
            </a:r>
            <a:r>
              <a:rPr lang="fr-FR" dirty="0">
                <a:solidFill>
                  <a:srgbClr val="558ED5"/>
                </a:solidFill>
              </a:rPr>
              <a:t>2018 </a:t>
            </a:r>
            <a:r>
              <a:rPr lang="fr-FR" i="1" dirty="0">
                <a:solidFill>
                  <a:srgbClr val="558ED5"/>
                </a:solidFill>
              </a:rPr>
              <a:t>New J. Phys. </a:t>
            </a:r>
            <a:r>
              <a:rPr lang="fr-FR" b="1" dirty="0">
                <a:solidFill>
                  <a:srgbClr val="558ED5"/>
                </a:solidFill>
              </a:rPr>
              <a:t>20 </a:t>
            </a:r>
            <a:r>
              <a:rPr lang="fr-FR" dirty="0">
                <a:solidFill>
                  <a:srgbClr val="558ED5"/>
                </a:solidFill>
              </a:rPr>
              <a:t>033014</a:t>
            </a:r>
            <a:endParaRPr lang="en-US" dirty="0">
              <a:solidFill>
                <a:srgbClr val="558E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46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0" y="360363"/>
            <a:ext cx="914400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ru-RU" sz="2400" b="1" dirty="0"/>
              <a:t>Введение</a:t>
            </a:r>
            <a:endParaRPr lang="ru-RU" sz="2400" dirty="0"/>
          </a:p>
        </p:txBody>
      </p:sp>
      <p:sp>
        <p:nvSpPr>
          <p:cNvPr id="3077" name="Line 30"/>
          <p:cNvSpPr>
            <a:spLocks noChangeShapeType="1"/>
          </p:cNvSpPr>
          <p:nvPr/>
        </p:nvSpPr>
        <p:spPr bwMode="auto">
          <a:xfrm>
            <a:off x="8450984" y="5741159"/>
            <a:ext cx="157162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3080" name="Скругленный прямоугольник 2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2575" y="188913"/>
            <a:ext cx="8682038" cy="503237"/>
          </a:xfrm>
          <a:prstGeom prst="roundRect">
            <a:avLst>
              <a:gd name="adj" fmla="val 18519"/>
            </a:avLst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lIns="89592" tIns="18000" rIns="89592" bIns="18000" anchor="ctr"/>
          <a:lstStyle/>
          <a:p>
            <a:pPr marL="179388" lvl="1" defTabSz="895350">
              <a:spcBef>
                <a:spcPts val="400"/>
              </a:spcBef>
            </a:pPr>
            <a:r>
              <a:rPr lang="en-US" sz="2200" b="1" dirty="0" smtClean="0">
                <a:solidFill>
                  <a:schemeClr val="bg1"/>
                </a:solidFill>
              </a:rPr>
              <a:t>Ion acceleration by strong lasers</a:t>
            </a:r>
            <a:endParaRPr lang="ru-RU" sz="2200" b="1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71E83-D8BC-45F8-98B1-17CC7D34E449}" type="slidenum">
              <a:rPr lang="ru-RU" smtClean="0"/>
              <a:t>29</a:t>
            </a:fld>
            <a:endParaRPr lang="ru-RU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28" y="916503"/>
            <a:ext cx="1756567" cy="762640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2098349" y="845465"/>
            <a:ext cx="124115" cy="879203"/>
          </a:xfrm>
          <a:prstGeom prst="rect">
            <a:avLst/>
          </a:prstGeom>
          <a:solidFill>
            <a:srgbClr val="AD1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907704" y="1700808"/>
            <a:ext cx="17283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252360" y="1700808"/>
            <a:ext cx="159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818651" y="1708123"/>
                <a:ext cx="66511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rgbClr val="558ED5"/>
                          </a:solidFill>
                          <a:latin typeface="Cambria Math"/>
                        </a:rPr>
                        <m:t>𝑑</m:t>
                      </m:r>
                      <m:r>
                        <a:rPr lang="en-US" sz="1400" b="0" i="1" smtClean="0">
                          <a:solidFill>
                            <a:srgbClr val="558ED5"/>
                          </a:solidFill>
                          <a:latin typeface="Cambria Math"/>
                          <a:ea typeface="Cambria Math"/>
                        </a:rPr>
                        <m:t>≲</m:t>
                      </m:r>
                      <m:r>
                        <a:rPr lang="en-US" sz="1400" b="0" i="1" smtClean="0">
                          <a:solidFill>
                            <a:srgbClr val="558ED5"/>
                          </a:solidFill>
                          <a:latin typeface="Cambria Math"/>
                          <a:ea typeface="Cambria Math"/>
                        </a:rPr>
                        <m:t>𝜆</m:t>
                      </m:r>
                    </m:oMath>
                  </m:oMathPara>
                </a14:m>
                <a:endParaRPr lang="en-US" sz="1400" dirty="0">
                  <a:solidFill>
                    <a:srgbClr val="558ED5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8651" y="1708123"/>
                <a:ext cx="665117" cy="30777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010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0" y="360363"/>
            <a:ext cx="914400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ru-RU" sz="2400" b="1" dirty="0"/>
              <a:t>Введение</a:t>
            </a:r>
            <a:endParaRPr lang="ru-RU" sz="2400" dirty="0"/>
          </a:p>
        </p:txBody>
      </p:sp>
      <p:sp>
        <p:nvSpPr>
          <p:cNvPr id="3080" name="Скругленный прямоугольник 2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2575" y="188913"/>
            <a:ext cx="8682038" cy="503237"/>
          </a:xfrm>
          <a:prstGeom prst="roundRect">
            <a:avLst>
              <a:gd name="adj" fmla="val 18519"/>
            </a:avLst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lIns="89592" tIns="18000" rIns="89592" bIns="18000" anchor="ctr"/>
          <a:lstStyle/>
          <a:p>
            <a:pPr marL="179388" lvl="1" defTabSz="895350">
              <a:spcBef>
                <a:spcPts val="400"/>
              </a:spcBef>
            </a:pPr>
            <a:r>
              <a:rPr lang="en-US" sz="2200" b="1" dirty="0" smtClean="0">
                <a:solidFill>
                  <a:schemeClr val="bg1"/>
                </a:solidFill>
              </a:rPr>
              <a:t>Outline</a:t>
            </a:r>
            <a:endParaRPr lang="ru-RU" sz="2200" b="1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71E83-D8BC-45F8-98B1-17CC7D34E449}" type="slidenum">
              <a:rPr lang="ru-RU" smtClean="0"/>
              <a:t>3</a:t>
            </a:fld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395536" y="1052736"/>
            <a:ext cx="835292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200" dirty="0" smtClean="0">
                <a:solidFill>
                  <a:srgbClr val="C00000"/>
                </a:solidFill>
              </a:rPr>
              <a:t>Laser field models:</a:t>
            </a: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200" dirty="0" smtClean="0"/>
              <a:t>Monochromatic plane wave</a:t>
            </a: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200" dirty="0" smtClean="0"/>
              <a:t>Pulsed plane wave</a:t>
            </a: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200" dirty="0" smtClean="0"/>
              <a:t>Focused pulse</a:t>
            </a: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200" dirty="0" smtClean="0"/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200" dirty="0" smtClean="0">
                <a:solidFill>
                  <a:srgbClr val="C00000"/>
                </a:solidFill>
              </a:rPr>
              <a:t>Radiation and radiation friction</a:t>
            </a: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200" dirty="0" smtClean="0"/>
              <a:t>Classical vs quantum descriptions</a:t>
            </a: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200" dirty="0" smtClean="0"/>
              <a:t>Radiation induced acceleration</a:t>
            </a: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200" dirty="0" smtClean="0"/>
              <a:t>Radiative trapping</a:t>
            </a: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200" dirty="0" smtClean="0"/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200" dirty="0" smtClean="0">
                <a:solidFill>
                  <a:srgbClr val="C00000"/>
                </a:solidFill>
              </a:rPr>
              <a:t>Summary</a:t>
            </a:r>
            <a:endParaRPr lang="en-US" sz="2200" dirty="0">
              <a:solidFill>
                <a:srgbClr val="C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988840"/>
            <a:ext cx="1138610" cy="7053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0634"/>
          <a:stretch/>
        </p:blipFill>
        <p:spPr>
          <a:xfrm rot="16200000">
            <a:off x="7138033" y="2292525"/>
            <a:ext cx="959950" cy="10081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71" y="1556792"/>
            <a:ext cx="901084" cy="5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4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757434" y="879955"/>
            <a:ext cx="413504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400" dirty="0" err="1" smtClean="0">
                <a:solidFill>
                  <a:srgbClr val="C00000"/>
                </a:solidFill>
              </a:rPr>
              <a:t>Radiation</a:t>
            </a:r>
            <a:r>
              <a:rPr lang="es-ES" sz="2400" dirty="0" smtClean="0">
                <a:solidFill>
                  <a:srgbClr val="C00000"/>
                </a:solidFill>
              </a:rPr>
              <a:t> </a:t>
            </a:r>
            <a:r>
              <a:rPr lang="es-ES" sz="2400" dirty="0" err="1" smtClean="0">
                <a:solidFill>
                  <a:srgbClr val="C00000"/>
                </a:solidFill>
              </a:rPr>
              <a:t>pressure</a:t>
            </a:r>
            <a:r>
              <a:rPr lang="es-ES" sz="2400" dirty="0" smtClean="0">
                <a:solidFill>
                  <a:srgbClr val="C00000"/>
                </a:solidFill>
              </a:rPr>
              <a:t> </a:t>
            </a:r>
            <a:r>
              <a:rPr lang="es-ES" sz="2400" dirty="0" err="1" smtClean="0">
                <a:solidFill>
                  <a:srgbClr val="C00000"/>
                </a:solidFill>
              </a:rPr>
              <a:t>acceleration</a:t>
            </a:r>
            <a:endParaRPr lang="es-ES" sz="2400" dirty="0" smtClean="0">
              <a:solidFill>
                <a:srgbClr val="C00000"/>
              </a:solidFill>
            </a:endParaRPr>
          </a:p>
          <a:p>
            <a:pPr algn="r">
              <a:spcAft>
                <a:spcPts val="600"/>
              </a:spcAft>
            </a:pPr>
            <a:r>
              <a:rPr lang="nb-NO" dirty="0" smtClean="0">
                <a:solidFill>
                  <a:srgbClr val="558ED5"/>
                </a:solidFill>
              </a:rPr>
              <a:t>S</a:t>
            </a:r>
            <a:r>
              <a:rPr lang="nb-NO" dirty="0">
                <a:solidFill>
                  <a:srgbClr val="558ED5"/>
                </a:solidFill>
              </a:rPr>
              <a:t>. C. Wilks et al., </a:t>
            </a:r>
            <a:r>
              <a:rPr lang="nb-NO" dirty="0" smtClean="0">
                <a:solidFill>
                  <a:srgbClr val="558ED5"/>
                </a:solidFill>
              </a:rPr>
              <a:t>PRL </a:t>
            </a:r>
            <a:r>
              <a:rPr lang="nb-NO" b="1" dirty="0" smtClean="0">
                <a:solidFill>
                  <a:srgbClr val="558ED5"/>
                </a:solidFill>
              </a:rPr>
              <a:t>69</a:t>
            </a:r>
            <a:r>
              <a:rPr lang="nb-NO" dirty="0" smtClean="0">
                <a:solidFill>
                  <a:srgbClr val="558ED5"/>
                </a:solidFill>
              </a:rPr>
              <a:t>, </a:t>
            </a:r>
            <a:r>
              <a:rPr lang="nb-NO" dirty="0">
                <a:solidFill>
                  <a:srgbClr val="558ED5"/>
                </a:solidFill>
              </a:rPr>
              <a:t>1383 (1992</a:t>
            </a:r>
            <a:r>
              <a:rPr lang="nb-NO" dirty="0" smtClean="0">
                <a:solidFill>
                  <a:srgbClr val="558ED5"/>
                </a:solidFill>
              </a:rPr>
              <a:t>)</a:t>
            </a:r>
          </a:p>
          <a:p>
            <a:pPr algn="r">
              <a:spcAft>
                <a:spcPts val="600"/>
              </a:spcAft>
            </a:pPr>
            <a:r>
              <a:rPr lang="nb-NO" dirty="0" smtClean="0">
                <a:solidFill>
                  <a:srgbClr val="C00000"/>
                </a:solidFill>
              </a:rPr>
              <a:t>Light Sail model</a:t>
            </a:r>
            <a:endParaRPr lang="ru-RU" dirty="0" smtClean="0">
              <a:solidFill>
                <a:srgbClr val="C00000"/>
              </a:solidFill>
            </a:endParaRPr>
          </a:p>
          <a:p>
            <a:pPr algn="r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T. </a:t>
            </a: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Esirkepov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et.al. PRL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92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175003 (200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4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</a:p>
          <a:p>
            <a:pPr algn="r"/>
            <a:r>
              <a:rPr lang="nb-NO" dirty="0" smtClean="0">
                <a:solidFill>
                  <a:srgbClr val="0070C0"/>
                </a:solidFill>
              </a:rPr>
              <a:t>...</a:t>
            </a:r>
          </a:p>
          <a:p>
            <a:pPr algn="r"/>
            <a:endParaRPr lang="nb-NO" dirty="0" smtClean="0">
              <a:solidFill>
                <a:srgbClr val="0070C0"/>
              </a:solidFill>
            </a:endParaRPr>
          </a:p>
          <a:p>
            <a:pPr algn="r"/>
            <a:endParaRPr lang="nb-NO" dirty="0">
              <a:solidFill>
                <a:srgbClr val="0070C0"/>
              </a:solidFill>
            </a:endParaRPr>
          </a:p>
          <a:p>
            <a:pPr algn="r"/>
            <a:endParaRPr lang="nb-NO" dirty="0" smtClean="0">
              <a:solidFill>
                <a:srgbClr val="0070C0"/>
              </a:solidFill>
            </a:endParaRPr>
          </a:p>
          <a:p>
            <a:pPr algn="r"/>
            <a:endParaRPr lang="nb-NO" dirty="0">
              <a:solidFill>
                <a:srgbClr val="0070C0"/>
              </a:solidFill>
            </a:endParaRPr>
          </a:p>
        </p:txBody>
      </p:sp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0" y="360363"/>
            <a:ext cx="914400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ru-RU" sz="2400" b="1" dirty="0"/>
              <a:t>Введение</a:t>
            </a:r>
            <a:endParaRPr lang="ru-RU" sz="2400" dirty="0"/>
          </a:p>
        </p:txBody>
      </p:sp>
      <p:sp>
        <p:nvSpPr>
          <p:cNvPr id="3077" name="Line 30"/>
          <p:cNvSpPr>
            <a:spLocks noChangeShapeType="1"/>
          </p:cNvSpPr>
          <p:nvPr/>
        </p:nvSpPr>
        <p:spPr bwMode="auto">
          <a:xfrm>
            <a:off x="8450984" y="5741159"/>
            <a:ext cx="157162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3080" name="Скругленный прямоугольник 2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2575" y="188913"/>
            <a:ext cx="8682038" cy="503237"/>
          </a:xfrm>
          <a:prstGeom prst="roundRect">
            <a:avLst>
              <a:gd name="adj" fmla="val 18519"/>
            </a:avLst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lIns="89592" tIns="18000" rIns="89592" bIns="18000" anchor="ctr"/>
          <a:lstStyle/>
          <a:p>
            <a:pPr marL="179388" lvl="1" defTabSz="895350">
              <a:spcBef>
                <a:spcPts val="400"/>
              </a:spcBef>
            </a:pPr>
            <a:r>
              <a:rPr lang="en-US" sz="2200" b="1" dirty="0">
                <a:solidFill>
                  <a:schemeClr val="bg1"/>
                </a:solidFill>
              </a:rPr>
              <a:t>Ion acceleration by strong lasers</a:t>
            </a:r>
            <a:endParaRPr lang="ru-RU" sz="2200" b="1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71E83-D8BC-45F8-98B1-17CC7D34E449}" type="slidenum">
              <a:rPr lang="ru-RU" smtClean="0"/>
              <a:t>30</a:t>
            </a:fld>
            <a:endParaRPr lang="ru-RU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28" y="916503"/>
            <a:ext cx="1756567" cy="762640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2098349" y="845465"/>
            <a:ext cx="124115" cy="879203"/>
          </a:xfrm>
          <a:prstGeom prst="rect">
            <a:avLst/>
          </a:prstGeom>
          <a:solidFill>
            <a:srgbClr val="AD1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2018308" y="2348879"/>
            <a:ext cx="124460" cy="86409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2215637" y="2348880"/>
            <a:ext cx="124115" cy="86409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61"/>
          <a:stretch/>
        </p:blipFill>
        <p:spPr>
          <a:xfrm>
            <a:off x="1100986" y="2323510"/>
            <a:ext cx="1134869" cy="934263"/>
          </a:xfrm>
          <a:prstGeom prst="rect">
            <a:avLst/>
          </a:prstGeom>
        </p:spPr>
      </p:pic>
      <p:sp>
        <p:nvSpPr>
          <p:cNvPr id="47" name="Right Arrow 46"/>
          <p:cNvSpPr/>
          <p:nvPr/>
        </p:nvSpPr>
        <p:spPr>
          <a:xfrm>
            <a:off x="2142422" y="2348879"/>
            <a:ext cx="73215" cy="45719"/>
          </a:xfrm>
          <a:prstGeom prst="rightArrow">
            <a:avLst/>
          </a:prstGeom>
          <a:ln>
            <a:solidFill>
              <a:srgbClr val="40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ight Arrow 47"/>
          <p:cNvSpPr/>
          <p:nvPr/>
        </p:nvSpPr>
        <p:spPr>
          <a:xfrm>
            <a:off x="2150083" y="2501279"/>
            <a:ext cx="73215" cy="45719"/>
          </a:xfrm>
          <a:prstGeom prst="rightArrow">
            <a:avLst/>
          </a:prstGeom>
          <a:ln>
            <a:solidFill>
              <a:srgbClr val="40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ight Arrow 48"/>
          <p:cNvSpPr/>
          <p:nvPr/>
        </p:nvSpPr>
        <p:spPr>
          <a:xfrm>
            <a:off x="2145117" y="2663200"/>
            <a:ext cx="73215" cy="45719"/>
          </a:xfrm>
          <a:prstGeom prst="rightArrow">
            <a:avLst/>
          </a:prstGeom>
          <a:ln>
            <a:solidFill>
              <a:srgbClr val="40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ight Arrow 49"/>
          <p:cNvSpPr/>
          <p:nvPr/>
        </p:nvSpPr>
        <p:spPr>
          <a:xfrm>
            <a:off x="2135107" y="2852935"/>
            <a:ext cx="73215" cy="45719"/>
          </a:xfrm>
          <a:prstGeom prst="rightArrow">
            <a:avLst/>
          </a:prstGeom>
          <a:ln>
            <a:solidFill>
              <a:srgbClr val="40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ight Arrow 50"/>
          <p:cNvSpPr/>
          <p:nvPr/>
        </p:nvSpPr>
        <p:spPr>
          <a:xfrm>
            <a:off x="2142768" y="3005335"/>
            <a:ext cx="73215" cy="45719"/>
          </a:xfrm>
          <a:prstGeom prst="rightArrow">
            <a:avLst/>
          </a:prstGeom>
          <a:ln>
            <a:solidFill>
              <a:srgbClr val="40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ight Arrow 51"/>
          <p:cNvSpPr/>
          <p:nvPr/>
        </p:nvSpPr>
        <p:spPr>
          <a:xfrm>
            <a:off x="2145117" y="3167256"/>
            <a:ext cx="73215" cy="45719"/>
          </a:xfrm>
          <a:prstGeom prst="rightArrow">
            <a:avLst/>
          </a:prstGeom>
          <a:ln>
            <a:solidFill>
              <a:srgbClr val="40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1236214" y="195417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opaque target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2339752" y="2276872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electrons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331640" y="2280887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</a:rPr>
              <a:t>ions</a:t>
            </a:r>
            <a:endParaRPr lang="en-US" sz="1600" dirty="0">
              <a:solidFill>
                <a:srgbClr val="00B05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054049" y="3176241"/>
            <a:ext cx="2265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4040FF"/>
                </a:solidFill>
              </a:rPr>
              <a:t>charge separation field</a:t>
            </a:r>
            <a:endParaRPr lang="en-US" sz="1400" dirty="0">
              <a:solidFill>
                <a:srgbClr val="404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860032" y="2348880"/>
                <a:ext cx="1947008" cy="699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b="0" i="1" smtClea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∼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𝐿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∼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𝑒</m:t>
                          </m:r>
                        </m:sub>
                      </m:sSub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/>
                            </a:rPr>
                            <m:t>𝑇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032" y="2348880"/>
                <a:ext cx="1947008" cy="69955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876256" y="2523930"/>
                <a:ext cx="2134495" cy="4976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/>
                        </a:rPr>
                        <m:t>𝑇</m:t>
                      </m:r>
                      <m:r>
                        <a:rPr lang="en-US" sz="1400" b="0" i="1" smtClean="0">
                          <a:latin typeface="Cambria Math"/>
                        </a:rPr>
                        <m:t>=</m:t>
                      </m:r>
                      <m:r>
                        <a:rPr lang="en-US" sz="1400" b="0" i="1" smtClean="0">
                          <a:latin typeface="Cambria Math"/>
                        </a:rPr>
                        <m:t>𝜔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/>
                            </a:rPr>
                            <m:t>𝑝𝑢𝑙𝑠𝑒</m:t>
                          </m:r>
                        </m:sub>
                      </m:sSub>
                      <m:r>
                        <a:rPr lang="en-US" sz="1400" b="0" i="1" smtClean="0">
                          <a:latin typeface="Cambria Math"/>
                        </a:rPr>
                        <m:t>, 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/>
                            </a:rPr>
                            <m:t>   </m:t>
                          </m:r>
                          <m:r>
                            <a:rPr lang="en-US" sz="1400" b="0" i="1" smtClean="0"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sz="1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r>
                        <a:rPr lang="en-US" sz="1400" b="0" i="1" smtClean="0">
                          <a:latin typeface="Cambria Math"/>
                        </a:rPr>
                        <m:t>𝜔</m:t>
                      </m:r>
                      <m:r>
                        <a:rPr lang="en-US" sz="1400" b="0" i="1" smtClean="0">
                          <a:latin typeface="Cambria Math"/>
                        </a:rPr>
                        <m:t>𝑑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6256" y="2523930"/>
                <a:ext cx="2134495" cy="49763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/>
          <p:cNvCxnSpPr/>
          <p:nvPr/>
        </p:nvCxnSpPr>
        <p:spPr>
          <a:xfrm>
            <a:off x="1907704" y="1700808"/>
            <a:ext cx="17283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2252360" y="1700808"/>
            <a:ext cx="159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867380" y="2873940"/>
            <a:ext cx="12405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pulse duration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057256" y="2873940"/>
            <a:ext cx="1123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areal density</a:t>
            </a:r>
            <a:endParaRPr lang="en-US" sz="1400" dirty="0">
              <a:solidFill>
                <a:srgbClr val="C00000"/>
              </a:solidFill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1907704" y="1700808"/>
            <a:ext cx="17283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H="1">
            <a:off x="2252360" y="1700808"/>
            <a:ext cx="159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1818651" y="1708123"/>
                <a:ext cx="66511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rgbClr val="558ED5"/>
                          </a:solidFill>
                          <a:latin typeface="Cambria Math"/>
                        </a:rPr>
                        <m:t>𝑑</m:t>
                      </m:r>
                      <m:r>
                        <a:rPr lang="en-US" sz="1400" b="0" i="1" smtClean="0">
                          <a:solidFill>
                            <a:srgbClr val="558ED5"/>
                          </a:solidFill>
                          <a:latin typeface="Cambria Math"/>
                          <a:ea typeface="Cambria Math"/>
                        </a:rPr>
                        <m:t>≲</m:t>
                      </m:r>
                      <m:r>
                        <a:rPr lang="en-US" sz="1400" b="0" i="1" smtClean="0">
                          <a:solidFill>
                            <a:srgbClr val="558ED5"/>
                          </a:solidFill>
                          <a:latin typeface="Cambria Math"/>
                          <a:ea typeface="Cambria Math"/>
                        </a:rPr>
                        <m:t>𝜆</m:t>
                      </m:r>
                    </m:oMath>
                  </m:oMathPara>
                </a14:m>
                <a:endParaRPr lang="en-US" sz="1400" dirty="0">
                  <a:solidFill>
                    <a:srgbClr val="558ED5"/>
                  </a:solidFill>
                </a:endParaRPr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8651" y="1708123"/>
                <a:ext cx="665117" cy="30777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6234025" y="3212976"/>
                <a:ext cx="1510991" cy="3907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&gt;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𝑜𝑝𝑎𝑞𝑢𝑒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4025" y="3212976"/>
                <a:ext cx="1510991" cy="390748"/>
              </a:xfrm>
              <a:prstGeom prst="rect">
                <a:avLst/>
              </a:prstGeom>
              <a:blipFill rotWithShape="1">
                <a:blip r:embed="rId8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975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757434" y="879955"/>
            <a:ext cx="413504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400" dirty="0" err="1" smtClean="0">
                <a:solidFill>
                  <a:srgbClr val="C00000"/>
                </a:solidFill>
              </a:rPr>
              <a:t>Radiation</a:t>
            </a:r>
            <a:r>
              <a:rPr lang="es-ES" sz="2400" dirty="0" smtClean="0">
                <a:solidFill>
                  <a:srgbClr val="C00000"/>
                </a:solidFill>
              </a:rPr>
              <a:t> </a:t>
            </a:r>
            <a:r>
              <a:rPr lang="es-ES" sz="2400" dirty="0" err="1" smtClean="0">
                <a:solidFill>
                  <a:srgbClr val="C00000"/>
                </a:solidFill>
              </a:rPr>
              <a:t>pressure</a:t>
            </a:r>
            <a:r>
              <a:rPr lang="es-ES" sz="2400" dirty="0" smtClean="0">
                <a:solidFill>
                  <a:srgbClr val="C00000"/>
                </a:solidFill>
              </a:rPr>
              <a:t> </a:t>
            </a:r>
            <a:r>
              <a:rPr lang="es-ES" sz="2400" dirty="0" err="1" smtClean="0">
                <a:solidFill>
                  <a:srgbClr val="C00000"/>
                </a:solidFill>
              </a:rPr>
              <a:t>acceleration</a:t>
            </a:r>
            <a:endParaRPr lang="es-ES" sz="2400" dirty="0" smtClean="0">
              <a:solidFill>
                <a:srgbClr val="C00000"/>
              </a:solidFill>
            </a:endParaRPr>
          </a:p>
          <a:p>
            <a:pPr algn="r">
              <a:spcAft>
                <a:spcPts val="600"/>
              </a:spcAft>
            </a:pPr>
            <a:r>
              <a:rPr lang="nb-NO" dirty="0" smtClean="0">
                <a:solidFill>
                  <a:srgbClr val="558ED5"/>
                </a:solidFill>
              </a:rPr>
              <a:t>S</a:t>
            </a:r>
            <a:r>
              <a:rPr lang="nb-NO" dirty="0">
                <a:solidFill>
                  <a:srgbClr val="558ED5"/>
                </a:solidFill>
              </a:rPr>
              <a:t>. C. Wilks et al., </a:t>
            </a:r>
            <a:r>
              <a:rPr lang="nb-NO" dirty="0" smtClean="0">
                <a:solidFill>
                  <a:srgbClr val="558ED5"/>
                </a:solidFill>
              </a:rPr>
              <a:t>PRL </a:t>
            </a:r>
            <a:r>
              <a:rPr lang="nb-NO" b="1" dirty="0" smtClean="0">
                <a:solidFill>
                  <a:srgbClr val="558ED5"/>
                </a:solidFill>
              </a:rPr>
              <a:t>69</a:t>
            </a:r>
            <a:r>
              <a:rPr lang="nb-NO" dirty="0" smtClean="0">
                <a:solidFill>
                  <a:srgbClr val="558ED5"/>
                </a:solidFill>
              </a:rPr>
              <a:t>, </a:t>
            </a:r>
            <a:r>
              <a:rPr lang="nb-NO" dirty="0">
                <a:solidFill>
                  <a:srgbClr val="558ED5"/>
                </a:solidFill>
              </a:rPr>
              <a:t>1383 (1992</a:t>
            </a:r>
            <a:r>
              <a:rPr lang="nb-NO" dirty="0" smtClean="0">
                <a:solidFill>
                  <a:srgbClr val="558ED5"/>
                </a:solidFill>
              </a:rPr>
              <a:t>)</a:t>
            </a:r>
          </a:p>
          <a:p>
            <a:pPr algn="r">
              <a:spcAft>
                <a:spcPts val="600"/>
              </a:spcAft>
            </a:pPr>
            <a:r>
              <a:rPr lang="nb-NO" dirty="0" smtClean="0">
                <a:solidFill>
                  <a:srgbClr val="C00000"/>
                </a:solidFill>
              </a:rPr>
              <a:t>Light Sail model</a:t>
            </a:r>
            <a:endParaRPr lang="ru-RU" dirty="0" smtClean="0">
              <a:solidFill>
                <a:srgbClr val="C00000"/>
              </a:solidFill>
            </a:endParaRPr>
          </a:p>
          <a:p>
            <a:pPr algn="r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T. </a:t>
            </a: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Esirkepov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et.al. PRL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92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175003 (200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4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</a:p>
          <a:p>
            <a:pPr algn="r"/>
            <a:r>
              <a:rPr lang="nb-NO" dirty="0" smtClean="0">
                <a:solidFill>
                  <a:srgbClr val="0070C0"/>
                </a:solidFill>
              </a:rPr>
              <a:t>...</a:t>
            </a:r>
          </a:p>
          <a:p>
            <a:pPr algn="r"/>
            <a:endParaRPr lang="nb-NO" dirty="0" smtClean="0">
              <a:solidFill>
                <a:srgbClr val="0070C0"/>
              </a:solidFill>
            </a:endParaRPr>
          </a:p>
          <a:p>
            <a:pPr algn="r"/>
            <a:endParaRPr lang="nb-NO" dirty="0">
              <a:solidFill>
                <a:srgbClr val="0070C0"/>
              </a:solidFill>
            </a:endParaRPr>
          </a:p>
          <a:p>
            <a:pPr algn="r"/>
            <a:endParaRPr lang="nb-NO" dirty="0" smtClean="0">
              <a:solidFill>
                <a:srgbClr val="0070C0"/>
              </a:solidFill>
            </a:endParaRPr>
          </a:p>
          <a:p>
            <a:pPr algn="r"/>
            <a:endParaRPr lang="nb-NO" dirty="0">
              <a:solidFill>
                <a:srgbClr val="0070C0"/>
              </a:solidFill>
            </a:endParaRPr>
          </a:p>
        </p:txBody>
      </p:sp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0" y="360363"/>
            <a:ext cx="914400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ru-RU" sz="2400" b="1" dirty="0"/>
              <a:t>Введение</a:t>
            </a:r>
            <a:endParaRPr lang="ru-RU" sz="2400" dirty="0"/>
          </a:p>
        </p:txBody>
      </p:sp>
      <p:sp>
        <p:nvSpPr>
          <p:cNvPr id="3077" name="Line 30"/>
          <p:cNvSpPr>
            <a:spLocks noChangeShapeType="1"/>
          </p:cNvSpPr>
          <p:nvPr/>
        </p:nvSpPr>
        <p:spPr bwMode="auto">
          <a:xfrm>
            <a:off x="8450984" y="5741159"/>
            <a:ext cx="157162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3080" name="Скругленный прямоугольник 2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2575" y="188913"/>
            <a:ext cx="8682038" cy="503237"/>
          </a:xfrm>
          <a:prstGeom prst="roundRect">
            <a:avLst>
              <a:gd name="adj" fmla="val 18519"/>
            </a:avLst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lIns="89592" tIns="18000" rIns="89592" bIns="18000" anchor="ctr"/>
          <a:lstStyle/>
          <a:p>
            <a:pPr marL="179388" lvl="1" defTabSz="895350">
              <a:spcBef>
                <a:spcPts val="400"/>
              </a:spcBef>
            </a:pPr>
            <a:r>
              <a:rPr lang="en-US" sz="2200" b="1" dirty="0">
                <a:solidFill>
                  <a:schemeClr val="bg1"/>
                </a:solidFill>
              </a:rPr>
              <a:t>Ion acceleration by strong lasers</a:t>
            </a:r>
            <a:endParaRPr lang="ru-RU" sz="2200" b="1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71E83-D8BC-45F8-98B1-17CC7D34E449}" type="slidenum">
              <a:rPr lang="ru-RU" smtClean="0"/>
              <a:t>31</a:t>
            </a:fld>
            <a:endParaRPr lang="ru-RU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28" y="916503"/>
            <a:ext cx="1756567" cy="762640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2098349" y="845465"/>
            <a:ext cx="124115" cy="879203"/>
          </a:xfrm>
          <a:prstGeom prst="rect">
            <a:avLst/>
          </a:prstGeom>
          <a:solidFill>
            <a:srgbClr val="AD1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2018308" y="2348879"/>
            <a:ext cx="124460" cy="86409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2215637" y="2348880"/>
            <a:ext cx="124115" cy="86409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61"/>
          <a:stretch/>
        </p:blipFill>
        <p:spPr>
          <a:xfrm>
            <a:off x="1100986" y="2323510"/>
            <a:ext cx="1134869" cy="934263"/>
          </a:xfrm>
          <a:prstGeom prst="rect">
            <a:avLst/>
          </a:prstGeom>
        </p:spPr>
      </p:pic>
      <p:sp>
        <p:nvSpPr>
          <p:cNvPr id="47" name="Right Arrow 46"/>
          <p:cNvSpPr/>
          <p:nvPr/>
        </p:nvSpPr>
        <p:spPr>
          <a:xfrm>
            <a:off x="2142422" y="2348879"/>
            <a:ext cx="73215" cy="45719"/>
          </a:xfrm>
          <a:prstGeom prst="rightArrow">
            <a:avLst/>
          </a:prstGeom>
          <a:ln>
            <a:solidFill>
              <a:srgbClr val="40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ight Arrow 47"/>
          <p:cNvSpPr/>
          <p:nvPr/>
        </p:nvSpPr>
        <p:spPr>
          <a:xfrm>
            <a:off x="2150083" y="2501279"/>
            <a:ext cx="73215" cy="45719"/>
          </a:xfrm>
          <a:prstGeom prst="rightArrow">
            <a:avLst/>
          </a:prstGeom>
          <a:ln>
            <a:solidFill>
              <a:srgbClr val="40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ight Arrow 48"/>
          <p:cNvSpPr/>
          <p:nvPr/>
        </p:nvSpPr>
        <p:spPr>
          <a:xfrm>
            <a:off x="2145117" y="2663200"/>
            <a:ext cx="73215" cy="45719"/>
          </a:xfrm>
          <a:prstGeom prst="rightArrow">
            <a:avLst/>
          </a:prstGeom>
          <a:ln>
            <a:solidFill>
              <a:srgbClr val="40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ight Arrow 49"/>
          <p:cNvSpPr/>
          <p:nvPr/>
        </p:nvSpPr>
        <p:spPr>
          <a:xfrm>
            <a:off x="2135107" y="2852935"/>
            <a:ext cx="73215" cy="45719"/>
          </a:xfrm>
          <a:prstGeom prst="rightArrow">
            <a:avLst/>
          </a:prstGeom>
          <a:ln>
            <a:solidFill>
              <a:srgbClr val="40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ight Arrow 50"/>
          <p:cNvSpPr/>
          <p:nvPr/>
        </p:nvSpPr>
        <p:spPr>
          <a:xfrm>
            <a:off x="2142768" y="3005335"/>
            <a:ext cx="73215" cy="45719"/>
          </a:xfrm>
          <a:prstGeom prst="rightArrow">
            <a:avLst/>
          </a:prstGeom>
          <a:ln>
            <a:solidFill>
              <a:srgbClr val="40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ight Arrow 51"/>
          <p:cNvSpPr/>
          <p:nvPr/>
        </p:nvSpPr>
        <p:spPr>
          <a:xfrm>
            <a:off x="2145117" y="3167256"/>
            <a:ext cx="73215" cy="45719"/>
          </a:xfrm>
          <a:prstGeom prst="rightArrow">
            <a:avLst/>
          </a:prstGeom>
          <a:ln>
            <a:solidFill>
              <a:srgbClr val="40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1236214" y="195417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opaque target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2339752" y="2276872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electrons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331640" y="2280887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</a:rPr>
              <a:t>ions</a:t>
            </a:r>
            <a:endParaRPr lang="en-US" sz="1600" dirty="0">
              <a:solidFill>
                <a:srgbClr val="00B05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054049" y="3176241"/>
            <a:ext cx="2265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4040FF"/>
                </a:solidFill>
              </a:rPr>
              <a:t>charge separation field</a:t>
            </a:r>
            <a:endParaRPr lang="en-US" sz="1400" dirty="0">
              <a:solidFill>
                <a:srgbClr val="404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860032" y="2348880"/>
                <a:ext cx="1947008" cy="699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b="0" i="1" smtClea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∼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𝐿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∼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𝑒</m:t>
                          </m:r>
                        </m:sub>
                      </m:sSub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/>
                            </a:rPr>
                            <m:t>𝑇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032" y="2348880"/>
                <a:ext cx="1947008" cy="69955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876256" y="2523930"/>
                <a:ext cx="2134495" cy="4976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/>
                        </a:rPr>
                        <m:t>𝑇</m:t>
                      </m:r>
                      <m:r>
                        <a:rPr lang="en-US" sz="1400" b="0" i="1" smtClean="0">
                          <a:latin typeface="Cambria Math"/>
                        </a:rPr>
                        <m:t>=</m:t>
                      </m:r>
                      <m:r>
                        <a:rPr lang="en-US" sz="1400" b="0" i="1" smtClean="0">
                          <a:latin typeface="Cambria Math"/>
                        </a:rPr>
                        <m:t>𝜔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/>
                            </a:rPr>
                            <m:t>𝑝𝑢𝑙𝑠𝑒</m:t>
                          </m:r>
                        </m:sub>
                      </m:sSub>
                      <m:r>
                        <a:rPr lang="en-US" sz="1400" b="0" i="1" smtClean="0">
                          <a:latin typeface="Cambria Math"/>
                        </a:rPr>
                        <m:t>, 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/>
                            </a:rPr>
                            <m:t>   </m:t>
                          </m:r>
                          <m:r>
                            <a:rPr lang="en-US" sz="1400" b="0" i="1" smtClean="0"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sz="1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r>
                        <a:rPr lang="en-US" sz="1400" b="0" i="1" smtClean="0">
                          <a:latin typeface="Cambria Math"/>
                        </a:rPr>
                        <m:t>𝜔</m:t>
                      </m:r>
                      <m:r>
                        <a:rPr lang="en-US" sz="1400" b="0" i="1" smtClean="0">
                          <a:latin typeface="Cambria Math"/>
                        </a:rPr>
                        <m:t>𝑑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6256" y="2523930"/>
                <a:ext cx="2134495" cy="49763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/>
          <p:cNvCxnSpPr/>
          <p:nvPr/>
        </p:nvCxnSpPr>
        <p:spPr>
          <a:xfrm>
            <a:off x="1907704" y="1700808"/>
            <a:ext cx="17283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2252360" y="1700808"/>
            <a:ext cx="159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867380" y="2873940"/>
            <a:ext cx="12405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pulse duration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057256" y="2873940"/>
            <a:ext cx="1123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areal density</a:t>
            </a:r>
            <a:endParaRPr lang="en-US" sz="1400" dirty="0">
              <a:solidFill>
                <a:srgbClr val="C00000"/>
              </a:solidFill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1907704" y="1700808"/>
            <a:ext cx="17283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H="1">
            <a:off x="2252360" y="1700808"/>
            <a:ext cx="159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1818651" y="1708123"/>
                <a:ext cx="66511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rgbClr val="558ED5"/>
                          </a:solidFill>
                          <a:latin typeface="Cambria Math"/>
                        </a:rPr>
                        <m:t>𝑑</m:t>
                      </m:r>
                      <m:r>
                        <a:rPr lang="en-US" sz="1400" b="0" i="1" smtClean="0">
                          <a:solidFill>
                            <a:srgbClr val="558ED5"/>
                          </a:solidFill>
                          <a:latin typeface="Cambria Math"/>
                          <a:ea typeface="Cambria Math"/>
                        </a:rPr>
                        <m:t>≲</m:t>
                      </m:r>
                      <m:r>
                        <a:rPr lang="en-US" sz="1400" b="0" i="1" smtClean="0">
                          <a:solidFill>
                            <a:srgbClr val="558ED5"/>
                          </a:solidFill>
                          <a:latin typeface="Cambria Math"/>
                          <a:ea typeface="Cambria Math"/>
                        </a:rPr>
                        <m:t>𝜆</m:t>
                      </m:r>
                    </m:oMath>
                  </m:oMathPara>
                </a14:m>
                <a:endParaRPr lang="en-US" sz="1400" dirty="0">
                  <a:solidFill>
                    <a:srgbClr val="558ED5"/>
                  </a:solidFill>
                </a:endParaRPr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8651" y="1708123"/>
                <a:ext cx="665117" cy="30777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/>
              <p:cNvSpPr/>
              <p:nvPr/>
            </p:nvSpPr>
            <p:spPr>
              <a:xfrm>
                <a:off x="3419872" y="3618782"/>
                <a:ext cx="5725272" cy="3907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>
                    <a:solidFill>
                      <a:srgbClr val="558ED5"/>
                    </a:solidFill>
                  </a:rPr>
                  <a:t>V. </a:t>
                </a:r>
                <a:r>
                  <a:rPr lang="en-US" dirty="0" err="1" smtClean="0">
                    <a:solidFill>
                      <a:srgbClr val="558ED5"/>
                    </a:solidFill>
                  </a:rPr>
                  <a:t>Vshivkov</a:t>
                </a:r>
                <a:r>
                  <a:rPr lang="en-US" dirty="0" smtClean="0">
                    <a:solidFill>
                      <a:srgbClr val="558ED5"/>
                    </a:solidFill>
                  </a:rPr>
                  <a:t> et. al.,  </a:t>
                </a:r>
                <a:r>
                  <a:rPr lang="en-US" dirty="0" err="1" smtClean="0">
                    <a:solidFill>
                      <a:srgbClr val="558ED5"/>
                    </a:solidFill>
                  </a:rPr>
                  <a:t>PoP</a:t>
                </a:r>
                <a:r>
                  <a:rPr lang="en-US" dirty="0" smtClean="0">
                    <a:solidFill>
                      <a:srgbClr val="558ED5"/>
                    </a:solidFill>
                  </a:rPr>
                  <a:t> </a:t>
                </a:r>
                <a:r>
                  <a:rPr lang="en-US" b="1" dirty="0" smtClean="0">
                    <a:solidFill>
                      <a:srgbClr val="558ED5"/>
                    </a:solidFill>
                  </a:rPr>
                  <a:t>5</a:t>
                </a:r>
                <a:r>
                  <a:rPr lang="en-US" dirty="0">
                    <a:solidFill>
                      <a:srgbClr val="558ED5"/>
                    </a:solidFill>
                  </a:rPr>
                  <a:t>, 2727 (1998</a:t>
                </a:r>
                <a:r>
                  <a:rPr lang="en-US" dirty="0" smtClean="0">
                    <a:solidFill>
                      <a:srgbClr val="558ED5"/>
                    </a:solidFill>
                  </a:rPr>
                  <a:t>):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𝑜𝑝𝑎𝑞𝑢𝑒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 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</a:rPr>
                      <m:t>∼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8" name="Rectangle 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9872" y="3618782"/>
                <a:ext cx="5725272" cy="390748"/>
              </a:xfrm>
              <a:prstGeom prst="rect">
                <a:avLst/>
              </a:prstGeom>
              <a:blipFill rotWithShape="1">
                <a:blip r:embed="rId8"/>
                <a:stretch>
                  <a:fillRect l="-852" t="-6250" b="-20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5898165" y="3258742"/>
            <a:ext cx="18535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nb-NO" dirty="0" smtClean="0">
                <a:solidFill>
                  <a:srgbClr val="C00000"/>
                </a:solidFill>
              </a:rPr>
              <a:t>Opacity threshold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3419872" y="3923764"/>
            <a:ext cx="57241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558ED5"/>
                </a:solidFill>
              </a:rPr>
              <a:t>E. Gelfer et. al., </a:t>
            </a:r>
            <a:r>
              <a:rPr lang="en-US" i="1" dirty="0" smtClean="0">
                <a:solidFill>
                  <a:srgbClr val="0070C0"/>
                </a:solidFill>
              </a:rPr>
              <a:t>arXiv:1906.05902</a:t>
            </a:r>
            <a:r>
              <a:rPr lang="en-US" b="1" i="1" dirty="0" smtClean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558ED5"/>
                </a:solidFill>
              </a:rPr>
              <a:t>(2019): </a:t>
            </a:r>
            <a:r>
              <a:rPr lang="en-US" dirty="0" smtClean="0"/>
              <a:t>refined threshold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46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757434" y="879955"/>
            <a:ext cx="413504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400" dirty="0" err="1" smtClean="0">
                <a:solidFill>
                  <a:srgbClr val="C00000"/>
                </a:solidFill>
              </a:rPr>
              <a:t>Radiation</a:t>
            </a:r>
            <a:r>
              <a:rPr lang="es-ES" sz="2400" dirty="0" smtClean="0">
                <a:solidFill>
                  <a:srgbClr val="C00000"/>
                </a:solidFill>
              </a:rPr>
              <a:t> </a:t>
            </a:r>
            <a:r>
              <a:rPr lang="es-ES" sz="2400" dirty="0" err="1" smtClean="0">
                <a:solidFill>
                  <a:srgbClr val="C00000"/>
                </a:solidFill>
              </a:rPr>
              <a:t>pressure</a:t>
            </a:r>
            <a:r>
              <a:rPr lang="es-ES" sz="2400" dirty="0" smtClean="0">
                <a:solidFill>
                  <a:srgbClr val="C00000"/>
                </a:solidFill>
              </a:rPr>
              <a:t> </a:t>
            </a:r>
            <a:r>
              <a:rPr lang="es-ES" sz="2400" dirty="0" err="1" smtClean="0">
                <a:solidFill>
                  <a:srgbClr val="C00000"/>
                </a:solidFill>
              </a:rPr>
              <a:t>acceleration</a:t>
            </a:r>
            <a:endParaRPr lang="es-ES" sz="2400" dirty="0" smtClean="0">
              <a:solidFill>
                <a:srgbClr val="C00000"/>
              </a:solidFill>
            </a:endParaRPr>
          </a:p>
          <a:p>
            <a:pPr algn="r">
              <a:spcAft>
                <a:spcPts val="600"/>
              </a:spcAft>
            </a:pPr>
            <a:r>
              <a:rPr lang="nb-NO" dirty="0" smtClean="0">
                <a:solidFill>
                  <a:srgbClr val="558ED5"/>
                </a:solidFill>
              </a:rPr>
              <a:t>S</a:t>
            </a:r>
            <a:r>
              <a:rPr lang="nb-NO" dirty="0">
                <a:solidFill>
                  <a:srgbClr val="558ED5"/>
                </a:solidFill>
              </a:rPr>
              <a:t>. C. Wilks et al., </a:t>
            </a:r>
            <a:r>
              <a:rPr lang="nb-NO" dirty="0" smtClean="0">
                <a:solidFill>
                  <a:srgbClr val="558ED5"/>
                </a:solidFill>
              </a:rPr>
              <a:t>PRL </a:t>
            </a:r>
            <a:r>
              <a:rPr lang="nb-NO" b="1" dirty="0" smtClean="0">
                <a:solidFill>
                  <a:srgbClr val="558ED5"/>
                </a:solidFill>
              </a:rPr>
              <a:t>69</a:t>
            </a:r>
            <a:r>
              <a:rPr lang="nb-NO" dirty="0" smtClean="0">
                <a:solidFill>
                  <a:srgbClr val="558ED5"/>
                </a:solidFill>
              </a:rPr>
              <a:t>, </a:t>
            </a:r>
            <a:r>
              <a:rPr lang="nb-NO" dirty="0">
                <a:solidFill>
                  <a:srgbClr val="558ED5"/>
                </a:solidFill>
              </a:rPr>
              <a:t>1383 (1992</a:t>
            </a:r>
            <a:r>
              <a:rPr lang="nb-NO" dirty="0" smtClean="0">
                <a:solidFill>
                  <a:srgbClr val="558ED5"/>
                </a:solidFill>
              </a:rPr>
              <a:t>)</a:t>
            </a:r>
          </a:p>
          <a:p>
            <a:pPr algn="r">
              <a:spcAft>
                <a:spcPts val="600"/>
              </a:spcAft>
            </a:pPr>
            <a:r>
              <a:rPr lang="nb-NO" dirty="0" smtClean="0">
                <a:solidFill>
                  <a:srgbClr val="C00000"/>
                </a:solidFill>
              </a:rPr>
              <a:t>Light Sail model</a:t>
            </a:r>
            <a:endParaRPr lang="ru-RU" dirty="0" smtClean="0">
              <a:solidFill>
                <a:srgbClr val="C00000"/>
              </a:solidFill>
            </a:endParaRPr>
          </a:p>
          <a:p>
            <a:pPr algn="r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T. </a:t>
            </a: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Esirkepov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et.al. PRL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92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175003 (200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4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</a:p>
          <a:p>
            <a:pPr algn="r"/>
            <a:r>
              <a:rPr lang="nb-NO" dirty="0" smtClean="0">
                <a:solidFill>
                  <a:srgbClr val="0070C0"/>
                </a:solidFill>
              </a:rPr>
              <a:t>...</a:t>
            </a:r>
          </a:p>
          <a:p>
            <a:pPr algn="r"/>
            <a:endParaRPr lang="nb-NO" dirty="0" smtClean="0">
              <a:solidFill>
                <a:srgbClr val="0070C0"/>
              </a:solidFill>
            </a:endParaRPr>
          </a:p>
          <a:p>
            <a:pPr algn="r"/>
            <a:endParaRPr lang="nb-NO" dirty="0">
              <a:solidFill>
                <a:srgbClr val="0070C0"/>
              </a:solidFill>
            </a:endParaRPr>
          </a:p>
          <a:p>
            <a:pPr algn="r"/>
            <a:endParaRPr lang="nb-NO" dirty="0" smtClean="0">
              <a:solidFill>
                <a:srgbClr val="0070C0"/>
              </a:solidFill>
            </a:endParaRPr>
          </a:p>
          <a:p>
            <a:pPr algn="r"/>
            <a:endParaRPr lang="nb-NO" dirty="0">
              <a:solidFill>
                <a:srgbClr val="0070C0"/>
              </a:solidFill>
            </a:endParaRPr>
          </a:p>
        </p:txBody>
      </p:sp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0" y="360363"/>
            <a:ext cx="914400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ru-RU" sz="2400" b="1" dirty="0"/>
              <a:t>Введение</a:t>
            </a:r>
            <a:endParaRPr lang="ru-RU" sz="2400" dirty="0"/>
          </a:p>
        </p:txBody>
      </p:sp>
      <p:sp>
        <p:nvSpPr>
          <p:cNvPr id="3077" name="Line 30"/>
          <p:cNvSpPr>
            <a:spLocks noChangeShapeType="1"/>
          </p:cNvSpPr>
          <p:nvPr/>
        </p:nvSpPr>
        <p:spPr bwMode="auto">
          <a:xfrm>
            <a:off x="8450984" y="5741159"/>
            <a:ext cx="157162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3080" name="Скругленный прямоугольник 2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2575" y="188913"/>
            <a:ext cx="8682038" cy="503237"/>
          </a:xfrm>
          <a:prstGeom prst="roundRect">
            <a:avLst>
              <a:gd name="adj" fmla="val 18519"/>
            </a:avLst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lIns="89592" tIns="18000" rIns="89592" bIns="18000" anchor="ctr"/>
          <a:lstStyle/>
          <a:p>
            <a:pPr marL="179388" lvl="1" defTabSz="895350">
              <a:spcBef>
                <a:spcPts val="400"/>
              </a:spcBef>
            </a:pPr>
            <a:r>
              <a:rPr lang="en-US" sz="2200" b="1" dirty="0">
                <a:solidFill>
                  <a:schemeClr val="bg1"/>
                </a:solidFill>
              </a:rPr>
              <a:t>Ion acceleration by strong lasers</a:t>
            </a:r>
            <a:endParaRPr lang="ru-RU" sz="2200" b="1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71E83-D8BC-45F8-98B1-17CC7D34E449}" type="slidenum">
              <a:rPr lang="ru-RU" smtClean="0"/>
              <a:t>32</a:t>
            </a:fld>
            <a:endParaRPr lang="ru-RU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28" y="916503"/>
            <a:ext cx="1756567" cy="762640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2098349" y="845465"/>
            <a:ext cx="124115" cy="879203"/>
          </a:xfrm>
          <a:prstGeom prst="rect">
            <a:avLst/>
          </a:prstGeom>
          <a:solidFill>
            <a:srgbClr val="AD1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2018308" y="2348879"/>
            <a:ext cx="124460" cy="86409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2215637" y="2348880"/>
            <a:ext cx="124115" cy="86409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61"/>
          <a:stretch/>
        </p:blipFill>
        <p:spPr>
          <a:xfrm>
            <a:off x="1100986" y="2323510"/>
            <a:ext cx="1134869" cy="934263"/>
          </a:xfrm>
          <a:prstGeom prst="rect">
            <a:avLst/>
          </a:prstGeom>
        </p:spPr>
      </p:pic>
      <p:sp>
        <p:nvSpPr>
          <p:cNvPr id="47" name="Right Arrow 46"/>
          <p:cNvSpPr/>
          <p:nvPr/>
        </p:nvSpPr>
        <p:spPr>
          <a:xfrm>
            <a:off x="2142422" y="2348879"/>
            <a:ext cx="73215" cy="45719"/>
          </a:xfrm>
          <a:prstGeom prst="rightArrow">
            <a:avLst/>
          </a:prstGeom>
          <a:ln>
            <a:solidFill>
              <a:srgbClr val="40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ight Arrow 47"/>
          <p:cNvSpPr/>
          <p:nvPr/>
        </p:nvSpPr>
        <p:spPr>
          <a:xfrm>
            <a:off x="2150083" y="2501279"/>
            <a:ext cx="73215" cy="45719"/>
          </a:xfrm>
          <a:prstGeom prst="rightArrow">
            <a:avLst/>
          </a:prstGeom>
          <a:ln>
            <a:solidFill>
              <a:srgbClr val="40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ight Arrow 48"/>
          <p:cNvSpPr/>
          <p:nvPr/>
        </p:nvSpPr>
        <p:spPr>
          <a:xfrm>
            <a:off x="2145117" y="2663200"/>
            <a:ext cx="73215" cy="45719"/>
          </a:xfrm>
          <a:prstGeom prst="rightArrow">
            <a:avLst/>
          </a:prstGeom>
          <a:ln>
            <a:solidFill>
              <a:srgbClr val="40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ight Arrow 49"/>
          <p:cNvSpPr/>
          <p:nvPr/>
        </p:nvSpPr>
        <p:spPr>
          <a:xfrm>
            <a:off x="2135107" y="2852935"/>
            <a:ext cx="73215" cy="45719"/>
          </a:xfrm>
          <a:prstGeom prst="rightArrow">
            <a:avLst/>
          </a:prstGeom>
          <a:ln>
            <a:solidFill>
              <a:srgbClr val="40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ight Arrow 50"/>
          <p:cNvSpPr/>
          <p:nvPr/>
        </p:nvSpPr>
        <p:spPr>
          <a:xfrm>
            <a:off x="2142768" y="3005335"/>
            <a:ext cx="73215" cy="45719"/>
          </a:xfrm>
          <a:prstGeom prst="rightArrow">
            <a:avLst/>
          </a:prstGeom>
          <a:ln>
            <a:solidFill>
              <a:srgbClr val="40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ight Arrow 51"/>
          <p:cNvSpPr/>
          <p:nvPr/>
        </p:nvSpPr>
        <p:spPr>
          <a:xfrm>
            <a:off x="2145117" y="3167256"/>
            <a:ext cx="73215" cy="45719"/>
          </a:xfrm>
          <a:prstGeom prst="rightArrow">
            <a:avLst/>
          </a:prstGeom>
          <a:ln>
            <a:solidFill>
              <a:srgbClr val="40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1236214" y="195417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opaque target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2339752" y="2276872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electrons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331640" y="2280887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</a:rPr>
              <a:t>ions</a:t>
            </a:r>
            <a:endParaRPr lang="en-US" sz="1600" dirty="0">
              <a:solidFill>
                <a:srgbClr val="00B05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054049" y="3176241"/>
            <a:ext cx="2265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4040FF"/>
                </a:solidFill>
              </a:rPr>
              <a:t>charge separation field</a:t>
            </a:r>
            <a:endParaRPr lang="en-US" sz="1400" dirty="0">
              <a:solidFill>
                <a:srgbClr val="404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860032" y="2348880"/>
                <a:ext cx="1947008" cy="699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b="0" i="1" smtClea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∼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𝐿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∼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𝑒</m:t>
                          </m:r>
                        </m:sub>
                      </m:sSub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/>
                            </a:rPr>
                            <m:t>𝑇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032" y="2348880"/>
                <a:ext cx="1947008" cy="69955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876256" y="2523930"/>
                <a:ext cx="2134495" cy="4976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/>
                        </a:rPr>
                        <m:t>𝑇</m:t>
                      </m:r>
                      <m:r>
                        <a:rPr lang="en-US" sz="1400" b="0" i="1" smtClean="0">
                          <a:latin typeface="Cambria Math"/>
                        </a:rPr>
                        <m:t>=</m:t>
                      </m:r>
                      <m:r>
                        <a:rPr lang="en-US" sz="1400" b="0" i="1" smtClean="0">
                          <a:latin typeface="Cambria Math"/>
                        </a:rPr>
                        <m:t>𝜔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/>
                            </a:rPr>
                            <m:t>𝑝𝑢𝑙𝑠𝑒</m:t>
                          </m:r>
                        </m:sub>
                      </m:sSub>
                      <m:r>
                        <a:rPr lang="en-US" sz="1400" b="0" i="1" smtClean="0">
                          <a:latin typeface="Cambria Math"/>
                        </a:rPr>
                        <m:t>, 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/>
                            </a:rPr>
                            <m:t>   </m:t>
                          </m:r>
                          <m:r>
                            <a:rPr lang="en-US" sz="1400" b="0" i="1" smtClean="0"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sz="1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r>
                        <a:rPr lang="en-US" sz="1400" b="0" i="1" smtClean="0">
                          <a:latin typeface="Cambria Math"/>
                        </a:rPr>
                        <m:t>𝜔</m:t>
                      </m:r>
                      <m:r>
                        <a:rPr lang="en-US" sz="1400" b="0" i="1" smtClean="0">
                          <a:latin typeface="Cambria Math"/>
                        </a:rPr>
                        <m:t>𝑑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6256" y="2523930"/>
                <a:ext cx="2134495" cy="49763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/>
          <p:cNvCxnSpPr/>
          <p:nvPr/>
        </p:nvCxnSpPr>
        <p:spPr>
          <a:xfrm>
            <a:off x="1907704" y="1700808"/>
            <a:ext cx="17283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2252360" y="1700808"/>
            <a:ext cx="159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867380" y="2873940"/>
            <a:ext cx="12405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pulse duration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057256" y="2873940"/>
            <a:ext cx="1123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areal density</a:t>
            </a:r>
            <a:endParaRPr lang="en-US" sz="1400" dirty="0">
              <a:solidFill>
                <a:srgbClr val="C00000"/>
              </a:solidFill>
            </a:endParaRP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7" t="6006" r="5872" b="5891"/>
          <a:stretch/>
        </p:blipFill>
        <p:spPr>
          <a:xfrm>
            <a:off x="3493024" y="2169331"/>
            <a:ext cx="1244845" cy="124262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456089" y="434339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dirty="0">
                <a:solidFill>
                  <a:srgbClr val="C00000"/>
                </a:solidFill>
              </a:rPr>
              <a:t>Radiation friction effect on LS acceleration </a:t>
            </a:r>
            <a:endParaRPr lang="nb-NO" dirty="0">
              <a:solidFill>
                <a:srgbClr val="C00000"/>
              </a:solidFill>
            </a:endParaRPr>
          </a:p>
          <a:p>
            <a:pPr algn="r"/>
            <a:r>
              <a:rPr lang="nb-NO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M. Tamburini et.al.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NJP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12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123005 (2010)</a:t>
            </a:r>
          </a:p>
          <a:p>
            <a:pPr algn="r"/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…</a:t>
            </a:r>
            <a:endParaRPr lang="nb-NO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1907704" y="1700808"/>
            <a:ext cx="17283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H="1">
            <a:off x="2252360" y="1700808"/>
            <a:ext cx="159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1818651" y="1708123"/>
                <a:ext cx="66511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rgbClr val="558ED5"/>
                          </a:solidFill>
                          <a:latin typeface="Cambria Math"/>
                        </a:rPr>
                        <m:t>𝑑</m:t>
                      </m:r>
                      <m:r>
                        <a:rPr lang="en-US" sz="1400" b="0" i="1" smtClean="0">
                          <a:solidFill>
                            <a:srgbClr val="558ED5"/>
                          </a:solidFill>
                          <a:latin typeface="Cambria Math"/>
                          <a:ea typeface="Cambria Math"/>
                        </a:rPr>
                        <m:t>≲</m:t>
                      </m:r>
                      <m:r>
                        <a:rPr lang="en-US" sz="1400" b="0" i="1" smtClean="0">
                          <a:solidFill>
                            <a:srgbClr val="558ED5"/>
                          </a:solidFill>
                          <a:latin typeface="Cambria Math"/>
                          <a:ea typeface="Cambria Math"/>
                        </a:rPr>
                        <m:t>𝜆</m:t>
                      </m:r>
                    </m:oMath>
                  </m:oMathPara>
                </a14:m>
                <a:endParaRPr lang="en-US" sz="1400" dirty="0">
                  <a:solidFill>
                    <a:srgbClr val="558ED5"/>
                  </a:solidFill>
                </a:endParaRPr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8651" y="1708123"/>
                <a:ext cx="665117" cy="307777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/>
              <p:cNvSpPr/>
              <p:nvPr/>
            </p:nvSpPr>
            <p:spPr>
              <a:xfrm>
                <a:off x="3419872" y="3618782"/>
                <a:ext cx="5725272" cy="3907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>
                    <a:solidFill>
                      <a:srgbClr val="558ED5"/>
                    </a:solidFill>
                  </a:rPr>
                  <a:t>V. </a:t>
                </a:r>
                <a:r>
                  <a:rPr lang="en-US" dirty="0" err="1" smtClean="0">
                    <a:solidFill>
                      <a:srgbClr val="558ED5"/>
                    </a:solidFill>
                  </a:rPr>
                  <a:t>Vshivkov</a:t>
                </a:r>
                <a:r>
                  <a:rPr lang="en-US" dirty="0" smtClean="0">
                    <a:solidFill>
                      <a:srgbClr val="558ED5"/>
                    </a:solidFill>
                  </a:rPr>
                  <a:t> et. al.,  </a:t>
                </a:r>
                <a:r>
                  <a:rPr lang="en-US" dirty="0" err="1" smtClean="0">
                    <a:solidFill>
                      <a:srgbClr val="558ED5"/>
                    </a:solidFill>
                  </a:rPr>
                  <a:t>PoP</a:t>
                </a:r>
                <a:r>
                  <a:rPr lang="en-US" dirty="0" smtClean="0">
                    <a:solidFill>
                      <a:srgbClr val="558ED5"/>
                    </a:solidFill>
                  </a:rPr>
                  <a:t> </a:t>
                </a:r>
                <a:r>
                  <a:rPr lang="en-US" b="1" dirty="0" smtClean="0">
                    <a:solidFill>
                      <a:srgbClr val="558ED5"/>
                    </a:solidFill>
                  </a:rPr>
                  <a:t>5</a:t>
                </a:r>
                <a:r>
                  <a:rPr lang="en-US" dirty="0">
                    <a:solidFill>
                      <a:srgbClr val="558ED5"/>
                    </a:solidFill>
                  </a:rPr>
                  <a:t>, 2727 (1998</a:t>
                </a:r>
                <a:r>
                  <a:rPr lang="en-US" dirty="0" smtClean="0">
                    <a:solidFill>
                      <a:srgbClr val="558ED5"/>
                    </a:solidFill>
                  </a:rPr>
                  <a:t>):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𝑜𝑝𝑎𝑞𝑢𝑒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 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</a:rPr>
                      <m:t>∼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8" name="Rectangle 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9872" y="3618782"/>
                <a:ext cx="5725272" cy="390748"/>
              </a:xfrm>
              <a:prstGeom prst="rect">
                <a:avLst/>
              </a:prstGeom>
              <a:blipFill rotWithShape="1">
                <a:blip r:embed="rId10"/>
                <a:stretch>
                  <a:fillRect l="-852" t="-6250" b="-20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5898165" y="3258742"/>
            <a:ext cx="18535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nb-NO" dirty="0" smtClean="0">
                <a:solidFill>
                  <a:srgbClr val="C00000"/>
                </a:solidFill>
              </a:rPr>
              <a:t>Opacity threshold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3419872" y="3923764"/>
            <a:ext cx="57241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558ED5"/>
                </a:solidFill>
              </a:rPr>
              <a:t>E. Gelfer et. al., </a:t>
            </a:r>
            <a:r>
              <a:rPr lang="en-US" i="1" dirty="0" smtClean="0">
                <a:solidFill>
                  <a:srgbClr val="0070C0"/>
                </a:solidFill>
              </a:rPr>
              <a:t>arXiv:1906.05902</a:t>
            </a:r>
            <a:r>
              <a:rPr lang="en-US" b="1" i="1" dirty="0" smtClean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558ED5"/>
                </a:solidFill>
              </a:rPr>
              <a:t>(2019): </a:t>
            </a:r>
            <a:r>
              <a:rPr lang="en-US" dirty="0" smtClean="0"/>
              <a:t>refined threshold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10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757434" y="879955"/>
            <a:ext cx="413504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400" dirty="0" err="1" smtClean="0">
                <a:solidFill>
                  <a:srgbClr val="C00000"/>
                </a:solidFill>
              </a:rPr>
              <a:t>Radiation</a:t>
            </a:r>
            <a:r>
              <a:rPr lang="es-ES" sz="2400" dirty="0" smtClean="0">
                <a:solidFill>
                  <a:srgbClr val="C00000"/>
                </a:solidFill>
              </a:rPr>
              <a:t> </a:t>
            </a:r>
            <a:r>
              <a:rPr lang="es-ES" sz="2400" dirty="0" err="1" smtClean="0">
                <a:solidFill>
                  <a:srgbClr val="C00000"/>
                </a:solidFill>
              </a:rPr>
              <a:t>pressure</a:t>
            </a:r>
            <a:r>
              <a:rPr lang="es-ES" sz="2400" dirty="0" smtClean="0">
                <a:solidFill>
                  <a:srgbClr val="C00000"/>
                </a:solidFill>
              </a:rPr>
              <a:t> </a:t>
            </a:r>
            <a:r>
              <a:rPr lang="es-ES" sz="2400" dirty="0" err="1" smtClean="0">
                <a:solidFill>
                  <a:srgbClr val="C00000"/>
                </a:solidFill>
              </a:rPr>
              <a:t>acceleration</a:t>
            </a:r>
            <a:endParaRPr lang="es-ES" sz="2400" dirty="0" smtClean="0">
              <a:solidFill>
                <a:srgbClr val="C00000"/>
              </a:solidFill>
            </a:endParaRPr>
          </a:p>
          <a:p>
            <a:pPr algn="r">
              <a:spcAft>
                <a:spcPts val="600"/>
              </a:spcAft>
            </a:pPr>
            <a:r>
              <a:rPr lang="nb-NO" dirty="0" smtClean="0">
                <a:solidFill>
                  <a:srgbClr val="558ED5"/>
                </a:solidFill>
              </a:rPr>
              <a:t>S</a:t>
            </a:r>
            <a:r>
              <a:rPr lang="nb-NO" dirty="0">
                <a:solidFill>
                  <a:srgbClr val="558ED5"/>
                </a:solidFill>
              </a:rPr>
              <a:t>. C. Wilks et al., </a:t>
            </a:r>
            <a:r>
              <a:rPr lang="nb-NO" dirty="0" smtClean="0">
                <a:solidFill>
                  <a:srgbClr val="558ED5"/>
                </a:solidFill>
              </a:rPr>
              <a:t>PRL </a:t>
            </a:r>
            <a:r>
              <a:rPr lang="nb-NO" b="1" dirty="0" smtClean="0">
                <a:solidFill>
                  <a:srgbClr val="558ED5"/>
                </a:solidFill>
              </a:rPr>
              <a:t>69</a:t>
            </a:r>
            <a:r>
              <a:rPr lang="nb-NO" dirty="0" smtClean="0">
                <a:solidFill>
                  <a:srgbClr val="558ED5"/>
                </a:solidFill>
              </a:rPr>
              <a:t>, </a:t>
            </a:r>
            <a:r>
              <a:rPr lang="nb-NO" dirty="0">
                <a:solidFill>
                  <a:srgbClr val="558ED5"/>
                </a:solidFill>
              </a:rPr>
              <a:t>1383 (1992</a:t>
            </a:r>
            <a:r>
              <a:rPr lang="nb-NO" dirty="0" smtClean="0">
                <a:solidFill>
                  <a:srgbClr val="558ED5"/>
                </a:solidFill>
              </a:rPr>
              <a:t>)</a:t>
            </a:r>
          </a:p>
          <a:p>
            <a:pPr algn="r">
              <a:spcAft>
                <a:spcPts val="600"/>
              </a:spcAft>
            </a:pPr>
            <a:r>
              <a:rPr lang="nb-NO" dirty="0" smtClean="0">
                <a:solidFill>
                  <a:srgbClr val="C00000"/>
                </a:solidFill>
              </a:rPr>
              <a:t>Light Sail model</a:t>
            </a:r>
            <a:endParaRPr lang="ru-RU" dirty="0" smtClean="0">
              <a:solidFill>
                <a:srgbClr val="C00000"/>
              </a:solidFill>
            </a:endParaRPr>
          </a:p>
          <a:p>
            <a:pPr algn="r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T. </a:t>
            </a: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Esirkepov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et.al. PRL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92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175003 (200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4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</a:p>
          <a:p>
            <a:pPr algn="r"/>
            <a:r>
              <a:rPr lang="nb-NO" dirty="0" smtClean="0">
                <a:solidFill>
                  <a:srgbClr val="0070C0"/>
                </a:solidFill>
              </a:rPr>
              <a:t>...</a:t>
            </a:r>
          </a:p>
          <a:p>
            <a:pPr algn="r"/>
            <a:endParaRPr lang="nb-NO" dirty="0" smtClean="0">
              <a:solidFill>
                <a:srgbClr val="0070C0"/>
              </a:solidFill>
            </a:endParaRPr>
          </a:p>
          <a:p>
            <a:pPr algn="r"/>
            <a:endParaRPr lang="nb-NO" dirty="0">
              <a:solidFill>
                <a:srgbClr val="0070C0"/>
              </a:solidFill>
            </a:endParaRPr>
          </a:p>
          <a:p>
            <a:pPr algn="r"/>
            <a:endParaRPr lang="nb-NO" dirty="0" smtClean="0">
              <a:solidFill>
                <a:srgbClr val="0070C0"/>
              </a:solidFill>
            </a:endParaRPr>
          </a:p>
          <a:p>
            <a:pPr algn="r"/>
            <a:endParaRPr lang="nb-NO" dirty="0">
              <a:solidFill>
                <a:srgbClr val="0070C0"/>
              </a:solidFill>
            </a:endParaRPr>
          </a:p>
        </p:txBody>
      </p:sp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0" y="360363"/>
            <a:ext cx="914400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ru-RU" sz="2400" b="1" dirty="0"/>
              <a:t>Введение</a:t>
            </a:r>
            <a:endParaRPr lang="ru-RU" sz="2400" dirty="0"/>
          </a:p>
        </p:txBody>
      </p:sp>
      <p:sp>
        <p:nvSpPr>
          <p:cNvPr id="3077" name="Line 30"/>
          <p:cNvSpPr>
            <a:spLocks noChangeShapeType="1"/>
          </p:cNvSpPr>
          <p:nvPr/>
        </p:nvSpPr>
        <p:spPr bwMode="auto">
          <a:xfrm>
            <a:off x="8450984" y="5741159"/>
            <a:ext cx="157162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3080" name="Скругленный прямоугольник 2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2575" y="188913"/>
            <a:ext cx="8682038" cy="503237"/>
          </a:xfrm>
          <a:prstGeom prst="roundRect">
            <a:avLst>
              <a:gd name="adj" fmla="val 18519"/>
            </a:avLst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lIns="89592" tIns="18000" rIns="89592" bIns="18000" anchor="ctr"/>
          <a:lstStyle/>
          <a:p>
            <a:pPr marL="179388" lvl="1" defTabSz="895350">
              <a:spcBef>
                <a:spcPts val="400"/>
              </a:spcBef>
            </a:pPr>
            <a:r>
              <a:rPr lang="en-US" sz="2200" b="1" dirty="0">
                <a:solidFill>
                  <a:schemeClr val="bg1"/>
                </a:solidFill>
              </a:rPr>
              <a:t>Ion acceleration by strong lasers</a:t>
            </a:r>
            <a:endParaRPr lang="ru-RU" sz="2200" b="1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71E83-D8BC-45F8-98B1-17CC7D34E449}" type="slidenum">
              <a:rPr lang="ru-RU" smtClean="0"/>
              <a:t>33</a:t>
            </a:fld>
            <a:endParaRPr lang="ru-RU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28" y="916503"/>
            <a:ext cx="1756567" cy="762640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2098349" y="845465"/>
            <a:ext cx="124115" cy="879203"/>
          </a:xfrm>
          <a:prstGeom prst="rect">
            <a:avLst/>
          </a:prstGeom>
          <a:solidFill>
            <a:srgbClr val="AD1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2018308" y="2348879"/>
            <a:ext cx="124460" cy="86409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2215637" y="2348880"/>
            <a:ext cx="124115" cy="86409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61"/>
          <a:stretch/>
        </p:blipFill>
        <p:spPr>
          <a:xfrm>
            <a:off x="1100986" y="2323510"/>
            <a:ext cx="1134869" cy="934263"/>
          </a:xfrm>
          <a:prstGeom prst="rect">
            <a:avLst/>
          </a:prstGeom>
        </p:spPr>
      </p:pic>
      <p:sp>
        <p:nvSpPr>
          <p:cNvPr id="47" name="Right Arrow 46"/>
          <p:cNvSpPr/>
          <p:nvPr/>
        </p:nvSpPr>
        <p:spPr>
          <a:xfrm>
            <a:off x="2142422" y="2348879"/>
            <a:ext cx="73215" cy="45719"/>
          </a:xfrm>
          <a:prstGeom prst="rightArrow">
            <a:avLst/>
          </a:prstGeom>
          <a:ln>
            <a:solidFill>
              <a:srgbClr val="40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ight Arrow 47"/>
          <p:cNvSpPr/>
          <p:nvPr/>
        </p:nvSpPr>
        <p:spPr>
          <a:xfrm>
            <a:off x="2150083" y="2501279"/>
            <a:ext cx="73215" cy="45719"/>
          </a:xfrm>
          <a:prstGeom prst="rightArrow">
            <a:avLst/>
          </a:prstGeom>
          <a:ln>
            <a:solidFill>
              <a:srgbClr val="40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ight Arrow 48"/>
          <p:cNvSpPr/>
          <p:nvPr/>
        </p:nvSpPr>
        <p:spPr>
          <a:xfrm>
            <a:off x="2145117" y="2663200"/>
            <a:ext cx="73215" cy="45719"/>
          </a:xfrm>
          <a:prstGeom prst="rightArrow">
            <a:avLst/>
          </a:prstGeom>
          <a:ln>
            <a:solidFill>
              <a:srgbClr val="40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ight Arrow 49"/>
          <p:cNvSpPr/>
          <p:nvPr/>
        </p:nvSpPr>
        <p:spPr>
          <a:xfrm>
            <a:off x="2135107" y="2852935"/>
            <a:ext cx="73215" cy="45719"/>
          </a:xfrm>
          <a:prstGeom prst="rightArrow">
            <a:avLst/>
          </a:prstGeom>
          <a:ln>
            <a:solidFill>
              <a:srgbClr val="40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ight Arrow 50"/>
          <p:cNvSpPr/>
          <p:nvPr/>
        </p:nvSpPr>
        <p:spPr>
          <a:xfrm>
            <a:off x="2142768" y="3005335"/>
            <a:ext cx="73215" cy="45719"/>
          </a:xfrm>
          <a:prstGeom prst="rightArrow">
            <a:avLst/>
          </a:prstGeom>
          <a:ln>
            <a:solidFill>
              <a:srgbClr val="40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ight Arrow 51"/>
          <p:cNvSpPr/>
          <p:nvPr/>
        </p:nvSpPr>
        <p:spPr>
          <a:xfrm>
            <a:off x="2145117" y="3167256"/>
            <a:ext cx="73215" cy="45719"/>
          </a:xfrm>
          <a:prstGeom prst="rightArrow">
            <a:avLst/>
          </a:prstGeom>
          <a:ln>
            <a:solidFill>
              <a:srgbClr val="40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1236214" y="195417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opaque target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2339752" y="2276872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electrons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331640" y="2280887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</a:rPr>
              <a:t>ions</a:t>
            </a:r>
            <a:endParaRPr lang="en-US" sz="1600" dirty="0">
              <a:solidFill>
                <a:srgbClr val="00B05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054049" y="3176241"/>
            <a:ext cx="2265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4040FF"/>
                </a:solidFill>
              </a:rPr>
              <a:t>charge separation field</a:t>
            </a:r>
            <a:endParaRPr lang="en-US" sz="1400" dirty="0">
              <a:solidFill>
                <a:srgbClr val="404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860032" y="2348880"/>
                <a:ext cx="1947008" cy="699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b="0" i="1" smtClea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∼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𝐿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∼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𝑒</m:t>
                          </m:r>
                        </m:sub>
                      </m:sSub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/>
                            </a:rPr>
                            <m:t>𝑇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032" y="2348880"/>
                <a:ext cx="1947008" cy="69955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876256" y="2523930"/>
                <a:ext cx="2134495" cy="4976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/>
                        </a:rPr>
                        <m:t>𝑇</m:t>
                      </m:r>
                      <m:r>
                        <a:rPr lang="en-US" sz="1400" b="0" i="1" smtClean="0">
                          <a:latin typeface="Cambria Math"/>
                        </a:rPr>
                        <m:t>=</m:t>
                      </m:r>
                      <m:r>
                        <a:rPr lang="en-US" sz="1400" b="0" i="1" smtClean="0">
                          <a:latin typeface="Cambria Math"/>
                        </a:rPr>
                        <m:t>𝜔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/>
                            </a:rPr>
                            <m:t>𝑝𝑢𝑙𝑠𝑒</m:t>
                          </m:r>
                        </m:sub>
                      </m:sSub>
                      <m:r>
                        <a:rPr lang="en-US" sz="1400" b="0" i="1" smtClean="0">
                          <a:latin typeface="Cambria Math"/>
                        </a:rPr>
                        <m:t>, 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/>
                            </a:rPr>
                            <m:t>   </m:t>
                          </m:r>
                          <m:r>
                            <a:rPr lang="en-US" sz="1400" b="0" i="1" smtClean="0"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sz="1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r>
                        <a:rPr lang="en-US" sz="1400" b="0" i="1" smtClean="0">
                          <a:latin typeface="Cambria Math"/>
                        </a:rPr>
                        <m:t>𝜔</m:t>
                      </m:r>
                      <m:r>
                        <a:rPr lang="en-US" sz="1400" b="0" i="1" smtClean="0">
                          <a:latin typeface="Cambria Math"/>
                        </a:rPr>
                        <m:t>𝑑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6256" y="2523930"/>
                <a:ext cx="2134495" cy="49763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/>
          <p:cNvCxnSpPr/>
          <p:nvPr/>
        </p:nvCxnSpPr>
        <p:spPr>
          <a:xfrm>
            <a:off x="1907704" y="1700808"/>
            <a:ext cx="17283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2252360" y="1700808"/>
            <a:ext cx="159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867380" y="2873940"/>
            <a:ext cx="12405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pulse duration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057256" y="2873940"/>
            <a:ext cx="1123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areal density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970422" y="3870340"/>
            <a:ext cx="124115" cy="89350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167752" y="3870340"/>
            <a:ext cx="124115" cy="89350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"/>
          <a:stretch/>
        </p:blipFill>
        <p:spPr>
          <a:xfrm>
            <a:off x="1113162" y="3827592"/>
            <a:ext cx="2244411" cy="977463"/>
          </a:xfrm>
          <a:prstGeom prst="rect">
            <a:avLst/>
          </a:prstGeom>
        </p:spPr>
      </p:pic>
      <p:sp>
        <p:nvSpPr>
          <p:cNvPr id="36" name="Right Arrow 35"/>
          <p:cNvSpPr/>
          <p:nvPr/>
        </p:nvSpPr>
        <p:spPr>
          <a:xfrm>
            <a:off x="2094537" y="3899750"/>
            <a:ext cx="73215" cy="45719"/>
          </a:xfrm>
          <a:prstGeom prst="rightArrow">
            <a:avLst/>
          </a:prstGeom>
          <a:ln>
            <a:solidFill>
              <a:srgbClr val="40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/>
          <p:cNvSpPr/>
          <p:nvPr/>
        </p:nvSpPr>
        <p:spPr>
          <a:xfrm>
            <a:off x="2102198" y="4052150"/>
            <a:ext cx="73215" cy="45719"/>
          </a:xfrm>
          <a:prstGeom prst="rightArrow">
            <a:avLst/>
          </a:prstGeom>
          <a:ln>
            <a:solidFill>
              <a:srgbClr val="40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/>
          <p:cNvSpPr/>
          <p:nvPr/>
        </p:nvSpPr>
        <p:spPr>
          <a:xfrm>
            <a:off x="2097232" y="4214071"/>
            <a:ext cx="73215" cy="45719"/>
          </a:xfrm>
          <a:prstGeom prst="rightArrow">
            <a:avLst/>
          </a:prstGeom>
          <a:ln>
            <a:solidFill>
              <a:srgbClr val="40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ight Arrow 42"/>
          <p:cNvSpPr/>
          <p:nvPr/>
        </p:nvSpPr>
        <p:spPr>
          <a:xfrm>
            <a:off x="2087222" y="4403806"/>
            <a:ext cx="73215" cy="45719"/>
          </a:xfrm>
          <a:prstGeom prst="rightArrow">
            <a:avLst/>
          </a:prstGeom>
          <a:ln>
            <a:solidFill>
              <a:srgbClr val="40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ight Arrow 43"/>
          <p:cNvSpPr/>
          <p:nvPr/>
        </p:nvSpPr>
        <p:spPr>
          <a:xfrm>
            <a:off x="2094883" y="4556206"/>
            <a:ext cx="73215" cy="45719"/>
          </a:xfrm>
          <a:prstGeom prst="rightArrow">
            <a:avLst/>
          </a:prstGeom>
          <a:ln>
            <a:solidFill>
              <a:srgbClr val="40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ight Arrow 44"/>
          <p:cNvSpPr/>
          <p:nvPr/>
        </p:nvSpPr>
        <p:spPr>
          <a:xfrm>
            <a:off x="2097232" y="4718127"/>
            <a:ext cx="73215" cy="45719"/>
          </a:xfrm>
          <a:prstGeom prst="rightArrow">
            <a:avLst/>
          </a:prstGeom>
          <a:ln>
            <a:solidFill>
              <a:srgbClr val="40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1145522" y="350100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transparent target</a:t>
            </a:r>
            <a:endParaRPr lang="en-US" dirty="0"/>
          </a:p>
        </p:txBody>
      </p:sp>
      <p:sp>
        <p:nvSpPr>
          <p:cNvPr id="54" name="Rectangle 53"/>
          <p:cNvSpPr/>
          <p:nvPr/>
        </p:nvSpPr>
        <p:spPr>
          <a:xfrm>
            <a:off x="3235405" y="5373216"/>
            <a:ext cx="5930528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C00000"/>
                </a:solidFill>
              </a:rPr>
              <a:t>Radiation friction </a:t>
            </a:r>
            <a:r>
              <a:rPr lang="en-US" dirty="0" smtClean="0">
                <a:solidFill>
                  <a:srgbClr val="C00000"/>
                </a:solidFill>
              </a:rPr>
              <a:t>enhances charge separation</a:t>
            </a:r>
          </a:p>
          <a:p>
            <a:pPr algn="r"/>
            <a:r>
              <a:rPr lang="en-US" dirty="0" smtClean="0">
                <a:solidFill>
                  <a:srgbClr val="C00000"/>
                </a:solidFill>
              </a:rPr>
              <a:t> in transparent plasma</a:t>
            </a:r>
            <a:endParaRPr lang="nb-NO" dirty="0">
              <a:solidFill>
                <a:srgbClr val="C00000"/>
              </a:solidFill>
            </a:endParaRPr>
          </a:p>
          <a:p>
            <a:pPr algn="r">
              <a:spcAft>
                <a:spcPts val="600"/>
              </a:spcAft>
            </a:pPr>
            <a:r>
              <a:rPr lang="nb-NO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E. Gelfer, N. Elkina, A. Fedotov, </a:t>
            </a:r>
            <a:r>
              <a:rPr lang="nb-NO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Sci. Rep. </a:t>
            </a:r>
            <a:r>
              <a:rPr lang="nb-NO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8</a:t>
            </a:r>
            <a:r>
              <a:rPr lang="nb-NO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6478  (2018)</a:t>
            </a:r>
          </a:p>
          <a:p>
            <a:pPr algn="r">
              <a:spcAft>
                <a:spcPts val="600"/>
              </a:spcAft>
            </a:pPr>
            <a:r>
              <a:rPr lang="nb-NO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E. </a:t>
            </a:r>
            <a:r>
              <a:rPr lang="nb-NO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Gelfer, A</a:t>
            </a:r>
            <a:r>
              <a:rPr lang="nb-NO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nb-NO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Fedotov, S. Weber, PPCF </a:t>
            </a:r>
            <a:r>
              <a:rPr lang="nb-NO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60</a:t>
            </a:r>
            <a:r>
              <a:rPr lang="nb-NO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064005  (2018)</a:t>
            </a: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7" t="6006" r="5872" b="5891"/>
          <a:stretch/>
        </p:blipFill>
        <p:spPr>
          <a:xfrm>
            <a:off x="3493024" y="2169331"/>
            <a:ext cx="1244845" cy="1242620"/>
          </a:xfrm>
          <a:prstGeom prst="rect">
            <a:avLst/>
          </a:prstGeom>
        </p:spPr>
      </p:pic>
      <p:pic>
        <p:nvPicPr>
          <p:cNvPr id="68" name="Picture 4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257" y="5301208"/>
            <a:ext cx="1756567" cy="850883"/>
          </a:xfrm>
          <a:prstGeom prst="rect">
            <a:avLst/>
          </a:prstGeom>
        </p:spPr>
      </p:pic>
      <p:sp>
        <p:nvSpPr>
          <p:cNvPr id="69" name="Овал 10"/>
          <p:cNvSpPr/>
          <p:nvPr/>
        </p:nvSpPr>
        <p:spPr>
          <a:xfrm>
            <a:off x="2069974" y="5648967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0" name="Скругленная соединительная линия 16"/>
          <p:cNvCxnSpPr/>
          <p:nvPr/>
        </p:nvCxnSpPr>
        <p:spPr>
          <a:xfrm flipV="1">
            <a:off x="2261706" y="5390313"/>
            <a:ext cx="265193" cy="262807"/>
          </a:xfrm>
          <a:prstGeom prst="curvedConnector3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Скругленная соединительная линия 20"/>
          <p:cNvCxnSpPr/>
          <p:nvPr/>
        </p:nvCxnSpPr>
        <p:spPr>
          <a:xfrm rot="16200000" flipH="1">
            <a:off x="2175603" y="5818766"/>
            <a:ext cx="357241" cy="345351"/>
          </a:xfrm>
          <a:prstGeom prst="curvedConnector3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Скругленная соединительная линия 24"/>
          <p:cNvCxnSpPr/>
          <p:nvPr/>
        </p:nvCxnSpPr>
        <p:spPr>
          <a:xfrm flipV="1">
            <a:off x="2283459" y="5585397"/>
            <a:ext cx="422466" cy="144016"/>
          </a:xfrm>
          <a:prstGeom prst="curvedConnector3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Скругленная соединительная линия 35"/>
          <p:cNvCxnSpPr/>
          <p:nvPr/>
        </p:nvCxnSpPr>
        <p:spPr>
          <a:xfrm>
            <a:off x="2213990" y="5782329"/>
            <a:ext cx="491935" cy="209112"/>
          </a:xfrm>
          <a:prstGeom prst="curvedConnector3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/>
              <p:cNvSpPr txBox="1"/>
              <p:nvPr/>
            </p:nvSpPr>
            <p:spPr>
              <a:xfrm>
                <a:off x="1364943" y="6215455"/>
                <a:ext cx="1537792" cy="52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1" i="1" smtClean="0">
                              <a:latin typeface="Cambria Math"/>
                            </a:rPr>
                            <m:t>𝒑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𝑅𝐹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74" name="TextBox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4943" y="6215455"/>
                <a:ext cx="1537792" cy="525913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4456089" y="434339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dirty="0">
                <a:solidFill>
                  <a:srgbClr val="C00000"/>
                </a:solidFill>
              </a:rPr>
              <a:t>Radiation friction effect on LS acceleration </a:t>
            </a:r>
            <a:endParaRPr lang="nb-NO" dirty="0">
              <a:solidFill>
                <a:srgbClr val="C00000"/>
              </a:solidFill>
            </a:endParaRPr>
          </a:p>
          <a:p>
            <a:pPr algn="r"/>
            <a:r>
              <a:rPr lang="nb-NO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M. Tamburini et.al.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NJP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12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123005 (2010)</a:t>
            </a:r>
          </a:p>
          <a:p>
            <a:pPr algn="r"/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…</a:t>
            </a:r>
            <a:endParaRPr lang="nb-NO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1907704" y="1700808"/>
            <a:ext cx="17283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H="1">
            <a:off x="2252360" y="1700808"/>
            <a:ext cx="159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1818651" y="1708123"/>
                <a:ext cx="66511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rgbClr val="558ED5"/>
                          </a:solidFill>
                          <a:latin typeface="Cambria Math"/>
                        </a:rPr>
                        <m:t>𝑑</m:t>
                      </m:r>
                      <m:r>
                        <a:rPr lang="en-US" sz="1400" b="0" i="1" smtClean="0">
                          <a:solidFill>
                            <a:srgbClr val="558ED5"/>
                          </a:solidFill>
                          <a:latin typeface="Cambria Math"/>
                          <a:ea typeface="Cambria Math"/>
                        </a:rPr>
                        <m:t>≲</m:t>
                      </m:r>
                      <m:r>
                        <a:rPr lang="en-US" sz="1400" b="0" i="1" smtClean="0">
                          <a:solidFill>
                            <a:srgbClr val="558ED5"/>
                          </a:solidFill>
                          <a:latin typeface="Cambria Math"/>
                          <a:ea typeface="Cambria Math"/>
                        </a:rPr>
                        <m:t>𝜆</m:t>
                      </m:r>
                    </m:oMath>
                  </m:oMathPara>
                </a14:m>
                <a:endParaRPr lang="en-US" sz="1400" dirty="0">
                  <a:solidFill>
                    <a:srgbClr val="558ED5"/>
                  </a:solidFill>
                </a:endParaRPr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8651" y="1708123"/>
                <a:ext cx="665117" cy="307777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/>
              <p:cNvSpPr/>
              <p:nvPr/>
            </p:nvSpPr>
            <p:spPr>
              <a:xfrm>
                <a:off x="3419872" y="3618782"/>
                <a:ext cx="5725272" cy="3907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>
                    <a:solidFill>
                      <a:srgbClr val="558ED5"/>
                    </a:solidFill>
                  </a:rPr>
                  <a:t>V. </a:t>
                </a:r>
                <a:r>
                  <a:rPr lang="en-US" dirty="0" err="1" smtClean="0">
                    <a:solidFill>
                      <a:srgbClr val="558ED5"/>
                    </a:solidFill>
                  </a:rPr>
                  <a:t>Vshivkov</a:t>
                </a:r>
                <a:r>
                  <a:rPr lang="en-US" dirty="0" smtClean="0">
                    <a:solidFill>
                      <a:srgbClr val="558ED5"/>
                    </a:solidFill>
                  </a:rPr>
                  <a:t> et. al.,  </a:t>
                </a:r>
                <a:r>
                  <a:rPr lang="en-US" dirty="0" err="1" smtClean="0">
                    <a:solidFill>
                      <a:srgbClr val="558ED5"/>
                    </a:solidFill>
                  </a:rPr>
                  <a:t>PoP</a:t>
                </a:r>
                <a:r>
                  <a:rPr lang="en-US" dirty="0" smtClean="0">
                    <a:solidFill>
                      <a:srgbClr val="558ED5"/>
                    </a:solidFill>
                  </a:rPr>
                  <a:t> </a:t>
                </a:r>
                <a:r>
                  <a:rPr lang="en-US" b="1" dirty="0" smtClean="0">
                    <a:solidFill>
                      <a:srgbClr val="558ED5"/>
                    </a:solidFill>
                  </a:rPr>
                  <a:t>5</a:t>
                </a:r>
                <a:r>
                  <a:rPr lang="en-US" dirty="0">
                    <a:solidFill>
                      <a:srgbClr val="558ED5"/>
                    </a:solidFill>
                  </a:rPr>
                  <a:t>, 2727 (1998</a:t>
                </a:r>
                <a:r>
                  <a:rPr lang="en-US" dirty="0" smtClean="0">
                    <a:solidFill>
                      <a:srgbClr val="558ED5"/>
                    </a:solidFill>
                  </a:rPr>
                  <a:t>):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𝑜𝑝𝑎𝑞𝑢𝑒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 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</a:rPr>
                      <m:t>∼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8" name="Rectangle 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9872" y="3618782"/>
                <a:ext cx="5725272" cy="390748"/>
              </a:xfrm>
              <a:prstGeom prst="rect">
                <a:avLst/>
              </a:prstGeom>
              <a:blipFill rotWithShape="1">
                <a:blip r:embed="rId10"/>
                <a:stretch>
                  <a:fillRect l="-852" t="-6250" b="-20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5898165" y="3258742"/>
            <a:ext cx="18535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nb-NO" dirty="0" smtClean="0">
                <a:solidFill>
                  <a:srgbClr val="C00000"/>
                </a:solidFill>
              </a:rPr>
              <a:t>Opacity threshold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3419872" y="3923764"/>
            <a:ext cx="57241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558ED5"/>
                </a:solidFill>
              </a:rPr>
              <a:t>E. Gelfer et. al., </a:t>
            </a:r>
            <a:r>
              <a:rPr lang="en-US" i="1" dirty="0" smtClean="0">
                <a:solidFill>
                  <a:srgbClr val="0070C0"/>
                </a:solidFill>
              </a:rPr>
              <a:t>arXiv:1906.05902</a:t>
            </a:r>
            <a:r>
              <a:rPr lang="en-US" b="1" i="1" dirty="0" smtClean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558ED5"/>
                </a:solidFill>
              </a:rPr>
              <a:t>(2019): </a:t>
            </a:r>
            <a:r>
              <a:rPr lang="en-US" dirty="0" smtClean="0"/>
              <a:t>refined threshold</a:t>
            </a:r>
            <a:endParaRPr lang="en-US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/>
              <p:cNvSpPr txBox="1"/>
              <p:nvPr/>
            </p:nvSpPr>
            <p:spPr>
              <a:xfrm>
                <a:off x="933330" y="4931876"/>
                <a:ext cx="24767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𝐼</m:t>
                    </m:r>
                    <m:r>
                      <a:rPr lang="en-US" b="0" i="1" smtClean="0">
                        <a:latin typeface="Cambria Math"/>
                      </a:rPr>
                      <m:t>∼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23</m:t>
                        </m:r>
                      </m:sup>
                    </m:sSup>
                    <m:r>
                      <a:rPr lang="en-US" b="0" i="1" smtClean="0">
                        <a:latin typeface="Cambria Math"/>
                      </a:rPr>
                      <m:t>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24</m:t>
                        </m:r>
                      </m:sup>
                    </m:sSup>
                  </m:oMath>
                </a14:m>
                <a:r>
                  <a:rPr lang="en-US" dirty="0" smtClean="0"/>
                  <a:t> W/cm</a:t>
                </a:r>
                <a:r>
                  <a:rPr lang="en-US" baseline="30000" dirty="0" smtClean="0"/>
                  <a:t>2</a:t>
                </a:r>
                <a:endParaRPr lang="en-US" dirty="0"/>
              </a:p>
            </p:txBody>
          </p:sp>
        </mc:Choice>
        <mc:Fallback xmlns=""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330" y="4931876"/>
                <a:ext cx="2476768" cy="369332"/>
              </a:xfrm>
              <a:prstGeom prst="rect">
                <a:avLst/>
              </a:prstGeom>
              <a:blipFill rotWithShape="1">
                <a:blip r:embed="rId11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117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71E83-D8BC-45F8-98B1-17CC7D34E449}" type="slidenum">
              <a:rPr lang="ru-RU" smtClean="0"/>
              <a:t>34</a:t>
            </a:fld>
            <a:endParaRPr lang="ru-RU" dirty="0"/>
          </a:p>
        </p:txBody>
      </p:sp>
      <p:sp>
        <p:nvSpPr>
          <p:cNvPr id="3" name="Скругленный прямоугольник 2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2575" y="188913"/>
            <a:ext cx="8682038" cy="503237"/>
          </a:xfrm>
          <a:prstGeom prst="roundRect">
            <a:avLst>
              <a:gd name="adj" fmla="val 18519"/>
            </a:avLst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lIns="89592" tIns="18000" rIns="89592" bIns="18000" anchor="ctr"/>
          <a:lstStyle/>
          <a:p>
            <a:pPr marL="179388" lvl="1" defTabSz="895350">
              <a:spcBef>
                <a:spcPts val="400"/>
              </a:spcBef>
            </a:pPr>
            <a:r>
              <a:rPr lang="en-US" sz="2200" b="1" dirty="0" smtClean="0">
                <a:solidFill>
                  <a:schemeClr val="bg1"/>
                </a:solidFill>
              </a:rPr>
              <a:t>Radiation friction in plasma: application for ion acceleration</a:t>
            </a:r>
            <a:endParaRPr lang="ru-RU" sz="2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9180" y="1198493"/>
            <a:ext cx="2490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PIC simulations: see the lecture by </a:t>
            </a:r>
            <a:r>
              <a:rPr lang="en-US" sz="1400" b="1" dirty="0"/>
              <a:t>E. Chacon-Golcher</a:t>
            </a:r>
            <a:r>
              <a:rPr lang="en-US" sz="1400" dirty="0"/>
              <a:t> </a:t>
            </a:r>
          </a:p>
        </p:txBody>
      </p:sp>
      <p:sp>
        <p:nvSpPr>
          <p:cNvPr id="6" name="Rectangle 10"/>
          <p:cNvSpPr/>
          <p:nvPr/>
        </p:nvSpPr>
        <p:spPr>
          <a:xfrm>
            <a:off x="3766472" y="836712"/>
            <a:ext cx="53420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rgbClr val="558ED5"/>
                </a:solidFill>
              </a:rPr>
              <a:t>E. Gelfer, N. </a:t>
            </a:r>
            <a:r>
              <a:rPr lang="en-US" sz="1400" dirty="0" err="1">
                <a:solidFill>
                  <a:srgbClr val="558ED5"/>
                </a:solidFill>
              </a:rPr>
              <a:t>Elkina</a:t>
            </a:r>
            <a:r>
              <a:rPr lang="en-US" sz="1400" dirty="0">
                <a:solidFill>
                  <a:srgbClr val="558ED5"/>
                </a:solidFill>
              </a:rPr>
              <a:t>, A. </a:t>
            </a:r>
            <a:r>
              <a:rPr lang="en-US" sz="1400" dirty="0" err="1">
                <a:solidFill>
                  <a:srgbClr val="558ED5"/>
                </a:solidFill>
              </a:rPr>
              <a:t>Fedotov</a:t>
            </a:r>
            <a:r>
              <a:rPr lang="en-US" sz="1400" dirty="0">
                <a:solidFill>
                  <a:srgbClr val="558ED5"/>
                </a:solidFill>
              </a:rPr>
              <a:t>, </a:t>
            </a:r>
            <a:r>
              <a:rPr lang="en-US" sz="1400" i="1" dirty="0">
                <a:solidFill>
                  <a:srgbClr val="558ED5"/>
                </a:solidFill>
              </a:rPr>
              <a:t>Scientific Reports</a:t>
            </a:r>
            <a:r>
              <a:rPr lang="en-US" sz="1400" dirty="0">
                <a:solidFill>
                  <a:srgbClr val="558ED5"/>
                </a:solidFill>
              </a:rPr>
              <a:t> </a:t>
            </a:r>
            <a:r>
              <a:rPr lang="en-US" sz="1400" b="1" dirty="0">
                <a:solidFill>
                  <a:srgbClr val="558ED5"/>
                </a:solidFill>
              </a:rPr>
              <a:t>8</a:t>
            </a:r>
            <a:r>
              <a:rPr lang="en-US" sz="1400" dirty="0">
                <a:solidFill>
                  <a:srgbClr val="558ED5"/>
                </a:solidFill>
              </a:rPr>
              <a:t>, 6478  (2018</a:t>
            </a:r>
            <a:r>
              <a:rPr lang="en-US" sz="1400" dirty="0" smtClean="0">
                <a:solidFill>
                  <a:srgbClr val="558ED5"/>
                </a:solidFill>
              </a:rPr>
              <a:t>)</a:t>
            </a:r>
          </a:p>
          <a:p>
            <a:pPr algn="r"/>
            <a:r>
              <a:rPr lang="en-US" sz="1400" dirty="0" smtClean="0">
                <a:solidFill>
                  <a:srgbClr val="558ED5"/>
                </a:solidFill>
              </a:rPr>
              <a:t>E. Gelfer, A. </a:t>
            </a:r>
            <a:r>
              <a:rPr lang="en-US" sz="1400" dirty="0" err="1" smtClean="0">
                <a:solidFill>
                  <a:srgbClr val="558ED5"/>
                </a:solidFill>
              </a:rPr>
              <a:t>Fedotov</a:t>
            </a:r>
            <a:r>
              <a:rPr lang="en-US" sz="1400" dirty="0" smtClean="0">
                <a:solidFill>
                  <a:srgbClr val="558ED5"/>
                </a:solidFill>
              </a:rPr>
              <a:t>, S. </a:t>
            </a:r>
            <a:r>
              <a:rPr lang="en-US" sz="1400" dirty="0">
                <a:solidFill>
                  <a:srgbClr val="558ED5"/>
                </a:solidFill>
              </a:rPr>
              <a:t>Weber, </a:t>
            </a:r>
            <a:r>
              <a:rPr lang="en-US" sz="1400" i="1" dirty="0">
                <a:solidFill>
                  <a:srgbClr val="558ED5"/>
                </a:solidFill>
              </a:rPr>
              <a:t>PPCF</a:t>
            </a:r>
            <a:r>
              <a:rPr lang="en-US" sz="1400" dirty="0">
                <a:solidFill>
                  <a:srgbClr val="558ED5"/>
                </a:solidFill>
              </a:rPr>
              <a:t> </a:t>
            </a:r>
            <a:r>
              <a:rPr lang="en-US" sz="1400" b="1" dirty="0">
                <a:solidFill>
                  <a:srgbClr val="558ED5"/>
                </a:solidFill>
              </a:rPr>
              <a:t>60</a:t>
            </a:r>
            <a:r>
              <a:rPr lang="en-US" sz="1400" dirty="0">
                <a:solidFill>
                  <a:srgbClr val="558ED5"/>
                </a:solidFill>
              </a:rPr>
              <a:t>, </a:t>
            </a:r>
            <a:r>
              <a:rPr lang="en-US" sz="1400" dirty="0" smtClean="0">
                <a:solidFill>
                  <a:srgbClr val="558ED5"/>
                </a:solidFill>
              </a:rPr>
              <a:t>064005 (2018)</a:t>
            </a:r>
          </a:p>
          <a:p>
            <a:pPr algn="r"/>
            <a:r>
              <a:rPr lang="en-US" sz="1400" dirty="0">
                <a:solidFill>
                  <a:srgbClr val="558ED5"/>
                </a:solidFill>
              </a:rPr>
              <a:t>E. Gelfer, A. </a:t>
            </a:r>
            <a:r>
              <a:rPr lang="en-US" sz="1400" dirty="0" err="1">
                <a:solidFill>
                  <a:srgbClr val="558ED5"/>
                </a:solidFill>
              </a:rPr>
              <a:t>Fedotov</a:t>
            </a:r>
            <a:r>
              <a:rPr lang="en-US" sz="1400" dirty="0">
                <a:solidFill>
                  <a:srgbClr val="558ED5"/>
                </a:solidFill>
              </a:rPr>
              <a:t>, S. Weber, </a:t>
            </a:r>
            <a:r>
              <a:rPr lang="en-US" sz="1400" i="1" dirty="0" err="1">
                <a:solidFill>
                  <a:srgbClr val="558ED5"/>
                </a:solidFill>
              </a:rPr>
              <a:t>arXiv</a:t>
            </a:r>
            <a:r>
              <a:rPr lang="en-US" sz="1400" dirty="0" smtClean="0">
                <a:solidFill>
                  <a:srgbClr val="558ED5"/>
                </a:solidFill>
              </a:rPr>
              <a:t>: 1907.02621 </a:t>
            </a:r>
            <a:r>
              <a:rPr lang="en-US" sz="1400" dirty="0">
                <a:solidFill>
                  <a:srgbClr val="558ED5"/>
                </a:solidFill>
              </a:rPr>
              <a:t>(2019)</a:t>
            </a:r>
          </a:p>
        </p:txBody>
      </p:sp>
      <p:pic>
        <p:nvPicPr>
          <p:cNvPr id="21" name="output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924944"/>
            <a:ext cx="9144000" cy="2667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73002" y="1780015"/>
                <a:ext cx="8022366" cy="11449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rgbClr val="C00000"/>
                    </a:solidFill>
                  </a:rPr>
                  <a:t>Laser and target parameters :</a:t>
                </a:r>
              </a:p>
              <a:p>
                <a:pPr algn="ctr"/>
                <a:r>
                  <a:rPr lang="en-US" sz="2000" dirty="0" smtClean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∼4.4⋅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23</m:t>
                        </m:r>
                      </m:sup>
                    </m:sSup>
                    <m:f>
                      <m:f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sSup>
                          <m:sSup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  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400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 smtClean="0"/>
                  <a:t>,</a:t>
                </a:r>
                <a:r>
                  <a:rPr lang="en-US" sz="2000" dirty="0" smtClean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smtClean="0">
                    <a:solidFill>
                      <a:schemeClr val="tx1"/>
                    </a:solidFill>
                  </a:rPr>
                  <a:t>FWHM pulse duration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30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𝑓𝑠</m:t>
                    </m:r>
                  </m:oMath>
                </a14:m>
                <a:r>
                  <a:rPr lang="en-US" sz="2000" dirty="0" smtClean="0">
                    <a:solidFill>
                      <a:schemeClr val="tx1"/>
                    </a:solidFill>
                  </a:rPr>
                  <a:t>, CP</a:t>
                </a:r>
              </a:p>
              <a:p>
                <a:pPr algn="ctr"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i="1" smtClean="0">
                        <a:latin typeface="Cambria Math" panose="02040503050406030204" pitchFamily="18" charset="0"/>
                      </a:rPr>
                      <m:t>=0.5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000" dirty="0" smtClean="0"/>
                  <a:t> ,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𝑑</m:t>
                    </m:r>
                    <m:r>
                      <a:rPr lang="en-US" sz="2000" b="0" i="0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 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000" b="0" dirty="0" smtClean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𝐻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000" b="0" dirty="0" smtClean="0">
                    <a:solidFill>
                      <a:schemeClr val="tx1"/>
                    </a:solidFill>
                  </a:rPr>
                  <a:t> ions </a:t>
                </a: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002" y="1780015"/>
                <a:ext cx="8022366" cy="1144929"/>
              </a:xfrm>
              <a:prstGeom prst="rect">
                <a:avLst/>
              </a:prstGeom>
              <a:blipFill rotWithShape="1">
                <a:blip r:embed="rId6"/>
                <a:stretch>
                  <a:fillRect t="-2660"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1461067" y="5786680"/>
            <a:ext cx="6372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solidFill>
                  <a:schemeClr val="bg1">
                    <a:lumMod val="50000"/>
                  </a:schemeClr>
                </a:solidFill>
              </a:rPr>
              <a:t>Grey</a:t>
            </a:r>
            <a:r>
              <a:rPr lang="en-US" sz="2100" dirty="0" smtClean="0"/>
              <a:t> – laser field, </a:t>
            </a:r>
            <a:r>
              <a:rPr lang="en-US" sz="2100" dirty="0" smtClean="0">
                <a:solidFill>
                  <a:srgbClr val="0070C0"/>
                </a:solidFill>
              </a:rPr>
              <a:t>Blue</a:t>
            </a:r>
            <a:r>
              <a:rPr lang="en-US" sz="2100" dirty="0" smtClean="0"/>
              <a:t> – longitudinal field, </a:t>
            </a:r>
          </a:p>
          <a:p>
            <a:pPr algn="ctr"/>
            <a:r>
              <a:rPr lang="en-US" sz="2100" dirty="0" smtClean="0">
                <a:solidFill>
                  <a:srgbClr val="FF0000"/>
                </a:solidFill>
              </a:rPr>
              <a:t>Red</a:t>
            </a:r>
            <a:r>
              <a:rPr lang="en-US" sz="2100" dirty="0" smtClean="0"/>
              <a:t> – electron density, </a:t>
            </a:r>
            <a:r>
              <a:rPr lang="en-US" sz="2100" dirty="0" smtClean="0">
                <a:solidFill>
                  <a:srgbClr val="00B050"/>
                </a:solidFill>
              </a:rPr>
              <a:t>Green</a:t>
            </a:r>
            <a:r>
              <a:rPr lang="en-US" sz="2100" dirty="0" smtClean="0"/>
              <a:t> – ion density</a:t>
            </a:r>
            <a:endParaRPr lang="ru-RU" sz="2100" dirty="0"/>
          </a:p>
        </p:txBody>
      </p:sp>
      <p:sp>
        <p:nvSpPr>
          <p:cNvPr id="9" name="TextBox 8"/>
          <p:cNvSpPr txBox="1"/>
          <p:nvPr/>
        </p:nvSpPr>
        <p:spPr>
          <a:xfrm>
            <a:off x="5436096" y="3429000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RF OFF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7584" y="3451470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RF ON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34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71E83-D8BC-45F8-98B1-17CC7D34E449}" type="slidenum">
              <a:rPr lang="ru-RU" smtClean="0"/>
              <a:t>35</a:t>
            </a:fld>
            <a:endParaRPr lang="ru-RU" dirty="0"/>
          </a:p>
        </p:txBody>
      </p:sp>
      <p:sp>
        <p:nvSpPr>
          <p:cNvPr id="3" name="Скругленный прямоугольник 2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2575" y="188913"/>
            <a:ext cx="8682038" cy="503237"/>
          </a:xfrm>
          <a:prstGeom prst="roundRect">
            <a:avLst>
              <a:gd name="adj" fmla="val 18519"/>
            </a:avLst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lIns="89592" tIns="18000" rIns="89592" bIns="18000" anchor="ctr"/>
          <a:lstStyle/>
          <a:p>
            <a:pPr marL="179388" lvl="1" defTabSz="895350">
              <a:spcBef>
                <a:spcPts val="400"/>
              </a:spcBef>
            </a:pPr>
            <a:r>
              <a:rPr lang="en-US" sz="2200" b="1" dirty="0" smtClean="0">
                <a:solidFill>
                  <a:schemeClr val="bg1"/>
                </a:solidFill>
              </a:rPr>
              <a:t>Radiation induced acceleration of ions: electrons motion</a:t>
            </a:r>
            <a:endParaRPr lang="ru-RU" sz="2200" b="1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980729"/>
            <a:ext cx="4282852" cy="24983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37" y="980728"/>
            <a:ext cx="4172122" cy="24337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1619672" y="3284984"/>
                <a:ext cx="3027816" cy="7820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sz="1600" i="1">
                              <a:latin typeface="Cambria Math"/>
                            </a:rPr>
                            <m:t>𝑑</m:t>
                          </m:r>
                          <m:r>
                            <a:rPr lang="en-US" sz="1600" i="1">
                              <a:latin typeface="Cambria Math"/>
                            </a:rPr>
                            <m:t>𝜏</m:t>
                          </m:r>
                        </m:den>
                      </m:f>
                      <m:r>
                        <a:rPr lang="en-US" sz="16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600" i="1" smtClean="0">
                              <a:solidFill>
                                <a:srgbClr val="404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1600" i="1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en-US" sz="1600" i="1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𝛾</m:t>
                          </m:r>
                        </m:den>
                      </m:f>
                      <m:f>
                        <m:fPr>
                          <m:ctrlPr>
                            <a:rPr lang="en-US" sz="1600" i="1">
                              <a:solidFill>
                                <a:srgbClr val="404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solidFill>
                                    <a:srgbClr val="404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solidFill>
                                    <a:srgbClr val="4040FF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1600" b="0" i="1" smtClean="0">
                                  <a:solidFill>
                                    <a:srgbClr val="4040FF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600" i="1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𝑑</m:t>
                          </m:r>
                          <m:r>
                            <a:rPr lang="en-US" sz="1600" i="1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𝜑</m:t>
                          </m:r>
                        </m:den>
                      </m:f>
                      <m:r>
                        <a:rPr lang="en-US" sz="1600" i="1">
                          <a:latin typeface="Cambria Math"/>
                        </a:rPr>
                        <m:t>+</m:t>
                      </m:r>
                      <m:r>
                        <a:rPr lang="en-US" sz="160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𝜇</m:t>
                      </m:r>
                      <m:sSup>
                        <m:sSupPr>
                          <m:ctrlP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4</m:t>
                          </m:r>
                        </m:sup>
                      </m:sSup>
                      <m:f>
                        <m:fPr>
                          <m:ctrlP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sz="16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1+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− </m:t>
                      </m:r>
                      <m:r>
                        <a:rPr lang="en-US" sz="1600" b="0" i="1" smtClean="0">
                          <a:solidFill>
                            <a:srgbClr val="00B050"/>
                          </a:solidFill>
                          <a:latin typeface="Cambria Math"/>
                        </a:rPr>
                        <m:t>𝜎</m:t>
                      </m:r>
                    </m:oMath>
                  </m:oMathPara>
                </a14:m>
                <a:endParaRPr lang="en-US" sz="16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672" y="3284984"/>
                <a:ext cx="3027816" cy="78200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/>
          <p:cNvSpPr txBox="1"/>
          <p:nvPr/>
        </p:nvSpPr>
        <p:spPr>
          <a:xfrm>
            <a:off x="1878036" y="3891495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4040FF"/>
                </a:solidFill>
              </a:rPr>
              <a:t>ponderomotive</a:t>
            </a:r>
            <a:r>
              <a:rPr lang="en-US" sz="1400" dirty="0" smtClean="0">
                <a:solidFill>
                  <a:srgbClr val="4040FF"/>
                </a:solidFill>
              </a:rPr>
              <a:t> term</a:t>
            </a:r>
            <a:endParaRPr lang="en-US" sz="1400" dirty="0">
              <a:solidFill>
                <a:srgbClr val="4040FF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915816" y="3891495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RF induced term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859235" y="3903813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B050"/>
                </a:solidFill>
              </a:rPr>
              <a:t>longitudinal</a:t>
            </a:r>
          </a:p>
          <a:p>
            <a:pPr algn="ctr"/>
            <a:r>
              <a:rPr lang="en-US" sz="1400" dirty="0" smtClean="0">
                <a:solidFill>
                  <a:srgbClr val="00B050"/>
                </a:solidFill>
              </a:rPr>
              <a:t>field</a:t>
            </a:r>
            <a:endParaRPr lang="en-US" sz="1400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4830364" y="3468748"/>
                <a:ext cx="1352422" cy="3102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/>
                        </a:rPr>
                        <m:t>(</m:t>
                      </m:r>
                      <m:sSubSup>
                        <m:sSub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/>
                            </a:rPr>
                            <m:t>⊥</m:t>
                          </m:r>
                        </m:sub>
                        <m:sup>
                          <m:r>
                            <a:rPr lang="en-US" sz="1400" b="0" i="1" smtClean="0"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sz="1400" b="0" i="1" smtClean="0">
                          <a:latin typeface="Cambria Math"/>
                        </a:rPr>
                        <m:t>≈</m:t>
                      </m:r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1400" b="0" i="1" smtClean="0">
                          <a:latin typeface="Cambria Math"/>
                        </a:rPr>
                        <m:t>≫1)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0364" y="3468748"/>
                <a:ext cx="1352422" cy="310213"/>
              </a:xfrm>
              <a:prstGeom prst="rect">
                <a:avLst/>
              </a:prstGeom>
              <a:blipFill rotWithShape="1">
                <a:blip r:embed="rId6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380312" y="3891495"/>
                <a:ext cx="1219693" cy="586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𝑐</m:t>
                          </m:r>
                        </m:sub>
                      </m:sSub>
                      <m:r>
                        <a:rPr lang="en-US" sz="16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600" b="0" i="1" smtClean="0">
                              <a:latin typeface="Cambria Math"/>
                            </a:rPr>
                            <m:t>4</m:t>
                          </m:r>
                          <m:r>
                            <a:rPr lang="en-US" sz="1600" b="0" i="1" smtClean="0">
                              <a:latin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0312" y="3891495"/>
                <a:ext cx="1219693" cy="586443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6876256" y="3284984"/>
                <a:ext cx="2044919" cy="6248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solidFill>
                            <a:srgbClr val="00B050"/>
                          </a:solidFill>
                          <a:latin typeface="Cambria Math"/>
                        </a:rPr>
                        <m:t>𝜎</m:t>
                      </m:r>
                      <m:d>
                        <m:dPr>
                          <m:ctrlPr>
                            <a:rPr lang="en-US" sz="16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𝜏</m:t>
                          </m:r>
                          <m:r>
                            <a:rPr lang="en-US" sz="1600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sz="1600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𝑥</m:t>
                          </m:r>
                        </m:sub>
                        <m:sup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𝑐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𝜔</m:t>
                          </m:r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6256" y="3284984"/>
                <a:ext cx="2044919" cy="624851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329581" y="4395607"/>
                <a:ext cx="2118978" cy="7561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/>
                            </a:rPr>
                            <m:t>𝜕𝜎</m:t>
                          </m:r>
                        </m:num>
                        <m:den>
                          <m:r>
                            <a:rPr lang="en-US" sz="1600" i="1">
                              <a:latin typeface="Cambria Math"/>
                            </a:rPr>
                            <m:t>𝜕𝜏</m:t>
                          </m:r>
                        </m:den>
                      </m:f>
                      <m:r>
                        <a:rPr lang="en-US" sz="1600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/>
                            </a:rPr>
                            <m:t>𝜕𝜎</m:t>
                          </m:r>
                        </m:num>
                        <m:den>
                          <m:r>
                            <a:rPr lang="en-US" sz="1600" i="1">
                              <a:latin typeface="Cambria Math"/>
                            </a:rPr>
                            <m:t>𝜕𝜑</m:t>
                          </m:r>
                        </m:den>
                      </m:f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r>
                        <a:rPr lang="en-US" sz="1600" i="1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9581" y="4395607"/>
                <a:ext cx="2118978" cy="756104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200087" y="4539623"/>
            <a:ext cx="20235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continuity equation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60232" y="980728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RF OFF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13441" y="981671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RF ON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21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71E83-D8BC-45F8-98B1-17CC7D34E449}" type="slidenum">
              <a:rPr lang="ru-RU" smtClean="0"/>
              <a:t>36</a:t>
            </a:fld>
            <a:endParaRPr lang="ru-RU" dirty="0"/>
          </a:p>
        </p:txBody>
      </p:sp>
      <p:sp>
        <p:nvSpPr>
          <p:cNvPr id="3" name="Скругленный прямоугольник 2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2575" y="188913"/>
            <a:ext cx="8682038" cy="503237"/>
          </a:xfrm>
          <a:prstGeom prst="roundRect">
            <a:avLst>
              <a:gd name="adj" fmla="val 18519"/>
            </a:avLst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lIns="89592" tIns="18000" rIns="89592" bIns="18000" anchor="ctr"/>
          <a:lstStyle/>
          <a:p>
            <a:pPr marL="179388" lvl="1" defTabSz="895350">
              <a:spcBef>
                <a:spcPts val="400"/>
              </a:spcBef>
            </a:pPr>
            <a:r>
              <a:rPr lang="en-US" sz="2200" b="1" dirty="0" smtClean="0">
                <a:solidFill>
                  <a:schemeClr val="bg1"/>
                </a:solidFill>
              </a:rPr>
              <a:t>Radiation induced acceleration of ions: electrons motion</a:t>
            </a:r>
            <a:endParaRPr lang="ru-RU" sz="2200" b="1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980729"/>
            <a:ext cx="4282852" cy="24983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37" y="980728"/>
            <a:ext cx="4172122" cy="24337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1619672" y="3284984"/>
                <a:ext cx="3027816" cy="7820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sz="1600" i="1">
                              <a:latin typeface="Cambria Math"/>
                            </a:rPr>
                            <m:t>𝑑</m:t>
                          </m:r>
                          <m:r>
                            <a:rPr lang="en-US" sz="1600" i="1">
                              <a:latin typeface="Cambria Math"/>
                            </a:rPr>
                            <m:t>𝜏</m:t>
                          </m:r>
                        </m:den>
                      </m:f>
                      <m:r>
                        <a:rPr lang="en-US" sz="16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600" i="1" smtClean="0">
                              <a:solidFill>
                                <a:srgbClr val="404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1600" i="1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en-US" sz="1600" i="1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𝛾</m:t>
                          </m:r>
                        </m:den>
                      </m:f>
                      <m:f>
                        <m:fPr>
                          <m:ctrlPr>
                            <a:rPr lang="en-US" sz="1600" i="1">
                              <a:solidFill>
                                <a:srgbClr val="404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solidFill>
                                    <a:srgbClr val="404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solidFill>
                                    <a:srgbClr val="4040FF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1600" b="0" i="1" smtClean="0">
                                  <a:solidFill>
                                    <a:srgbClr val="4040FF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600" i="1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𝑑</m:t>
                          </m:r>
                          <m:r>
                            <a:rPr lang="en-US" sz="1600" i="1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𝜑</m:t>
                          </m:r>
                        </m:den>
                      </m:f>
                      <m:r>
                        <a:rPr lang="en-US" sz="1600" i="1">
                          <a:latin typeface="Cambria Math"/>
                        </a:rPr>
                        <m:t>+</m:t>
                      </m:r>
                      <m:r>
                        <a:rPr lang="en-US" sz="160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𝜇</m:t>
                      </m:r>
                      <m:sSup>
                        <m:sSupPr>
                          <m:ctrlP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4</m:t>
                          </m:r>
                        </m:sup>
                      </m:sSup>
                      <m:f>
                        <m:fPr>
                          <m:ctrlP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sz="16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1+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− </m:t>
                      </m:r>
                      <m:r>
                        <a:rPr lang="en-US" sz="1600" b="0" i="1" smtClean="0">
                          <a:solidFill>
                            <a:srgbClr val="00B050"/>
                          </a:solidFill>
                          <a:latin typeface="Cambria Math"/>
                        </a:rPr>
                        <m:t>𝜎</m:t>
                      </m:r>
                    </m:oMath>
                  </m:oMathPara>
                </a14:m>
                <a:endParaRPr lang="en-US" sz="16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672" y="3284984"/>
                <a:ext cx="3027816" cy="78200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/>
          <p:cNvSpPr txBox="1"/>
          <p:nvPr/>
        </p:nvSpPr>
        <p:spPr>
          <a:xfrm>
            <a:off x="1878036" y="3891495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4040FF"/>
                </a:solidFill>
              </a:rPr>
              <a:t>ponderomotive</a:t>
            </a:r>
            <a:r>
              <a:rPr lang="en-US" sz="1400" dirty="0" smtClean="0">
                <a:solidFill>
                  <a:srgbClr val="4040FF"/>
                </a:solidFill>
              </a:rPr>
              <a:t> term</a:t>
            </a:r>
            <a:endParaRPr lang="en-US" sz="1400" dirty="0">
              <a:solidFill>
                <a:srgbClr val="4040FF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915816" y="3891495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RF induced term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859235" y="3903813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B050"/>
                </a:solidFill>
              </a:rPr>
              <a:t>longitudinal</a:t>
            </a:r>
          </a:p>
          <a:p>
            <a:pPr algn="ctr"/>
            <a:r>
              <a:rPr lang="en-US" sz="1400" dirty="0" smtClean="0">
                <a:solidFill>
                  <a:srgbClr val="00B050"/>
                </a:solidFill>
              </a:rPr>
              <a:t>field</a:t>
            </a:r>
            <a:endParaRPr lang="en-US" sz="1400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4830364" y="3468748"/>
                <a:ext cx="1352422" cy="3102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/>
                        </a:rPr>
                        <m:t>(</m:t>
                      </m:r>
                      <m:sSubSup>
                        <m:sSub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/>
                            </a:rPr>
                            <m:t>⊥</m:t>
                          </m:r>
                        </m:sub>
                        <m:sup>
                          <m:r>
                            <a:rPr lang="en-US" sz="1400" b="0" i="1" smtClean="0"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sz="1400" b="0" i="1" smtClean="0">
                          <a:latin typeface="Cambria Math"/>
                        </a:rPr>
                        <m:t>≈</m:t>
                      </m:r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1400" b="0" i="1" smtClean="0">
                          <a:latin typeface="Cambria Math"/>
                        </a:rPr>
                        <m:t>≫1)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0364" y="3468748"/>
                <a:ext cx="1352422" cy="310213"/>
              </a:xfrm>
              <a:prstGeom prst="rect">
                <a:avLst/>
              </a:prstGeom>
              <a:blipFill rotWithShape="1">
                <a:blip r:embed="rId6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380312" y="3891495"/>
                <a:ext cx="1219693" cy="586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𝑐</m:t>
                          </m:r>
                        </m:sub>
                      </m:sSub>
                      <m:r>
                        <a:rPr lang="en-US" sz="16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600" b="0" i="1" smtClean="0">
                              <a:latin typeface="Cambria Math"/>
                            </a:rPr>
                            <m:t>4</m:t>
                          </m:r>
                          <m:r>
                            <a:rPr lang="en-US" sz="1600" b="0" i="1" smtClean="0">
                              <a:latin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0312" y="3891495"/>
                <a:ext cx="1219693" cy="586443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6876256" y="3284984"/>
                <a:ext cx="2044919" cy="6248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solidFill>
                            <a:srgbClr val="00B050"/>
                          </a:solidFill>
                          <a:latin typeface="Cambria Math"/>
                        </a:rPr>
                        <m:t>𝜎</m:t>
                      </m:r>
                      <m:d>
                        <m:dPr>
                          <m:ctrlPr>
                            <a:rPr lang="en-US" sz="16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𝜏</m:t>
                          </m:r>
                          <m:r>
                            <a:rPr lang="en-US" sz="1600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sz="1600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𝑥</m:t>
                          </m:r>
                        </m:sub>
                        <m:sup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𝑐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𝜔</m:t>
                          </m:r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6256" y="3284984"/>
                <a:ext cx="2044919" cy="624851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329581" y="4395607"/>
                <a:ext cx="2118978" cy="7561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/>
                            </a:rPr>
                            <m:t>𝜕𝜎</m:t>
                          </m:r>
                        </m:num>
                        <m:den>
                          <m:r>
                            <a:rPr lang="en-US" sz="1600" i="1">
                              <a:latin typeface="Cambria Math"/>
                            </a:rPr>
                            <m:t>𝜕𝜏</m:t>
                          </m:r>
                        </m:den>
                      </m:f>
                      <m:r>
                        <a:rPr lang="en-US" sz="1600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/>
                            </a:rPr>
                            <m:t>𝜕𝜎</m:t>
                          </m:r>
                        </m:num>
                        <m:den>
                          <m:r>
                            <a:rPr lang="en-US" sz="1600" i="1">
                              <a:latin typeface="Cambria Math"/>
                            </a:rPr>
                            <m:t>𝜕𝜑</m:t>
                          </m:r>
                        </m:den>
                      </m:f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r>
                        <a:rPr lang="en-US" sz="1600" i="1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9581" y="4395607"/>
                <a:ext cx="2118978" cy="756104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200087" y="4539623"/>
            <a:ext cx="20235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continuity equation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60232" y="980728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RF OFF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13441" y="981671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RF ON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63148" y="5159002"/>
            <a:ext cx="3368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Acceleration mechanisms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8021" y="5734997"/>
            <a:ext cx="3593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Radiation induced acceleration (RIA)</a:t>
            </a:r>
          </a:p>
          <a:p>
            <a:pPr algn="ctr"/>
            <a:r>
              <a:rPr lang="en-US" dirty="0" smtClean="0"/>
              <a:t>neglect </a:t>
            </a:r>
            <a:r>
              <a:rPr lang="en-US" dirty="0" err="1" smtClean="0">
                <a:solidFill>
                  <a:srgbClr val="4040FF"/>
                </a:solidFill>
              </a:rPr>
              <a:t>ponderomotive</a:t>
            </a:r>
            <a:r>
              <a:rPr lang="en-US" dirty="0" smtClean="0">
                <a:solidFill>
                  <a:srgbClr val="4040FF"/>
                </a:solidFill>
              </a:rPr>
              <a:t> term</a:t>
            </a:r>
            <a:endParaRPr lang="en-US" dirty="0">
              <a:solidFill>
                <a:srgbClr val="404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77928" y="5734997"/>
            <a:ext cx="3260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4040FF"/>
                </a:solidFill>
              </a:rPr>
              <a:t>Ponderomotive</a:t>
            </a:r>
            <a:r>
              <a:rPr lang="en-US" dirty="0" smtClean="0">
                <a:solidFill>
                  <a:srgbClr val="4040FF"/>
                </a:solidFill>
              </a:rPr>
              <a:t> acceleration (PA)</a:t>
            </a:r>
          </a:p>
          <a:p>
            <a:pPr algn="ctr"/>
            <a:r>
              <a:rPr lang="en-US" dirty="0" smtClean="0"/>
              <a:t>neglect </a:t>
            </a:r>
            <a:r>
              <a:rPr lang="en-US" dirty="0" smtClean="0">
                <a:solidFill>
                  <a:srgbClr val="FF0000"/>
                </a:solidFill>
              </a:rPr>
              <a:t>radiation induced term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4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71E83-D8BC-45F8-98B1-17CC7D34E449}" type="slidenum">
              <a:rPr lang="ru-RU" smtClean="0"/>
              <a:t>37</a:t>
            </a:fld>
            <a:endParaRPr lang="ru-RU" dirty="0"/>
          </a:p>
        </p:txBody>
      </p:sp>
      <p:sp>
        <p:nvSpPr>
          <p:cNvPr id="3" name="Скругленный прямоугольник 2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2575" y="188913"/>
            <a:ext cx="8682038" cy="503237"/>
          </a:xfrm>
          <a:prstGeom prst="roundRect">
            <a:avLst>
              <a:gd name="adj" fmla="val 18519"/>
            </a:avLst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lIns="89592" tIns="18000" rIns="89592" bIns="18000" anchor="ctr"/>
          <a:lstStyle/>
          <a:p>
            <a:pPr marL="179388" lvl="1" defTabSz="895350">
              <a:spcBef>
                <a:spcPts val="400"/>
              </a:spcBef>
            </a:pPr>
            <a:r>
              <a:rPr lang="en-US" sz="2200" b="1" dirty="0" smtClean="0">
                <a:solidFill>
                  <a:schemeClr val="bg1"/>
                </a:solidFill>
              </a:rPr>
              <a:t>Radiation induced acceleration of ions: electrons motion</a:t>
            </a:r>
            <a:endParaRPr lang="ru-RU" sz="2200" b="1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980729"/>
            <a:ext cx="4282852" cy="24983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37" y="980728"/>
            <a:ext cx="4172122" cy="24337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1619672" y="3284984"/>
                <a:ext cx="3027816" cy="7820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sz="1600" i="1">
                              <a:latin typeface="Cambria Math"/>
                            </a:rPr>
                            <m:t>𝑑</m:t>
                          </m:r>
                          <m:r>
                            <a:rPr lang="en-US" sz="1600" i="1">
                              <a:latin typeface="Cambria Math"/>
                            </a:rPr>
                            <m:t>𝜏</m:t>
                          </m:r>
                        </m:den>
                      </m:f>
                      <m:r>
                        <a:rPr lang="en-US" sz="16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600" i="1" smtClean="0">
                              <a:solidFill>
                                <a:srgbClr val="404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1600" i="1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en-US" sz="1600" i="1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𝛾</m:t>
                          </m:r>
                        </m:den>
                      </m:f>
                      <m:f>
                        <m:fPr>
                          <m:ctrlPr>
                            <a:rPr lang="en-US" sz="1600" i="1">
                              <a:solidFill>
                                <a:srgbClr val="404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solidFill>
                                    <a:srgbClr val="404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solidFill>
                                    <a:srgbClr val="4040FF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1600" b="0" i="1" smtClean="0">
                                  <a:solidFill>
                                    <a:srgbClr val="4040FF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600" i="1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𝑑</m:t>
                          </m:r>
                          <m:r>
                            <a:rPr lang="en-US" sz="1600" i="1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𝜑</m:t>
                          </m:r>
                        </m:den>
                      </m:f>
                      <m:r>
                        <a:rPr lang="en-US" sz="1600" i="1">
                          <a:latin typeface="Cambria Math"/>
                        </a:rPr>
                        <m:t>+</m:t>
                      </m:r>
                      <m:r>
                        <a:rPr lang="en-US" sz="160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𝜇</m:t>
                      </m:r>
                      <m:sSup>
                        <m:sSupPr>
                          <m:ctrlP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4</m:t>
                          </m:r>
                        </m:sup>
                      </m:sSup>
                      <m:f>
                        <m:fPr>
                          <m:ctrlP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sz="16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1+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− </m:t>
                      </m:r>
                      <m:r>
                        <a:rPr lang="en-US" sz="1600" b="0" i="1" smtClean="0">
                          <a:solidFill>
                            <a:srgbClr val="00B050"/>
                          </a:solidFill>
                          <a:latin typeface="Cambria Math"/>
                        </a:rPr>
                        <m:t>𝜎</m:t>
                      </m:r>
                    </m:oMath>
                  </m:oMathPara>
                </a14:m>
                <a:endParaRPr lang="en-US" sz="16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672" y="3284984"/>
                <a:ext cx="3027816" cy="78200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/>
          <p:cNvSpPr txBox="1"/>
          <p:nvPr/>
        </p:nvSpPr>
        <p:spPr>
          <a:xfrm>
            <a:off x="1878036" y="3891495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4040FF"/>
                </a:solidFill>
              </a:rPr>
              <a:t>ponderomotive</a:t>
            </a:r>
            <a:r>
              <a:rPr lang="en-US" sz="1400" dirty="0" smtClean="0">
                <a:solidFill>
                  <a:srgbClr val="4040FF"/>
                </a:solidFill>
              </a:rPr>
              <a:t> term</a:t>
            </a:r>
            <a:endParaRPr lang="en-US" sz="1400" dirty="0">
              <a:solidFill>
                <a:srgbClr val="4040FF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915816" y="3891495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RF induced term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859235" y="3903813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B050"/>
                </a:solidFill>
              </a:rPr>
              <a:t>longitudinal</a:t>
            </a:r>
          </a:p>
          <a:p>
            <a:pPr algn="ctr"/>
            <a:r>
              <a:rPr lang="en-US" sz="1400" dirty="0" smtClean="0">
                <a:solidFill>
                  <a:srgbClr val="00B050"/>
                </a:solidFill>
              </a:rPr>
              <a:t>field</a:t>
            </a:r>
            <a:endParaRPr lang="en-US" sz="1400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4830364" y="3468748"/>
                <a:ext cx="1352422" cy="3102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/>
                        </a:rPr>
                        <m:t>(</m:t>
                      </m:r>
                      <m:sSubSup>
                        <m:sSub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/>
                            </a:rPr>
                            <m:t>⊥</m:t>
                          </m:r>
                        </m:sub>
                        <m:sup>
                          <m:r>
                            <a:rPr lang="en-US" sz="1400" b="0" i="1" smtClean="0"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sz="1400" b="0" i="1" smtClean="0">
                          <a:latin typeface="Cambria Math"/>
                        </a:rPr>
                        <m:t>≈</m:t>
                      </m:r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1400" b="0" i="1" smtClean="0">
                          <a:latin typeface="Cambria Math"/>
                        </a:rPr>
                        <m:t>≫1)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0364" y="3468748"/>
                <a:ext cx="1352422" cy="310213"/>
              </a:xfrm>
              <a:prstGeom prst="rect">
                <a:avLst/>
              </a:prstGeom>
              <a:blipFill rotWithShape="1">
                <a:blip r:embed="rId6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380312" y="3891495"/>
                <a:ext cx="1219693" cy="586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𝑐</m:t>
                          </m:r>
                        </m:sub>
                      </m:sSub>
                      <m:r>
                        <a:rPr lang="en-US" sz="16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600" b="0" i="1" smtClean="0">
                              <a:latin typeface="Cambria Math"/>
                            </a:rPr>
                            <m:t>4</m:t>
                          </m:r>
                          <m:r>
                            <a:rPr lang="en-US" sz="1600" b="0" i="1" smtClean="0">
                              <a:latin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0312" y="3891495"/>
                <a:ext cx="1219693" cy="586443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6876256" y="3284984"/>
                <a:ext cx="2044919" cy="6248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solidFill>
                            <a:srgbClr val="00B050"/>
                          </a:solidFill>
                          <a:latin typeface="Cambria Math"/>
                        </a:rPr>
                        <m:t>𝜎</m:t>
                      </m:r>
                      <m:d>
                        <m:dPr>
                          <m:ctrlPr>
                            <a:rPr lang="en-US" sz="16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𝜏</m:t>
                          </m:r>
                          <m:r>
                            <a:rPr lang="en-US" sz="1600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sz="1600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𝑥</m:t>
                          </m:r>
                        </m:sub>
                        <m:sup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𝑐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𝜔</m:t>
                          </m:r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6256" y="3284984"/>
                <a:ext cx="2044919" cy="624851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329581" y="4395607"/>
                <a:ext cx="2118978" cy="7561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/>
                            </a:rPr>
                            <m:t>𝜕𝜎</m:t>
                          </m:r>
                        </m:num>
                        <m:den>
                          <m:r>
                            <a:rPr lang="en-US" sz="1600" i="1">
                              <a:latin typeface="Cambria Math"/>
                            </a:rPr>
                            <m:t>𝜕𝜏</m:t>
                          </m:r>
                        </m:den>
                      </m:f>
                      <m:r>
                        <a:rPr lang="en-US" sz="1600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/>
                            </a:rPr>
                            <m:t>𝜕𝜎</m:t>
                          </m:r>
                        </m:num>
                        <m:den>
                          <m:r>
                            <a:rPr lang="en-US" sz="1600" i="1">
                              <a:latin typeface="Cambria Math"/>
                            </a:rPr>
                            <m:t>𝜕𝜑</m:t>
                          </m:r>
                        </m:den>
                      </m:f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r>
                        <a:rPr lang="en-US" sz="1600" i="1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9581" y="4395607"/>
                <a:ext cx="2118978" cy="756104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200087" y="4539623"/>
            <a:ext cx="20235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continuity equation</a:t>
            </a:r>
            <a:endParaRPr lang="en-US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79512" y="5301208"/>
                <a:ext cx="4530407" cy="9766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𝑝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𝑅𝐼𝐴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)</m:t>
                          </m:r>
                        </m:sup>
                      </m:sSubSup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𝜏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ru-RU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𝜎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𝜏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𝜑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𝑇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)≈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/>
                                </a:rPr>
                                <m:t>,  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𝜏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&lt;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𝑏𝑑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𝜇</m:t>
                                  </m:r>
                                  <m:sSubSup>
                                    <m:sSub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4</m:t>
                                      </m:r>
                                    </m:sup>
                                  </m:sSub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𝑇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𝜏</m:t>
                                  </m:r>
                                </m:den>
                              </m:f>
                              <m:r>
                                <a:rPr lang="en-US" b="0" i="1" smtClean="0">
                                  <a:latin typeface="Cambria Math"/>
                                </a:rPr>
                                <m:t>, 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𝜏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&gt;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𝑏𝑑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5301208"/>
                <a:ext cx="4530407" cy="976614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716016" y="5373216"/>
                <a:ext cx="1384995" cy="6983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𝜏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𝑏𝑑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𝜇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4</m:t>
                              </m:r>
                            </m:sup>
                          </m:sSubSup>
                          <m:r>
                            <a:rPr lang="en-US" i="1">
                              <a:latin typeface="Cambria Math"/>
                            </a:rPr>
                            <m:t>𝑇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6016" y="5373216"/>
                <a:ext cx="1384995" cy="698396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6660232" y="980728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RF OFF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13441" y="981671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RF ON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7844" y="6309320"/>
            <a:ext cx="3738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charge captured inside the laser pulse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16016" y="6300028"/>
            <a:ext cx="1719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breakdown time</a:t>
            </a:r>
            <a:endParaRPr lang="en-US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6788310" y="5413130"/>
                <a:ext cx="1888146" cy="6185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𝑝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𝑃𝐴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)</m:t>
                          </m:r>
                        </m:sup>
                      </m:sSubSup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𝜏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≈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𝑇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𝜏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8310" y="5413130"/>
                <a:ext cx="1888146" cy="618567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909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71E83-D8BC-45F8-98B1-17CC7D34E449}" type="slidenum">
              <a:rPr lang="ru-RU" smtClean="0"/>
              <a:t>38</a:t>
            </a:fld>
            <a:endParaRPr lang="ru-RU" dirty="0"/>
          </a:p>
        </p:txBody>
      </p:sp>
      <p:sp>
        <p:nvSpPr>
          <p:cNvPr id="3" name="Скругленный прямоугольник 2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2575" y="188913"/>
            <a:ext cx="8682038" cy="503237"/>
          </a:xfrm>
          <a:prstGeom prst="roundRect">
            <a:avLst>
              <a:gd name="adj" fmla="val 18519"/>
            </a:avLst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lIns="89592" tIns="18000" rIns="89592" bIns="18000" anchor="ctr"/>
          <a:lstStyle/>
          <a:p>
            <a:pPr marL="179388" lvl="1" defTabSz="895350">
              <a:spcBef>
                <a:spcPts val="400"/>
              </a:spcBef>
            </a:pPr>
            <a:r>
              <a:rPr lang="en-US" sz="2200" b="1" dirty="0" smtClean="0">
                <a:solidFill>
                  <a:schemeClr val="bg1"/>
                </a:solidFill>
              </a:rPr>
              <a:t>Radiation induced acceleration of ions: ions motion</a:t>
            </a:r>
            <a:endParaRPr lang="ru-RU" sz="22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652640" y="3170218"/>
                <a:ext cx="5890908" cy="690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𝑚𝑎𝑥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𝜏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nary>
                        <m:nary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𝜏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𝑝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𝜏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𝜏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nary>
                      <m:r>
                        <a:rPr lang="en-US" b="0" i="1" smtClean="0">
                          <a:latin typeface="Cambria Math"/>
                        </a:rPr>
                        <m:t>, 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𝑚𝑎𝑥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/>
                            </a:rPr>
                            <m:t>1+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𝑚𝑎𝑥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2640" y="3170218"/>
                <a:ext cx="5890908" cy="69083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5" y="761999"/>
            <a:ext cx="4325118" cy="25229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62000"/>
            <a:ext cx="4140138" cy="23069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34455" y="4005064"/>
                <a:ext cx="4238596" cy="98193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𝑚𝑎𝑥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𝑅𝐼𝐴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)</m:t>
                          </m:r>
                        </m:sup>
                      </m:sSubSup>
                      <m:r>
                        <a:rPr lang="en-US" b="0" i="1" smtClean="0">
                          <a:latin typeface="Cambria Math"/>
                        </a:rPr>
                        <m:t>≈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𝑒</m:t>
                          </m:r>
                        </m:sub>
                      </m:sSub>
                      <m:d>
                        <m:dPr>
                          <m:begChr m:val="{"/>
                          <m:endChr m:val="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/>
                                </a:rPr>
                                <m:t>𝜏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,  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𝜏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&lt;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𝑏𝑑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𝜇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4</m:t>
                                      </m:r>
                                    </m:sup>
                                  </m:sSubSup>
                                  <m:r>
                                    <a:rPr lang="en-US" i="1">
                                      <a:latin typeface="Cambria Math"/>
                                    </a:rPr>
                                    <m:t>𝑇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1+</m:t>
                                  </m:r>
                                  <m:func>
                                    <m:func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/>
                                        </a:rPr>
                                        <m:t>ln</m:t>
                                      </m:r>
                                    </m:fName>
                                    <m:e>
                                      <m:f>
                                        <m:f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b="0" i="1" smtClean="0">
                                              <a:latin typeface="Cambria Math"/>
                                            </a:rPr>
                                            <m:t>𝜏</m:t>
                                          </m:r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/>
                                                </a:rPr>
                                                <m:t>𝜏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/>
                                                </a:rPr>
                                                <m:t>𝑏𝑑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func>
                                </m:e>
                              </m:d>
                              <m:r>
                                <a:rPr lang="en-US" i="1">
                                  <a:latin typeface="Cambria Math"/>
                                </a:rPr>
                                <m:t>, 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𝜏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&gt;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𝑏𝑑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455" y="4005064"/>
                <a:ext cx="4238596" cy="98193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905404" y="4005064"/>
                <a:ext cx="3549625" cy="1003031"/>
              </a:xfrm>
              <a:prstGeom prst="rect">
                <a:avLst/>
              </a:prstGeom>
              <a:ln>
                <a:solidFill>
                  <a:srgbClr val="4040FF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rgbClr val="404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𝑚𝑎𝑥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𝑃𝐴</m:t>
                          </m:r>
                          <m:r>
                            <a:rPr lang="en-US" i="1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)</m:t>
                          </m:r>
                        </m:sup>
                      </m:sSub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≈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𝑒</m:t>
                          </m:r>
                        </m:sub>
                      </m:sSub>
                      <m:d>
                        <m:dPr>
                          <m:begChr m:val="{"/>
                          <m:endChr m:val="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  <m:rad>
                                <m:radPr>
                                  <m:degHide m:val="o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𝜏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𝑇</m:t>
                                      </m:r>
                                    </m:den>
                                  </m:f>
                                </m:e>
                              </m:rad>
                              <m:r>
                                <a:rPr lang="en-US" i="1">
                                  <a:latin typeface="Cambria Math"/>
                                </a:rPr>
                                <m:t>,  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𝜏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&lt;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𝑎𝑐𝑐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  <m:rad>
                                <m:radPr>
                                  <m:degHide m:val="o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𝐶</m:t>
                                  </m:r>
                                </m:e>
                              </m:rad>
                              <m:r>
                                <a:rPr lang="en-US" i="1">
                                  <a:latin typeface="Cambria Math"/>
                                </a:rPr>
                                <m:t>, 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𝜏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&gt;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𝑎𝑐𝑐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5404" y="4005064"/>
                <a:ext cx="3549625" cy="1003031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>
                <a:solidFill>
                  <a:srgbClr val="4040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763688" y="5013176"/>
                <a:ext cx="1384995" cy="6983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𝜏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𝑏𝑑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𝜇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4</m:t>
                              </m:r>
                            </m:sup>
                          </m:sSubSup>
                          <m:r>
                            <a:rPr lang="en-US" i="1">
                              <a:latin typeface="Cambria Math"/>
                            </a:rPr>
                            <m:t>𝑇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688" y="5013176"/>
                <a:ext cx="1384995" cy="698396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355976" y="5177708"/>
                <a:ext cx="48826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𝜏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𝑎𝑐𝑐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i="1" smtClean="0">
                        <a:latin typeface="Cambria Math"/>
                      </a:rPr>
                      <m:t>𝐶</m:t>
                    </m:r>
                    <m:r>
                      <a:rPr lang="en-US" b="0" i="1" smtClean="0">
                        <a:latin typeface="Cambria Math"/>
                      </a:rPr>
                      <m:t>𝑇</m:t>
                    </m:r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𝐶</m:t>
                    </m:r>
                    <m:r>
                      <a:rPr lang="en-US" b="0" i="1" smtClean="0">
                        <a:latin typeface="Cambria Math"/>
                      </a:rPr>
                      <m:t>≈400</m:t>
                    </m:r>
                  </m:oMath>
                </a14:m>
                <a:r>
                  <a:rPr lang="en-US" dirty="0" smtClean="0"/>
                  <a:t> is defined by the pulse shape</a:t>
                </a:r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5976" y="5177708"/>
                <a:ext cx="4882683" cy="369332"/>
              </a:xfrm>
              <a:prstGeom prst="rect">
                <a:avLst/>
              </a:prstGeom>
              <a:blipFill>
                <a:blip r:embed="rId9"/>
                <a:stretch>
                  <a:fillRect t="-8197" r="-125" b="-245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347729" y="6093296"/>
                <a:ext cx="3955057" cy="4660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2200" dirty="0" smtClean="0">
                    <a:solidFill>
                      <a:srgbClr val="C00000"/>
                    </a:solidFill>
                  </a:rPr>
                  <a:t>RIA overcomes PA</a:t>
                </a:r>
                <a:r>
                  <a:rPr lang="en-US" sz="2200" dirty="0" smtClean="0"/>
                  <a:t>, if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/>
                      </a:rPr>
                      <m:t>𝜇</m:t>
                    </m:r>
                    <m:sSubSup>
                      <m:sSub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sz="2200" b="0" i="1" smtClean="0">
                            <a:latin typeface="Cambria Math"/>
                          </a:rPr>
                          <m:t>0</m:t>
                        </m:r>
                      </m:sub>
                      <m:sup>
                        <m:r>
                          <a:rPr lang="en-US" sz="2200" b="0" i="1" smtClean="0">
                            <a:latin typeface="Cambria Math"/>
                          </a:rPr>
                          <m:t>3</m:t>
                        </m:r>
                      </m:sup>
                    </m:sSubSup>
                    <m:r>
                      <a:rPr lang="en-US" sz="2200" b="0" i="1" smtClean="0">
                        <a:latin typeface="Cambria Math"/>
                      </a:rPr>
                      <m:t>𝑇</m:t>
                    </m:r>
                    <m:r>
                      <a:rPr lang="en-US" sz="2200" b="0" i="1" smtClean="0">
                        <a:latin typeface="Cambria Math"/>
                        <a:ea typeface="Cambria Math"/>
                      </a:rPr>
                      <m:t>≳</m:t>
                    </m:r>
                    <m:rad>
                      <m:radPr>
                        <m:degHide m:val="on"/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radPr>
                      <m:deg/>
                      <m:e>
                        <m:r>
                          <a:rPr lang="en-US" sz="2200" b="0" i="1" smtClean="0">
                            <a:latin typeface="Cambria Math"/>
                            <a:ea typeface="Cambria Math"/>
                          </a:rPr>
                          <m:t>𝐶</m:t>
                        </m:r>
                      </m:e>
                    </m:rad>
                  </m:oMath>
                </a14:m>
                <a:endParaRPr lang="en-US" sz="2200" dirty="0" smtClean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729" y="6093296"/>
                <a:ext cx="3955057" cy="466090"/>
              </a:xfrm>
              <a:prstGeom prst="rect">
                <a:avLst/>
              </a:prstGeom>
              <a:blipFill>
                <a:blip r:embed="rId10"/>
                <a:stretch>
                  <a:fillRect l="-2003" t="-1316" b="-2631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5496" y="5805264"/>
                <a:ext cx="3298660" cy="7175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</a:rPr>
                          <m:t>𝜎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sz="16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/>
                              </a:rPr>
                              <m:t>𝑐</m:t>
                            </m:r>
                          </m:sub>
                        </m:sSub>
                      </m:den>
                    </m:f>
                    <m:r>
                      <a:rPr lang="en-US" sz="1600" b="0" i="1" smtClean="0">
                        <a:latin typeface="Cambria Math"/>
                      </a:rPr>
                      <m:t>𝜔</m:t>
                    </m:r>
                    <m:r>
                      <a:rPr lang="en-US" sz="1600" b="0" i="1" smtClean="0">
                        <a:latin typeface="Cambria Math"/>
                      </a:rPr>
                      <m:t>𝑑</m:t>
                    </m:r>
                  </m:oMath>
                </a14:m>
                <a:r>
                  <a:rPr lang="en-US" sz="1600" dirty="0" smtClean="0"/>
                  <a:t> </a:t>
                </a:r>
                <a:r>
                  <a:rPr lang="en-US" sz="1600" dirty="0"/>
                  <a:t>– </a:t>
                </a:r>
                <a:r>
                  <a:rPr lang="en-US" sz="1600" dirty="0" smtClean="0"/>
                  <a:t>areal density of the foil </a:t>
                </a:r>
              </a:p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/>
                      </a:rPr>
                      <m:t>𝑇</m:t>
                    </m:r>
                    <m:r>
                      <a:rPr lang="en-US" sz="1600" b="0" i="1" smtClean="0">
                        <a:latin typeface="Cambria Math"/>
                      </a:rPr>
                      <m:t>=</m:t>
                    </m:r>
                    <m:r>
                      <a:rPr lang="en-US" sz="1600" b="0" i="1" smtClean="0">
                        <a:latin typeface="Cambria Math"/>
                      </a:rPr>
                      <m:t>𝜔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𝑝𝑢𝑙𝑠𝑒</m:t>
                        </m:r>
                      </m:sub>
                    </m:sSub>
                  </m:oMath>
                </a14:m>
                <a:r>
                  <a:rPr lang="en-US" sz="1600" dirty="0" smtClean="0"/>
                  <a:t> </a:t>
                </a:r>
                <a:r>
                  <a:rPr lang="en-US" sz="1600" dirty="0"/>
                  <a:t>–</a:t>
                </a:r>
                <a:r>
                  <a:rPr lang="en-US" sz="1600" dirty="0" smtClean="0"/>
                  <a:t> pulse duration</a:t>
                </a:r>
                <a:endParaRPr lang="en-US" sz="16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6" y="5805264"/>
                <a:ext cx="3298660" cy="717504"/>
              </a:xfrm>
              <a:prstGeom prst="rect">
                <a:avLst/>
              </a:prstGeom>
              <a:blipFill rotWithShape="1">
                <a:blip r:embed="rId11"/>
                <a:stretch>
                  <a:fillRect b="-76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999490" y="864804"/>
                <a:ext cx="1852430" cy="4759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sz="1200" b="0" i="1" smtClean="0">
                          <a:latin typeface="Cambria Math"/>
                        </a:rPr>
                        <m:t>=600, </m:t>
                      </m:r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en-US" sz="1200" i="1">
                              <a:latin typeface="Cambria Math"/>
                            </a:rPr>
                            <m:t>𝑝𝑢𝑙𝑠𝑒</m:t>
                          </m:r>
                        </m:sub>
                      </m:sSub>
                      <m:r>
                        <a:rPr lang="en-US" sz="1200" i="1">
                          <a:latin typeface="Cambria Math"/>
                        </a:rPr>
                        <m:t>=30</m:t>
                      </m:r>
                      <m:r>
                        <a:rPr lang="en-US" sz="1200" i="1">
                          <a:latin typeface="Cambria Math"/>
                        </a:rPr>
                        <m:t>𝑓𝑠</m:t>
                      </m:r>
                      <m:r>
                        <a:rPr lang="en-US" sz="1200" b="0" i="1" smtClean="0">
                          <a:latin typeface="Cambria Math"/>
                        </a:rPr>
                        <m:t>, </m:t>
                      </m:r>
                    </m:oMath>
                  </m:oMathPara>
                </a14:m>
                <a:endParaRPr lang="en-US" sz="1200" b="0" i="1" dirty="0" smtClean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/>
                        </a:rPr>
                        <m:t>𝑛</m:t>
                      </m:r>
                      <m:r>
                        <a:rPr lang="en-US" sz="1200" b="0" i="1" smtClean="0">
                          <a:latin typeface="Cambria Math"/>
                        </a:rPr>
                        <m:t>=0.5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/>
                            </a:rPr>
                            <m:t>𝑐</m:t>
                          </m:r>
                        </m:sub>
                      </m:sSub>
                      <m:r>
                        <a:rPr lang="en-US" sz="1200" b="0" i="1" smtClean="0">
                          <a:latin typeface="Cambria Math"/>
                        </a:rPr>
                        <m:t>, </m:t>
                      </m:r>
                      <m:r>
                        <a:rPr lang="en-US" sz="1200" b="0" i="1" smtClean="0">
                          <a:latin typeface="Cambria Math"/>
                        </a:rPr>
                        <m:t>𝑑</m:t>
                      </m:r>
                      <m:r>
                        <a:rPr lang="en-US" sz="1200" b="0" i="1" smtClean="0">
                          <a:latin typeface="Cambria Math"/>
                        </a:rPr>
                        <m:t>=</m:t>
                      </m:r>
                      <m:r>
                        <a:rPr lang="en-US" sz="1200" b="0" i="1" smtClean="0">
                          <a:latin typeface="Cambria Math"/>
                        </a:rPr>
                        <m:t>𝜆</m:t>
                      </m:r>
                      <m:r>
                        <a:rPr lang="en-US" sz="1200" b="0" i="1" smtClean="0">
                          <a:latin typeface="Cambria Math"/>
                        </a:rPr>
                        <m:t>=1</m:t>
                      </m:r>
                      <m:r>
                        <a:rPr lang="en-US" sz="1200" b="0" i="1" smtClean="0">
                          <a:latin typeface="Cambria Math"/>
                        </a:rPr>
                        <m:t>𝜇</m:t>
                      </m:r>
                      <m:r>
                        <a:rPr lang="en-US" sz="1200" b="0" i="1" smtClean="0">
                          <a:latin typeface="Cambria Math"/>
                        </a:rPr>
                        <m:t>𝑚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9490" y="864804"/>
                <a:ext cx="1852430" cy="475964"/>
              </a:xfrm>
              <a:prstGeom prst="rect">
                <a:avLst/>
              </a:prstGeom>
              <a:blipFill rotWithShape="1">
                <a:blip r:embed="rId12"/>
                <a:stretch>
                  <a:fillRect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2970784" y="2132856"/>
                <a:ext cx="109716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0" dirty="0" smtClean="0"/>
                  <a:t>LS: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/>
                      </a:rPr>
                      <m:t>𝑛</m:t>
                    </m:r>
                    <m:r>
                      <a:rPr lang="en-US" sz="1200" b="0" i="1" smtClean="0">
                        <a:latin typeface="Cambria Math"/>
                      </a:rPr>
                      <m:t>=190</m:t>
                    </m:r>
                    <m:sSub>
                      <m:sSub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US" sz="1200" b="0" i="1" smtClean="0"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endParaRPr lang="en-US" sz="12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0784" y="2132856"/>
                <a:ext cx="1097160" cy="276999"/>
              </a:xfrm>
              <a:prstGeom prst="rect">
                <a:avLst/>
              </a:prstGeom>
              <a:blipFill rotWithShape="1">
                <a:blip r:embed="rId13"/>
                <a:stretch>
                  <a:fillRect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050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71E83-D8BC-45F8-98B1-17CC7D34E449}" type="slidenum">
              <a:rPr lang="ru-RU" smtClean="0"/>
              <a:t>39</a:t>
            </a:fld>
            <a:endParaRPr lang="ru-RU" dirty="0"/>
          </a:p>
        </p:txBody>
      </p:sp>
      <p:sp>
        <p:nvSpPr>
          <p:cNvPr id="3" name="Скругленный прямоугольник 2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2575" y="188913"/>
            <a:ext cx="8682038" cy="503237"/>
          </a:xfrm>
          <a:prstGeom prst="roundRect">
            <a:avLst>
              <a:gd name="adj" fmla="val 18519"/>
            </a:avLst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lIns="89592" tIns="18000" rIns="89592" bIns="18000" anchor="ctr"/>
          <a:lstStyle/>
          <a:p>
            <a:pPr marL="179388" lvl="1" defTabSz="895350">
              <a:spcBef>
                <a:spcPts val="400"/>
              </a:spcBef>
            </a:pPr>
            <a:r>
              <a:rPr lang="en-US" sz="2200" b="1" dirty="0" smtClean="0">
                <a:solidFill>
                  <a:schemeClr val="bg1"/>
                </a:solidFill>
              </a:rPr>
              <a:t>Radiation induced acceleration of ions: multidimensional effects</a:t>
            </a:r>
            <a:endParaRPr lang="ru-RU" sz="2200" b="1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696820"/>
            <a:ext cx="3024335" cy="38884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81" y="692696"/>
            <a:ext cx="3022650" cy="388626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75656" y="1146553"/>
            <a:ext cx="1003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RF ON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000" y="1151581"/>
            <a:ext cx="91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RF OFF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084168" y="1772816"/>
                <a:ext cx="288044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=500</m:t>
                    </m:r>
                  </m:oMath>
                </a14:m>
                <a:r>
                  <a:rPr lang="en-US" dirty="0" smtClean="0"/>
                  <a:t>, CP, </a:t>
                </a:r>
              </a:p>
              <a:p>
                <a:pPr algn="ctr"/>
                <a:r>
                  <a:rPr lang="en-US" dirty="0" smtClean="0"/>
                  <a:t>FWHM 40 fs,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𝑤</m:t>
                    </m:r>
                    <m:r>
                      <a:rPr lang="en-US" i="1" dirty="0" smtClean="0">
                        <a:latin typeface="Cambria Math"/>
                      </a:rPr>
                      <m:t>=6</m:t>
                    </m:r>
                    <m:r>
                      <a:rPr lang="en-US" i="1" dirty="0" smtClean="0">
                        <a:latin typeface="Cambria Math"/>
                      </a:rPr>
                      <m:t>𝜆</m:t>
                    </m:r>
                  </m:oMath>
                </a14:m>
                <a:r>
                  <a:rPr lang="en-US" dirty="0" smtClean="0"/>
                  <a:t>, 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4040FF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solidFill>
                          <a:srgbClr val="4040FF"/>
                        </a:solidFill>
                        <a:latin typeface="Cambria Math" panose="02040503050406030204" pitchFamily="18" charset="0"/>
                      </a:rPr>
                      <m:t>=15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404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4040FF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404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4168" y="1772816"/>
                <a:ext cx="2880445" cy="923330"/>
              </a:xfrm>
              <a:prstGeom prst="rect">
                <a:avLst/>
              </a:prstGeom>
              <a:blipFill rotWithShape="1">
                <a:blip r:embed="rId5"/>
                <a:stretch>
                  <a:fillRect t="-3311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0" y="4509120"/>
                <a:ext cx="9143999" cy="11419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22288" lvl="1" indent="-342900" defTabSz="895350">
                  <a:spcBef>
                    <a:spcPts val="400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 smtClean="0"/>
                  <a:t>Laser diffraction: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 dirty="0" smtClean="0"/>
                  <a:t> decreases with time</a:t>
                </a:r>
              </a:p>
              <a:p>
                <a:pPr marL="522288" lvl="1" indent="-342900" defTabSz="895350">
                  <a:spcBef>
                    <a:spcPts val="400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 err="1" smtClean="0"/>
                  <a:t>Ponderomotive</a:t>
                </a:r>
                <a:r>
                  <a:rPr lang="en-US" sz="2000" dirty="0" smtClean="0"/>
                  <a:t> force expels electrons in transverse direction and reduces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/>
                          </a:rPr>
                          <m:t>𝜎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𝑝</m:t>
                        </m:r>
                      </m:sub>
                    </m:sSub>
                  </m:oMath>
                </a14:m>
                <a:endParaRPr lang="en-US" sz="2000" dirty="0" smtClean="0"/>
              </a:p>
              <a:p>
                <a:pPr marL="522288" lvl="1" indent="-342900" defTabSz="895350">
                  <a:spcBef>
                    <a:spcPts val="400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 smtClean="0"/>
                  <a:t>Complete charge separation leads to Coulomb explosion in transverse direction</a:t>
                </a:r>
                <a:endParaRPr lang="ru-RU" sz="20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509120"/>
                <a:ext cx="9143999" cy="1141916"/>
              </a:xfrm>
              <a:prstGeom prst="rect">
                <a:avLst/>
              </a:prstGeom>
              <a:blipFill rotWithShape="1">
                <a:blip r:embed="rId6"/>
                <a:stretch>
                  <a:fillRect t="-2674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200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0" y="360363"/>
            <a:ext cx="914400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ru-RU" sz="2400" b="1" dirty="0"/>
              <a:t>Введение</a:t>
            </a:r>
            <a:endParaRPr lang="ru-RU" sz="2400" dirty="0"/>
          </a:p>
        </p:txBody>
      </p:sp>
      <p:sp>
        <p:nvSpPr>
          <p:cNvPr id="3080" name="Скругленный прямоугольник 2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2575" y="188913"/>
            <a:ext cx="8682038" cy="503237"/>
          </a:xfrm>
          <a:prstGeom prst="roundRect">
            <a:avLst>
              <a:gd name="adj" fmla="val 18519"/>
            </a:avLst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lIns="89592" tIns="18000" rIns="89592" bIns="18000" anchor="ctr"/>
          <a:lstStyle/>
          <a:p>
            <a:pPr marL="179388" lvl="1" defTabSz="895350">
              <a:spcBef>
                <a:spcPts val="400"/>
              </a:spcBef>
            </a:pPr>
            <a:r>
              <a:rPr lang="en-US" sz="2200" b="1" dirty="0" smtClean="0">
                <a:solidFill>
                  <a:schemeClr val="bg1"/>
                </a:solidFill>
              </a:rPr>
              <a:t>Model for a laser field </a:t>
            </a:r>
            <a:endParaRPr lang="ru-RU" sz="2200" b="1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71E83-D8BC-45F8-98B1-17CC7D34E449}" type="slidenum">
              <a:rPr lang="ru-RU" smtClean="0"/>
              <a:t>4</a:t>
            </a:fld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2699792" y="1043444"/>
            <a:ext cx="3636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Monochromatic plane wave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817613" y="2791947"/>
                <a:ext cx="374441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dirty="0" smtClean="0">
                    <a:solidFill>
                      <a:srgbClr val="C00000"/>
                    </a:solidFill>
                  </a:rPr>
                  <a:t>Circular polarization (CP)</a:t>
                </a:r>
              </a:p>
              <a:p>
                <a:pPr algn="ctr"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𝑬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b="0" dirty="0" smtClean="0"/>
                  <a:t>{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0,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cos</m:t>
                        </m:r>
                      </m:fName>
                      <m:e>
                        <m:r>
                          <a:rPr lang="en-US" i="1">
                            <a:latin typeface="Cambria Math"/>
                          </a:rPr>
                          <m:t>𝜑</m:t>
                        </m:r>
                      </m:e>
                    </m:func>
                    <m:r>
                      <a:rPr lang="en-US" i="1">
                        <a:latin typeface="Cambria Math"/>
                      </a:rPr>
                      <m:t>,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sin</m:t>
                        </m:r>
                      </m:fName>
                      <m:e>
                        <m:r>
                          <a:rPr lang="en-US" i="1">
                            <a:latin typeface="Cambria Math"/>
                          </a:rPr>
                          <m:t>𝜑</m:t>
                        </m:r>
                      </m:e>
                    </m:func>
                  </m:oMath>
                </a14:m>
                <a:r>
                  <a:rPr lang="en-US" b="0" dirty="0" smtClean="0"/>
                  <a:t>}</a:t>
                </a:r>
              </a:p>
              <a:p>
                <a:pPr algn="ctr"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𝑩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1" i="1">
                                    <a:latin typeface="Cambria Math"/>
                                  </a:rPr>
                                  <m:t>𝒆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×</m:t>
                        </m:r>
                        <m:r>
                          <a:rPr lang="en-US" b="1" i="1">
                            <a:latin typeface="Cambria Math"/>
                          </a:rPr>
                          <m:t>𝑬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/>
                  <a:t>{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0,−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sin</m:t>
                        </m:r>
                      </m:fName>
                      <m:e>
                        <m:r>
                          <a:rPr lang="en-US" i="1">
                            <a:latin typeface="Cambria Math"/>
                          </a:rPr>
                          <m:t>𝜑</m:t>
                        </m:r>
                      </m:e>
                    </m:func>
                    <m:r>
                      <a:rPr lang="en-US" i="1">
                        <a:latin typeface="Cambria Math"/>
                      </a:rPr>
                      <m:t>,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cos</m:t>
                        </m:r>
                      </m:fName>
                      <m:e>
                        <m:r>
                          <a:rPr lang="en-US" i="1">
                            <a:latin typeface="Cambria Math"/>
                          </a:rPr>
                          <m:t>𝜑</m:t>
                        </m:r>
                      </m:e>
                    </m:func>
                  </m:oMath>
                </a14:m>
                <a:r>
                  <a:rPr lang="en-US" dirty="0" smtClean="0"/>
                  <a:t>}</a:t>
                </a:r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613" y="2791947"/>
                <a:ext cx="3744416" cy="1077218"/>
              </a:xfrm>
              <a:prstGeom prst="rect">
                <a:avLst/>
              </a:prstGeom>
              <a:blipFill rotWithShape="1">
                <a:blip r:embed="rId4"/>
                <a:stretch>
                  <a:fillRect t="-2825" r="-651" b="-79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564644" y="2791947"/>
                <a:ext cx="3096344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dirty="0" smtClean="0">
                    <a:solidFill>
                      <a:srgbClr val="C00000"/>
                    </a:solidFill>
                  </a:rPr>
                  <a:t>Linear polarization (LP)</a:t>
                </a:r>
              </a:p>
              <a:p>
                <a:pPr algn="ctr"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𝑬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b="0" dirty="0" smtClean="0"/>
                  <a:t>{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0,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cos</m:t>
                        </m:r>
                      </m:fName>
                      <m:e>
                        <m:r>
                          <a:rPr lang="en-US" i="1">
                            <a:latin typeface="Cambria Math"/>
                          </a:rPr>
                          <m:t>𝜑</m:t>
                        </m:r>
                      </m:e>
                    </m:func>
                    <m:r>
                      <a:rPr lang="en-US" i="1">
                        <a:latin typeface="Cambria Math"/>
                      </a:rPr>
                      <m:t>,0</m:t>
                    </m:r>
                  </m:oMath>
                </a14:m>
                <a:r>
                  <a:rPr lang="en-US" b="0" dirty="0" smtClean="0"/>
                  <a:t>}</a:t>
                </a:r>
              </a:p>
              <a:p>
                <a:pPr algn="ctr"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𝑩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1" i="1">
                                    <a:latin typeface="Cambria Math"/>
                                  </a:rPr>
                                  <m:t>𝒆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×</m:t>
                        </m:r>
                        <m:r>
                          <a:rPr lang="en-US" b="1" i="1" smtClean="0">
                            <a:latin typeface="Cambria Math"/>
                          </a:rPr>
                          <m:t>𝑬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/>
                  <a:t>{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0,0,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cos</m:t>
                        </m:r>
                      </m:fName>
                      <m:e>
                        <m:r>
                          <a:rPr lang="en-US" i="1">
                            <a:latin typeface="Cambria Math"/>
                          </a:rPr>
                          <m:t>𝜑</m:t>
                        </m:r>
                      </m:e>
                    </m:func>
                  </m:oMath>
                </a14:m>
                <a:r>
                  <a:rPr lang="en-US" dirty="0" smtClean="0"/>
                  <a:t>} </a:t>
                </a:r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4644" y="2791947"/>
                <a:ext cx="3096344" cy="1077218"/>
              </a:xfrm>
              <a:prstGeom prst="rect">
                <a:avLst/>
              </a:prstGeom>
              <a:blipFill rotWithShape="1">
                <a:blip r:embed="rId5"/>
                <a:stretch>
                  <a:fillRect t="-2825" r="-2165" b="-79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ÐÐ°ÑÑÐ¸Ð½ÐºÐ¸ Ð¿Ð¾ Ð·Ð°Ð¿ÑÐ¾ÑÑ linearly polarized wave 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923" y="4192981"/>
            <a:ext cx="2421786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697641" y="1782122"/>
                <a:ext cx="1640706" cy="5667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𝜑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i="1">
                          <a:latin typeface="Cambria Math"/>
                        </a:rPr>
                        <m:t>𝜔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  <m:r>
                            <a:rPr lang="en-US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i="1">
                                  <a:latin typeface="Cambria Math"/>
                                </a:rPr>
                                <m:t>𝑐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7641" y="1782122"/>
                <a:ext cx="1640706" cy="566758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97532" y="4108276"/>
            <a:ext cx="4762500" cy="2705100"/>
            <a:chOff x="4283968" y="3140968"/>
            <a:chExt cx="4762500" cy="2705100"/>
          </a:xfrm>
        </p:grpSpPr>
        <p:grpSp>
          <p:nvGrpSpPr>
            <p:cNvPr id="7" name="Group 6"/>
            <p:cNvGrpSpPr/>
            <p:nvPr/>
          </p:nvGrpSpPr>
          <p:grpSpPr>
            <a:xfrm>
              <a:off x="4283968" y="3140968"/>
              <a:ext cx="4762500" cy="2705100"/>
              <a:chOff x="4202113" y="3140968"/>
              <a:chExt cx="4762500" cy="2705100"/>
            </a:xfrm>
          </p:grpSpPr>
          <p:pic>
            <p:nvPicPr>
              <p:cNvPr id="1028" name="Picture 4" descr="ÐÐ°ÑÑÐ¸Ð½ÐºÐ¸ Ð¿Ð¾ Ð·Ð°Ð¿ÑÐ¾ÑÑ circularly polarized wave gif"/>
              <p:cNvPicPr>
                <a:picLocks noChangeAspect="1" noChangeArrowheads="1" noCrop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02113" y="3140968"/>
                <a:ext cx="4762500" cy="27051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Rectangle 5"/>
              <p:cNvSpPr/>
              <p:nvPr/>
            </p:nvSpPr>
            <p:spPr>
              <a:xfrm>
                <a:off x="4202114" y="3140968"/>
                <a:ext cx="1594022" cy="27050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7236295" y="3140968"/>
                <a:ext cx="1728317" cy="27050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6976838" y="3582541"/>
              <a:ext cx="216025" cy="2958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2" descr="https://upload.wikimedia.org/wikipedia/commons/thumb/2/20/Plane_wave_wavefronts_3D.svg/1920px-Plane_wave_wavefronts_3D.sv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417429"/>
            <a:ext cx="2108980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Прямая со стрелкой 89"/>
          <p:cNvCxnSpPr/>
          <p:nvPr/>
        </p:nvCxnSpPr>
        <p:spPr>
          <a:xfrm flipV="1">
            <a:off x="8158411" y="1798576"/>
            <a:ext cx="0" cy="4089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97"/>
          <p:cNvCxnSpPr/>
          <p:nvPr/>
        </p:nvCxnSpPr>
        <p:spPr>
          <a:xfrm>
            <a:off x="8158411" y="2192072"/>
            <a:ext cx="320737" cy="1568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00"/>
          <p:cNvCxnSpPr/>
          <p:nvPr/>
        </p:nvCxnSpPr>
        <p:spPr>
          <a:xfrm flipH="1">
            <a:off x="7884368" y="2192072"/>
            <a:ext cx="274044" cy="1568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8479148" y="2052715"/>
                <a:ext cx="18331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ru-RU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9148" y="2052715"/>
                <a:ext cx="183319" cy="276999"/>
              </a:xfrm>
              <a:prstGeom prst="rect">
                <a:avLst/>
              </a:prstGeom>
              <a:blipFill rotWithShape="1">
                <a:blip r:embed="rId10"/>
                <a:stretch>
                  <a:fillRect l="-20000" r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8230419" y="1551546"/>
                <a:ext cx="18671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ru-RU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0419" y="1551546"/>
                <a:ext cx="186718" cy="276999"/>
              </a:xfrm>
              <a:prstGeom prst="rect">
                <a:avLst/>
              </a:prstGeom>
              <a:blipFill rotWithShape="1">
                <a:blip r:embed="rId11"/>
                <a:stretch>
                  <a:fillRect l="-29032" r="-29032" b="-2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7818836" y="1993477"/>
                <a:ext cx="16908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ru-RU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8836" y="1993477"/>
                <a:ext cx="169085" cy="276999"/>
              </a:xfrm>
              <a:prstGeom prst="rect">
                <a:avLst/>
              </a:prstGeom>
              <a:blipFill rotWithShape="1">
                <a:blip r:embed="rId12"/>
                <a:stretch>
                  <a:fillRect l="-22222" r="-18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069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696820"/>
            <a:ext cx="3024335" cy="388843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81" y="692696"/>
            <a:ext cx="3022650" cy="3886264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71E83-D8BC-45F8-98B1-17CC7D34E449}" type="slidenum">
              <a:rPr lang="ru-RU" smtClean="0"/>
              <a:t>40</a:t>
            </a:fld>
            <a:endParaRPr lang="ru-RU" dirty="0"/>
          </a:p>
        </p:txBody>
      </p:sp>
      <p:sp>
        <p:nvSpPr>
          <p:cNvPr id="3" name="Скругленный прямоугольник 2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2575" y="188913"/>
            <a:ext cx="8682038" cy="503237"/>
          </a:xfrm>
          <a:prstGeom prst="roundRect">
            <a:avLst>
              <a:gd name="adj" fmla="val 18519"/>
            </a:avLst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lIns="89592" tIns="18000" rIns="89592" bIns="18000" anchor="ctr"/>
          <a:lstStyle/>
          <a:p>
            <a:pPr marL="179388" lvl="1" defTabSz="895350">
              <a:spcBef>
                <a:spcPts val="400"/>
              </a:spcBef>
            </a:pPr>
            <a:r>
              <a:rPr lang="en-US" sz="2200" b="1" dirty="0" smtClean="0">
                <a:solidFill>
                  <a:schemeClr val="bg1"/>
                </a:solidFill>
              </a:rPr>
              <a:t>Radiation induced acceleration of ions: multidimensional effects</a:t>
            </a:r>
            <a:endParaRPr lang="ru-RU" sz="22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75656" y="1146553"/>
            <a:ext cx="1003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RF ON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000" y="1151581"/>
            <a:ext cx="91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RF OFF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0" y="4509120"/>
                <a:ext cx="9143999" cy="11419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22288" lvl="1" indent="-342900" defTabSz="895350">
                  <a:spcBef>
                    <a:spcPts val="400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 smtClean="0"/>
                  <a:t>Laser diffraction: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 dirty="0" smtClean="0"/>
                  <a:t> decreases with time</a:t>
                </a:r>
              </a:p>
              <a:p>
                <a:pPr marL="522288" lvl="1" indent="-342900" defTabSz="895350">
                  <a:spcBef>
                    <a:spcPts val="400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 err="1" smtClean="0"/>
                  <a:t>Ponderomotive</a:t>
                </a:r>
                <a:r>
                  <a:rPr lang="en-US" sz="2000" dirty="0" smtClean="0"/>
                  <a:t> force expels electrons in transverse direction and reduces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/>
                          </a:rPr>
                          <m:t>𝜎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𝑝</m:t>
                        </m:r>
                      </m:sub>
                    </m:sSub>
                  </m:oMath>
                </a14:m>
                <a:endParaRPr lang="en-US" sz="2000" dirty="0" smtClean="0"/>
              </a:p>
              <a:p>
                <a:pPr marL="522288" lvl="1" indent="-342900" defTabSz="895350">
                  <a:spcBef>
                    <a:spcPts val="400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 smtClean="0"/>
                  <a:t>Complete charge separation leads to Coulomb explosion in transverse direction</a:t>
                </a:r>
                <a:endParaRPr lang="ru-RU" sz="20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509120"/>
                <a:ext cx="9143999" cy="1141916"/>
              </a:xfrm>
              <a:prstGeom prst="rect">
                <a:avLst/>
              </a:prstGeom>
              <a:blipFill rotWithShape="1">
                <a:blip r:embed="rId6"/>
                <a:stretch>
                  <a:fillRect t="-2674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79513" y="5877272"/>
                <a:ext cx="6480719" cy="1039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C00000"/>
                    </a:solidFill>
                  </a:rPr>
                  <a:t>Possible solution:</a:t>
                </a:r>
                <a:r>
                  <a:rPr lang="en-US" sz="2000" dirty="0" smtClean="0"/>
                  <a:t> increase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/>
                          </a:rPr>
                          <m:t>𝜎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 dirty="0" smtClean="0"/>
                  <a:t> to prevent complete charge separation and make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/>
                          </a:rPr>
                          <m:t>𝜏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𝑏𝑑</m:t>
                        </m:r>
                      </m:sub>
                    </m:sSub>
                  </m:oMath>
                </a14:m>
                <a:r>
                  <a:rPr lang="en-US" sz="2000" dirty="0" smtClean="0"/>
                  <a:t> lower than the diffraction time</a:t>
                </a:r>
              </a:p>
              <a:p>
                <a:r>
                  <a:rPr lang="en-US" sz="2000" dirty="0" smtClean="0"/>
                  <a:t>(but keep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𝜎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/>
                      </a:rPr>
                      <m:t>&lt;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𝜎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𝑜𝑝𝑎𝑞𝑢𝑒</m:t>
                        </m:r>
                      </m:sub>
                    </m:sSub>
                  </m:oMath>
                </a14:m>
                <a:r>
                  <a:rPr lang="en-US" sz="2000" dirty="0" smtClean="0"/>
                  <a:t>) </a:t>
                </a:r>
                <a:endParaRPr lang="en-US" sz="20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3" y="5877272"/>
                <a:ext cx="6480719" cy="1039323"/>
              </a:xfrm>
              <a:prstGeom prst="rect">
                <a:avLst/>
              </a:prstGeom>
              <a:blipFill rotWithShape="1">
                <a:blip r:embed="rId7"/>
                <a:stretch>
                  <a:fillRect l="-940" t="-2924" b="-76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6732240" y="5639572"/>
                <a:ext cx="1664623" cy="10721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𝜏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𝑏𝑑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𝜇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4</m:t>
                              </m:r>
                            </m:sup>
                          </m:sSubSup>
                          <m:r>
                            <a:rPr lang="en-US" i="1">
                              <a:latin typeface="Cambria Math"/>
                            </a:rPr>
                            <m:t>𝑇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𝑚𝑎𝑥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𝑅𝐼𝐴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)</m:t>
                          </m:r>
                        </m:sup>
                      </m:sSubSup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∼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𝜏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𝑏𝑑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2240" y="5639572"/>
                <a:ext cx="1664623" cy="1072153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6084168" y="1772816"/>
                <a:ext cx="288044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=500</m:t>
                    </m:r>
                  </m:oMath>
                </a14:m>
                <a:r>
                  <a:rPr lang="en-US" dirty="0" smtClean="0"/>
                  <a:t>, CP, </a:t>
                </a:r>
              </a:p>
              <a:p>
                <a:pPr algn="ctr"/>
                <a:r>
                  <a:rPr lang="en-US" dirty="0" smtClean="0"/>
                  <a:t>FWHM 40 fs,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𝑤</m:t>
                    </m:r>
                    <m:r>
                      <a:rPr lang="en-US" i="1" dirty="0" smtClean="0">
                        <a:latin typeface="Cambria Math"/>
                      </a:rPr>
                      <m:t>=6</m:t>
                    </m:r>
                    <m:r>
                      <a:rPr lang="en-US" i="1" dirty="0" smtClean="0">
                        <a:latin typeface="Cambria Math"/>
                      </a:rPr>
                      <m:t>𝜆</m:t>
                    </m:r>
                  </m:oMath>
                </a14:m>
                <a:r>
                  <a:rPr lang="en-US" dirty="0" smtClean="0"/>
                  <a:t>, 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4040FF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solidFill>
                          <a:srgbClr val="4040FF"/>
                        </a:solidFill>
                        <a:latin typeface="Cambria Math" panose="02040503050406030204" pitchFamily="18" charset="0"/>
                      </a:rPr>
                      <m:t>=15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404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4040FF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404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4168" y="1772816"/>
                <a:ext cx="2880445" cy="923330"/>
              </a:xfrm>
              <a:prstGeom prst="rect">
                <a:avLst/>
              </a:prstGeom>
              <a:blipFill rotWithShape="1">
                <a:blip r:embed="rId9"/>
                <a:stretch>
                  <a:fillRect t="-3311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449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340768"/>
            <a:ext cx="3563889" cy="2672916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71E83-D8BC-45F8-98B1-17CC7D34E449}" type="slidenum">
              <a:rPr lang="ru-RU" smtClean="0"/>
              <a:t>41</a:t>
            </a:fld>
            <a:endParaRPr lang="ru-RU" dirty="0"/>
          </a:p>
        </p:txBody>
      </p:sp>
      <p:sp>
        <p:nvSpPr>
          <p:cNvPr id="3" name="Скругленный прямоугольник 2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2575" y="188913"/>
            <a:ext cx="8682038" cy="503237"/>
          </a:xfrm>
          <a:prstGeom prst="roundRect">
            <a:avLst>
              <a:gd name="adj" fmla="val 18519"/>
            </a:avLst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lIns="89592" tIns="18000" rIns="89592" bIns="18000" anchor="ctr"/>
          <a:lstStyle/>
          <a:p>
            <a:pPr marL="179388" lvl="1" defTabSz="895350">
              <a:spcBef>
                <a:spcPts val="400"/>
              </a:spcBef>
            </a:pPr>
            <a:r>
              <a:rPr lang="en-US" sz="2200" b="1" dirty="0" smtClean="0">
                <a:solidFill>
                  <a:schemeClr val="bg1"/>
                </a:solidFill>
              </a:rPr>
              <a:t>RIA vs LS</a:t>
            </a:r>
            <a:endParaRPr lang="ru-RU" sz="22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76463" y="4149080"/>
                <a:ext cx="3960440" cy="18691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=500</m:t>
                    </m:r>
                  </m:oMath>
                </a14:m>
                <a:r>
                  <a:rPr lang="en-US" dirty="0" smtClean="0"/>
                  <a:t> (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/>
                      </a:rPr>
                      <m:t>𝐼</m:t>
                    </m:r>
                    <m:r>
                      <a:rPr lang="en-US" b="0" i="1" dirty="0" smtClean="0">
                        <a:latin typeface="Cambria Math"/>
                      </a:rPr>
                      <m:t>≈7⋅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b="0" i="1" dirty="0" smtClean="0">
                            <a:latin typeface="Cambria Math"/>
                          </a:rPr>
                          <m:t>23</m:t>
                        </m:r>
                      </m:sup>
                    </m:sSup>
                  </m:oMath>
                </a14:m>
                <a:r>
                  <a:rPr lang="en-US" dirty="0" smtClean="0"/>
                  <a:t>W/cm</a:t>
                </a:r>
                <a:r>
                  <a:rPr lang="en-US" baseline="30000" dirty="0" smtClean="0"/>
                  <a:t>2</a:t>
                </a:r>
                <a:r>
                  <a:rPr lang="en-US" dirty="0" smtClean="0"/>
                  <a:t>),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CP</a:t>
                </a:r>
                <a:r>
                  <a:rPr lang="en-US" dirty="0"/>
                  <a:t>,</a:t>
                </a:r>
              </a:p>
              <a:p>
                <a:pPr algn="ctr"/>
                <a:r>
                  <a:rPr lang="en-US" dirty="0" smtClean="0"/>
                  <a:t> FWHM 15 fs,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𝑤</m:t>
                    </m:r>
                    <m:r>
                      <a:rPr lang="en-US" i="1" dirty="0" smtClean="0">
                        <a:latin typeface="Cambria Math"/>
                      </a:rPr>
                      <m:t>=3</m:t>
                    </m:r>
                    <m:r>
                      <a:rPr lang="en-US" i="1" dirty="0" smtClean="0">
                        <a:latin typeface="Cambria Math"/>
                      </a:rPr>
                      <m:t>𝜆</m:t>
                    </m:r>
                  </m:oMath>
                </a14:m>
                <a:r>
                  <a:rPr lang="en-US" dirty="0" smtClean="0"/>
                  <a:t>, 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4040FF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solidFill>
                          <a:srgbClr val="4040FF"/>
                        </a:solidFill>
                        <a:latin typeface="Cambria Math" panose="02040503050406030204" pitchFamily="18" charset="0"/>
                      </a:rPr>
                      <m:t>=50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404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4040FF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404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 smtClean="0"/>
                  <a:t>, 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𝑍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𝐴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 smtClean="0"/>
                  <a:t> (deuterium)</a:t>
                </a:r>
              </a:p>
              <a:p>
                <a:pPr algn="ctr"/>
                <a:endParaRPr lang="en-US" dirty="0" smtClean="0"/>
              </a:p>
              <a:p>
                <a:pPr algn="ctr"/>
                <a:r>
                  <a:rPr lang="en-US" dirty="0" smtClean="0"/>
                  <a:t>LS: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4040FF"/>
                        </a:solidFill>
                        <a:latin typeface="Cambria Math"/>
                      </a:rPr>
                      <m:t>𝑛</m:t>
                    </m:r>
                    <m:r>
                      <a:rPr lang="en-US" b="0" i="1" smtClean="0">
                        <a:solidFill>
                          <a:srgbClr val="4040FF"/>
                        </a:solidFill>
                        <a:latin typeface="Cambria Math"/>
                      </a:rPr>
                      <m:t>=160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404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4040FF"/>
                            </a:solidFill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4040FF"/>
                            </a:solidFill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463" y="4149080"/>
                <a:ext cx="3960440" cy="1869166"/>
              </a:xfrm>
              <a:prstGeom prst="rect">
                <a:avLst/>
              </a:prstGeom>
              <a:blipFill rotWithShape="1">
                <a:blip r:embed="rId4"/>
                <a:stretch>
                  <a:fillRect t="-1634" b="-45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076056" y="4149080"/>
                <a:ext cx="3635897" cy="18691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=700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𝐼</m:t>
                    </m:r>
                    <m:r>
                      <a:rPr lang="en-US" i="1" dirty="0">
                        <a:latin typeface="Cambria Math"/>
                      </a:rPr>
                      <m:t>≈7⋅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i="1" dirty="0">
                            <a:latin typeface="Cambria Math"/>
                          </a:rPr>
                          <m:t>23</m:t>
                        </m:r>
                      </m:sup>
                    </m:sSup>
                  </m:oMath>
                </a14:m>
                <a:r>
                  <a:rPr lang="en-US" dirty="0"/>
                  <a:t>W/cm</a:t>
                </a:r>
                <a:r>
                  <a:rPr lang="en-US" baseline="30000" dirty="0"/>
                  <a:t>2</a:t>
                </a:r>
                <a:r>
                  <a:rPr lang="en-US" dirty="0"/>
                  <a:t>),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LP</a:t>
                </a:r>
                <a:r>
                  <a:rPr lang="en-US" dirty="0"/>
                  <a:t>,</a:t>
                </a:r>
              </a:p>
              <a:p>
                <a:pPr algn="ctr"/>
                <a:r>
                  <a:rPr lang="en-US" dirty="0" smtClean="0"/>
                  <a:t> FWHM 15 fs,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𝑤</m:t>
                    </m:r>
                    <m:r>
                      <a:rPr lang="en-US" i="1" dirty="0" smtClean="0">
                        <a:latin typeface="Cambria Math"/>
                      </a:rPr>
                      <m:t>=3</m:t>
                    </m:r>
                    <m:r>
                      <a:rPr lang="en-US" i="1" dirty="0" smtClean="0">
                        <a:latin typeface="Cambria Math"/>
                      </a:rPr>
                      <m:t>𝜆</m:t>
                    </m:r>
                  </m:oMath>
                </a14:m>
                <a:r>
                  <a:rPr lang="en-US" dirty="0" smtClean="0"/>
                  <a:t>, 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4040FF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solidFill>
                          <a:srgbClr val="4040FF"/>
                        </a:solidFill>
                        <a:latin typeface="Cambria Math" panose="02040503050406030204" pitchFamily="18" charset="0"/>
                      </a:rPr>
                      <m:t>=50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404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4040FF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404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 smtClean="0"/>
                  <a:t>, 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𝑍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𝐴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 smtClean="0"/>
                  <a:t> (deuterium)</a:t>
                </a:r>
              </a:p>
              <a:p>
                <a:pPr algn="ctr"/>
                <a:endParaRPr lang="en-US" dirty="0" smtClean="0"/>
              </a:p>
              <a:p>
                <a:pPr algn="ctr"/>
                <a:r>
                  <a:rPr lang="en-US" dirty="0" smtClean="0"/>
                  <a:t>LS: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4040FF"/>
                        </a:solidFill>
                        <a:latin typeface="Cambria Math"/>
                      </a:rPr>
                      <m:t>𝑛</m:t>
                    </m:r>
                    <m:r>
                      <a:rPr lang="en-US" b="0" i="1" smtClean="0">
                        <a:solidFill>
                          <a:srgbClr val="4040FF"/>
                        </a:solidFill>
                        <a:latin typeface="Cambria Math"/>
                      </a:rPr>
                      <m:t>=220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404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4040FF"/>
                            </a:solidFill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4040FF"/>
                            </a:solidFill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6056" y="4149080"/>
                <a:ext cx="3635897" cy="1869166"/>
              </a:xfrm>
              <a:prstGeom prst="rect">
                <a:avLst/>
              </a:prstGeom>
              <a:blipFill rotWithShape="1">
                <a:blip r:embed="rId5"/>
                <a:stretch>
                  <a:fillRect t="-1634" b="-45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39" y="1340768"/>
            <a:ext cx="3563888" cy="267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6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71E83-D8BC-45F8-98B1-17CC7D34E449}" type="slidenum">
              <a:rPr lang="ru-RU" smtClean="0"/>
              <a:t>42</a:t>
            </a:fld>
            <a:endParaRPr lang="ru-RU" dirty="0"/>
          </a:p>
        </p:txBody>
      </p:sp>
      <p:sp>
        <p:nvSpPr>
          <p:cNvPr id="3" name="Скругленный прямоугольник 2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2575" y="188913"/>
            <a:ext cx="8682038" cy="503237"/>
          </a:xfrm>
          <a:prstGeom prst="roundRect">
            <a:avLst>
              <a:gd name="adj" fmla="val 18519"/>
            </a:avLst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lIns="89592" tIns="18000" rIns="89592" bIns="18000" anchor="ctr"/>
          <a:lstStyle/>
          <a:p>
            <a:pPr marL="179388" lvl="1" defTabSz="895350">
              <a:spcBef>
                <a:spcPts val="400"/>
              </a:spcBef>
            </a:pPr>
            <a:r>
              <a:rPr lang="en-US" sz="2200" b="1" dirty="0" smtClean="0">
                <a:solidFill>
                  <a:schemeClr val="bg1"/>
                </a:solidFill>
              </a:rPr>
              <a:t>Radiative trapping</a:t>
            </a:r>
            <a:endParaRPr lang="ru-RU" sz="2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293433"/>
            <a:ext cx="1523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standing wave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294236" y="754831"/>
            <a:ext cx="58142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>
                <a:solidFill>
                  <a:srgbClr val="558ED5"/>
                </a:solidFill>
              </a:rPr>
              <a:t>A. </a:t>
            </a:r>
            <a:r>
              <a:rPr lang="en-US" sz="1400" dirty="0" err="1" smtClean="0">
                <a:solidFill>
                  <a:srgbClr val="558ED5"/>
                </a:solidFill>
              </a:rPr>
              <a:t>Fedotov</a:t>
            </a:r>
            <a:r>
              <a:rPr lang="en-US" sz="1400" dirty="0" smtClean="0">
                <a:solidFill>
                  <a:srgbClr val="558ED5"/>
                </a:solidFill>
              </a:rPr>
              <a:t>, N. </a:t>
            </a:r>
            <a:r>
              <a:rPr lang="en-US" sz="1400" dirty="0" err="1">
                <a:solidFill>
                  <a:srgbClr val="558ED5"/>
                </a:solidFill>
              </a:rPr>
              <a:t>Elkina</a:t>
            </a:r>
            <a:r>
              <a:rPr lang="en-US" sz="1400" dirty="0" smtClean="0">
                <a:solidFill>
                  <a:srgbClr val="558ED5"/>
                </a:solidFill>
              </a:rPr>
              <a:t>, E. Gelfer, N. </a:t>
            </a:r>
            <a:r>
              <a:rPr lang="en-US" sz="1400" dirty="0" err="1" smtClean="0">
                <a:solidFill>
                  <a:srgbClr val="558ED5"/>
                </a:solidFill>
              </a:rPr>
              <a:t>Narozhny</a:t>
            </a:r>
            <a:r>
              <a:rPr lang="en-US" sz="1400" dirty="0" smtClean="0">
                <a:solidFill>
                  <a:srgbClr val="558ED5"/>
                </a:solidFill>
              </a:rPr>
              <a:t>, H</a:t>
            </a:r>
            <a:r>
              <a:rPr lang="en-US" sz="1400" dirty="0">
                <a:solidFill>
                  <a:srgbClr val="558ED5"/>
                </a:solidFill>
              </a:rPr>
              <a:t>. </a:t>
            </a:r>
            <a:r>
              <a:rPr lang="en-US" sz="1400" dirty="0" err="1" smtClean="0">
                <a:solidFill>
                  <a:srgbClr val="558ED5"/>
                </a:solidFill>
              </a:rPr>
              <a:t>Ruhl</a:t>
            </a:r>
            <a:r>
              <a:rPr lang="en-US" sz="1400" dirty="0" smtClean="0">
                <a:solidFill>
                  <a:srgbClr val="558ED5"/>
                </a:solidFill>
              </a:rPr>
              <a:t>, </a:t>
            </a:r>
            <a:r>
              <a:rPr lang="en-US" sz="1400" i="1" dirty="0" smtClean="0">
                <a:solidFill>
                  <a:srgbClr val="558ED5"/>
                </a:solidFill>
              </a:rPr>
              <a:t>PRA</a:t>
            </a:r>
            <a:r>
              <a:rPr lang="en-US" sz="1400" dirty="0" smtClean="0">
                <a:solidFill>
                  <a:srgbClr val="558ED5"/>
                </a:solidFill>
              </a:rPr>
              <a:t>, </a:t>
            </a:r>
            <a:r>
              <a:rPr lang="en-US" sz="1400" b="1" dirty="0">
                <a:solidFill>
                  <a:srgbClr val="558ED5"/>
                </a:solidFill>
              </a:rPr>
              <a:t>90</a:t>
            </a:r>
            <a:r>
              <a:rPr lang="en-US" sz="1400" dirty="0">
                <a:solidFill>
                  <a:srgbClr val="558ED5"/>
                </a:solidFill>
              </a:rPr>
              <a:t>, 053847 (2014</a:t>
            </a:r>
            <a:r>
              <a:rPr lang="en-US" sz="1400" dirty="0" smtClean="0">
                <a:solidFill>
                  <a:srgbClr val="558ED5"/>
                </a:solidFill>
              </a:rPr>
              <a:t>)</a:t>
            </a:r>
          </a:p>
          <a:p>
            <a:pPr algn="r"/>
            <a:r>
              <a:rPr lang="en-US" sz="1400" dirty="0" smtClean="0">
                <a:solidFill>
                  <a:srgbClr val="558ED5"/>
                </a:solidFill>
              </a:rPr>
              <a:t>A. </a:t>
            </a:r>
            <a:r>
              <a:rPr lang="en-US" sz="1400" dirty="0" err="1" smtClean="0">
                <a:solidFill>
                  <a:srgbClr val="558ED5"/>
                </a:solidFill>
              </a:rPr>
              <a:t>Gonoskov</a:t>
            </a:r>
            <a:r>
              <a:rPr lang="en-US" sz="1400" dirty="0" smtClean="0">
                <a:solidFill>
                  <a:srgbClr val="558ED5"/>
                </a:solidFill>
              </a:rPr>
              <a:t> et. al. </a:t>
            </a:r>
            <a:r>
              <a:rPr lang="en-US" sz="1400" i="1" dirty="0">
                <a:solidFill>
                  <a:srgbClr val="558ED5"/>
                </a:solidFill>
              </a:rPr>
              <a:t>PRL</a:t>
            </a:r>
            <a:r>
              <a:rPr lang="en-US" sz="1400" dirty="0">
                <a:solidFill>
                  <a:srgbClr val="558ED5"/>
                </a:solidFill>
              </a:rPr>
              <a:t>, </a:t>
            </a:r>
            <a:r>
              <a:rPr lang="en-US" sz="1400" b="1" dirty="0">
                <a:solidFill>
                  <a:srgbClr val="558ED5"/>
                </a:solidFill>
              </a:rPr>
              <a:t>113</a:t>
            </a:r>
            <a:r>
              <a:rPr lang="en-US" sz="1400" dirty="0">
                <a:solidFill>
                  <a:srgbClr val="558ED5"/>
                </a:solidFill>
              </a:rPr>
              <a:t>, 014801 (2014</a:t>
            </a:r>
            <a:r>
              <a:rPr lang="en-US" sz="1400" dirty="0" smtClean="0">
                <a:solidFill>
                  <a:srgbClr val="558ED5"/>
                </a:solidFill>
              </a:rPr>
              <a:t>)</a:t>
            </a:r>
          </a:p>
          <a:p>
            <a:pPr algn="r"/>
            <a:r>
              <a:rPr lang="sv-SE" sz="1400" dirty="0">
                <a:solidFill>
                  <a:srgbClr val="558ED5"/>
                </a:solidFill>
              </a:rPr>
              <a:t>L. </a:t>
            </a:r>
            <a:r>
              <a:rPr lang="sv-SE" sz="1400" dirty="0" smtClean="0">
                <a:solidFill>
                  <a:srgbClr val="558ED5"/>
                </a:solidFill>
              </a:rPr>
              <a:t>Ji, </a:t>
            </a:r>
            <a:r>
              <a:rPr lang="sv-SE" sz="1400" dirty="0">
                <a:solidFill>
                  <a:srgbClr val="558ED5"/>
                </a:solidFill>
              </a:rPr>
              <a:t>A. </a:t>
            </a:r>
            <a:r>
              <a:rPr lang="sv-SE" sz="1400" dirty="0" smtClean="0">
                <a:solidFill>
                  <a:srgbClr val="558ED5"/>
                </a:solidFill>
              </a:rPr>
              <a:t>Pukhov, I</a:t>
            </a:r>
            <a:r>
              <a:rPr lang="sv-SE" sz="1400" dirty="0">
                <a:solidFill>
                  <a:srgbClr val="558ED5"/>
                </a:solidFill>
              </a:rPr>
              <a:t>. </a:t>
            </a:r>
            <a:r>
              <a:rPr lang="sv-SE" sz="1400" dirty="0" smtClean="0">
                <a:solidFill>
                  <a:srgbClr val="558ED5"/>
                </a:solidFill>
              </a:rPr>
              <a:t>Kostyukov, B. Shen, </a:t>
            </a:r>
            <a:r>
              <a:rPr lang="sv-SE" sz="1400" dirty="0">
                <a:solidFill>
                  <a:srgbClr val="558ED5"/>
                </a:solidFill>
              </a:rPr>
              <a:t>K. </a:t>
            </a:r>
            <a:r>
              <a:rPr lang="sv-SE" sz="1400" dirty="0" smtClean="0">
                <a:solidFill>
                  <a:srgbClr val="558ED5"/>
                </a:solidFill>
              </a:rPr>
              <a:t>Akli, </a:t>
            </a:r>
            <a:r>
              <a:rPr lang="sv-SE" sz="1400" i="1" dirty="0" smtClean="0">
                <a:solidFill>
                  <a:srgbClr val="558ED5"/>
                </a:solidFill>
              </a:rPr>
              <a:t>PRL</a:t>
            </a:r>
            <a:r>
              <a:rPr lang="sv-SE" sz="1400" dirty="0" smtClean="0">
                <a:solidFill>
                  <a:srgbClr val="558ED5"/>
                </a:solidFill>
              </a:rPr>
              <a:t>, </a:t>
            </a:r>
            <a:r>
              <a:rPr lang="en-US" sz="1400" b="1" dirty="0">
                <a:solidFill>
                  <a:srgbClr val="558ED5"/>
                </a:solidFill>
              </a:rPr>
              <a:t>112</a:t>
            </a:r>
            <a:r>
              <a:rPr lang="en-US" sz="1400" dirty="0">
                <a:solidFill>
                  <a:srgbClr val="558ED5"/>
                </a:solidFill>
              </a:rPr>
              <a:t>, 145003 (2014)</a:t>
            </a:r>
          </a:p>
        </p:txBody>
      </p:sp>
      <p:sp>
        <p:nvSpPr>
          <p:cNvPr id="8" name="Овал 31"/>
          <p:cNvSpPr/>
          <p:nvPr/>
        </p:nvSpPr>
        <p:spPr>
          <a:xfrm>
            <a:off x="1064022" y="2826277"/>
            <a:ext cx="2664296" cy="2539428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59000">
                <a:srgbClr val="BFBFBF"/>
              </a:gs>
              <a:gs pos="38000">
                <a:schemeClr val="bg1">
                  <a:lumMod val="50000"/>
                </a:schemeClr>
              </a:gs>
              <a:gs pos="79000">
                <a:schemeClr val="bg1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Straight Arrow Connector 27"/>
          <p:cNvCxnSpPr/>
          <p:nvPr/>
        </p:nvCxnSpPr>
        <p:spPr>
          <a:xfrm flipV="1">
            <a:off x="2402509" y="3445336"/>
            <a:ext cx="0" cy="448851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432797" y="3462353"/>
                <a:ext cx="10120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&gt;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2797" y="3462353"/>
                <a:ext cx="1012072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387425" y="3020799"/>
                <a:ext cx="4767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7425" y="3020799"/>
                <a:ext cx="476797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504182" y="3822179"/>
                <a:ext cx="462371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182" y="3822179"/>
                <a:ext cx="462371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Прямая со стрелкой 58"/>
          <p:cNvCxnSpPr/>
          <p:nvPr/>
        </p:nvCxnSpPr>
        <p:spPr>
          <a:xfrm flipH="1">
            <a:off x="1928118" y="3030520"/>
            <a:ext cx="474391" cy="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730879" y="2620324"/>
                <a:ext cx="46769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0879" y="2620324"/>
                <a:ext cx="467692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6"/>
          <p:cNvSpPr/>
          <p:nvPr/>
        </p:nvSpPr>
        <p:spPr>
          <a:xfrm>
            <a:off x="1928118" y="3030520"/>
            <a:ext cx="948782" cy="86366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Прямая со стрелкой 34"/>
          <p:cNvCxnSpPr/>
          <p:nvPr/>
        </p:nvCxnSpPr>
        <p:spPr>
          <a:xfrm>
            <a:off x="2402509" y="3030520"/>
            <a:ext cx="0" cy="28760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37"/>
          <p:cNvCxnSpPr>
            <a:stCxn id="15" idx="4"/>
          </p:cNvCxnSpPr>
          <p:nvPr/>
        </p:nvCxnSpPr>
        <p:spPr>
          <a:xfrm>
            <a:off x="2402509" y="3894187"/>
            <a:ext cx="461713" cy="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03"/>
          <p:cNvCxnSpPr/>
          <p:nvPr/>
        </p:nvCxnSpPr>
        <p:spPr>
          <a:xfrm flipV="1">
            <a:off x="4184294" y="3683718"/>
            <a:ext cx="0" cy="6093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05"/>
          <p:cNvCxnSpPr/>
          <p:nvPr/>
        </p:nvCxnSpPr>
        <p:spPr>
          <a:xfrm>
            <a:off x="4184294" y="4293096"/>
            <a:ext cx="57148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699902" y="3926428"/>
                <a:ext cx="18671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ru-RU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9902" y="3926428"/>
                <a:ext cx="186718" cy="276999"/>
              </a:xfrm>
              <a:prstGeom prst="rect">
                <a:avLst/>
              </a:prstGeom>
              <a:blipFill>
                <a:blip r:embed="rId8"/>
                <a:stretch>
                  <a:fillRect l="-32258" r="-25806" b="-2391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323727" y="3501008"/>
                <a:ext cx="16908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ru-RU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3727" y="3501008"/>
                <a:ext cx="169085" cy="276999"/>
              </a:xfrm>
              <a:prstGeom prst="rect">
                <a:avLst/>
              </a:prstGeom>
              <a:blipFill>
                <a:blip r:embed="rId9"/>
                <a:stretch>
                  <a:fillRect l="-21429" r="-1428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Выгнутая вниз стрелка 31"/>
          <p:cNvSpPr/>
          <p:nvPr/>
        </p:nvSpPr>
        <p:spPr>
          <a:xfrm rot="4858751">
            <a:off x="1293071" y="3340851"/>
            <a:ext cx="612179" cy="257395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136030" y="3390131"/>
                <a:ext cx="29847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6030" y="3390131"/>
                <a:ext cx="298479" cy="369332"/>
              </a:xfrm>
              <a:prstGeom prst="rect">
                <a:avLst/>
              </a:prstGeom>
              <a:blipFill rotWithShape="1">
                <a:blip r:embed="rId10"/>
                <a:stretch>
                  <a:fillRect l="-12245" r="-122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0" y="2186859"/>
                <a:ext cx="93245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Antinode of CP focused standing wave: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𝒂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𝛼</m:t>
                        </m:r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/>
                              </a:rPr>
                              <m:t>𝒓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/>
                              </a:rPr>
                              <m:t>⊥</m:t>
                            </m:r>
                          </m:sub>
                        </m:sSub>
                      </m:e>
                    </m:d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0,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/>
                              </a:rPr>
                              <m:t>cos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𝜏</m:t>
                            </m:r>
                          </m:e>
                        </m:func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/>
                              </a:rPr>
                              <m:t>sin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𝜏</m:t>
                            </m:r>
                          </m:e>
                        </m:func>
                      </m:e>
                    </m:d>
                    <m:r>
                      <a:rPr lang="en-US" b="0" i="1" smtClean="0">
                        <a:latin typeface="Cambria Math"/>
                      </a:rPr>
                      <m:t>, </m:t>
                    </m:r>
                    <m:r>
                      <a:rPr lang="en-US" b="1" i="1" smtClean="0">
                        <a:latin typeface="Cambria Math"/>
                      </a:rPr>
                      <m:t>𝑩</m:t>
                    </m:r>
                    <m:r>
                      <a:rPr lang="en-US" b="0" i="1" smtClean="0">
                        <a:latin typeface="Cambria Math"/>
                      </a:rPr>
                      <m:t>∼−</m:t>
                    </m:r>
                    <m:r>
                      <a:rPr lang="en-US" b="0" i="0" smtClean="0">
                        <a:latin typeface="Cambria Math"/>
                      </a:rPr>
                      <m:t>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1" i="1" smtClean="0">
                        <a:latin typeface="Cambria Math"/>
                      </a:rPr>
                      <m:t>∼</m:t>
                    </m:r>
                    <m:r>
                      <a:rPr lang="en-US" b="0" i="1" smtClean="0">
                        <a:latin typeface="Cambria Math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𝛼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,</m:t>
                    </m:r>
                    <m:r>
                      <a:rPr lang="en-US" i="1">
                        <a:latin typeface="Cambria Math"/>
                      </a:rPr>
                      <m:t>𝛼</m:t>
                    </m:r>
                    <m:r>
                      <a:rPr lang="en-US" i="1">
                        <a:latin typeface="Cambria Math"/>
                      </a:rPr>
                      <m:t>≪1 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186859"/>
                <a:ext cx="9324528" cy="369332"/>
              </a:xfrm>
              <a:prstGeom prst="rect">
                <a:avLst/>
              </a:prstGeom>
              <a:blipFill>
                <a:blip r:embed="rId11"/>
                <a:stretch>
                  <a:fillRect l="-523" t="-10000" b="-2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38128" y="4063628"/>
                <a:ext cx="16061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&lt;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𝑭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&gt;∥−</m:t>
                      </m:r>
                      <m:r>
                        <a:rPr lang="en-US" b="0" i="0" smtClean="0">
                          <a:latin typeface="Cambria Math"/>
                        </a:rPr>
                        <m:t>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28" y="4063628"/>
                <a:ext cx="1606144" cy="369332"/>
              </a:xfrm>
              <a:prstGeom prst="rect">
                <a:avLst/>
              </a:prstGeom>
              <a:blipFill>
                <a:blip r:embed="rId1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Arrow Connector 34"/>
          <p:cNvCxnSpPr/>
          <p:nvPr/>
        </p:nvCxnSpPr>
        <p:spPr>
          <a:xfrm flipV="1">
            <a:off x="107504" y="3923405"/>
            <a:ext cx="0" cy="477014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1379028" y="5386305"/>
                <a:ext cx="1731693" cy="5629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𝜇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3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</a:rPr>
                        <m:t>≪1, </m:t>
                      </m:r>
                      <m:r>
                        <a:rPr lang="en-US" b="0" i="1" smtClean="0">
                          <a:latin typeface="Cambria Math"/>
                        </a:rPr>
                        <m:t>𝛿</m:t>
                      </m:r>
                      <m:r>
                        <a:rPr lang="en-US" b="0" i="1" smtClean="0">
                          <a:latin typeface="Cambria Math"/>
                        </a:rPr>
                        <m:t>≈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028" y="5386305"/>
                <a:ext cx="1731693" cy="562975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3718384" y="4675846"/>
                <a:ext cx="1476815" cy="618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𝛿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4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𝛿</m:t>
                              </m:r>
                            </m:e>
                          </m:func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𝜇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8384" y="4675846"/>
                <a:ext cx="1476815" cy="618887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Овал 31"/>
          <p:cNvSpPr/>
          <p:nvPr/>
        </p:nvSpPr>
        <p:spPr>
          <a:xfrm>
            <a:off x="5417665" y="2770857"/>
            <a:ext cx="2664296" cy="2539428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59000">
                <a:srgbClr val="BFBFBF"/>
              </a:gs>
              <a:gs pos="38000">
                <a:schemeClr val="bg1">
                  <a:lumMod val="50000"/>
                </a:schemeClr>
              </a:gs>
              <a:gs pos="79000">
                <a:schemeClr val="bg1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7217865" y="3323706"/>
                <a:ext cx="10120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&gt;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7865" y="3323706"/>
                <a:ext cx="1012072" cy="369332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6588224" y="2932889"/>
                <a:ext cx="4767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8224" y="2932889"/>
                <a:ext cx="476797" cy="369332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6857825" y="3766759"/>
                <a:ext cx="462371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7825" y="3766759"/>
                <a:ext cx="462371" cy="369332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Прямая со стрелкой 58"/>
          <p:cNvCxnSpPr/>
          <p:nvPr/>
        </p:nvCxnSpPr>
        <p:spPr>
          <a:xfrm flipH="1">
            <a:off x="6281761" y="2975100"/>
            <a:ext cx="474391" cy="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6084522" y="2564904"/>
                <a:ext cx="46769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4522" y="2564904"/>
                <a:ext cx="467692" cy="369332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Oval 6"/>
          <p:cNvSpPr/>
          <p:nvPr/>
        </p:nvSpPr>
        <p:spPr>
          <a:xfrm>
            <a:off x="6281761" y="2975100"/>
            <a:ext cx="948782" cy="86366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Прямая со стрелкой 34"/>
          <p:cNvCxnSpPr/>
          <p:nvPr/>
        </p:nvCxnSpPr>
        <p:spPr>
          <a:xfrm flipH="1">
            <a:off x="6506922" y="2975100"/>
            <a:ext cx="249230" cy="12163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37"/>
          <p:cNvCxnSpPr>
            <a:stCxn id="46" idx="4"/>
          </p:cNvCxnSpPr>
          <p:nvPr/>
        </p:nvCxnSpPr>
        <p:spPr>
          <a:xfrm>
            <a:off x="6756152" y="3838767"/>
            <a:ext cx="461713" cy="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Выгнутая вниз стрелка 31"/>
          <p:cNvSpPr/>
          <p:nvPr/>
        </p:nvSpPr>
        <p:spPr>
          <a:xfrm rot="4858751">
            <a:off x="5646714" y="3285431"/>
            <a:ext cx="612179" cy="257395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5489673" y="3334711"/>
                <a:ext cx="29847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9673" y="3334711"/>
                <a:ext cx="298479" cy="369332"/>
              </a:xfrm>
              <a:prstGeom prst="rect">
                <a:avLst/>
              </a:prstGeom>
              <a:blipFill rotWithShape="1">
                <a:blip r:embed="rId21"/>
                <a:stretch>
                  <a:fillRect l="-14286" r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7621576" y="4044268"/>
                <a:ext cx="14977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&lt;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𝑭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𝑅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&gt;⊥</m:t>
                      </m:r>
                      <m:r>
                        <a:rPr lang="en-US" b="0" i="0" smtClean="0">
                          <a:latin typeface="Cambria Math"/>
                        </a:rPr>
                        <m:t>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1576" y="4044268"/>
                <a:ext cx="1497718" cy="369332"/>
              </a:xfrm>
              <a:prstGeom prst="rect">
                <a:avLst/>
              </a:prstGeom>
              <a:blipFill>
                <a:blip r:embed="rId22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1" name="Straight Arrow Connector 60"/>
          <p:cNvCxnSpPr/>
          <p:nvPr/>
        </p:nvCxnSpPr>
        <p:spPr>
          <a:xfrm flipH="1">
            <a:off x="8362420" y="4446685"/>
            <a:ext cx="609226" cy="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5562139" y="5477964"/>
                <a:ext cx="3028137" cy="379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</a:rPr>
                        <m:t>𝜇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3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</a:rPr>
                        <m:t>≫</m:t>
                      </m:r>
                      <m:r>
                        <a:rPr lang="en-US" i="1">
                          <a:latin typeface="Cambria Math"/>
                        </a:rPr>
                        <m:t>1, </m:t>
                      </m:r>
                      <m:r>
                        <a:rPr lang="en-US" i="1">
                          <a:latin typeface="Cambria Math"/>
                        </a:rPr>
                        <m:t>𝛿</m:t>
                      </m:r>
                      <m:r>
                        <a:rPr lang="en-US" i="1">
                          <a:latin typeface="Cambria Math"/>
                        </a:rPr>
                        <m:t>≈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𝜇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−1/4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</a:rPr>
                        <m:t>≪1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139" y="5477964"/>
                <a:ext cx="3028137" cy="379656"/>
              </a:xfrm>
              <a:prstGeom prst="rect">
                <a:avLst/>
              </a:prstGeom>
              <a:blipFill rotWithShape="1">
                <a:blip r:embed="rId23"/>
                <a:stretch>
                  <a:fillRect b="-4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Arrow Connector 27"/>
          <p:cNvCxnSpPr/>
          <p:nvPr/>
        </p:nvCxnSpPr>
        <p:spPr>
          <a:xfrm flipV="1">
            <a:off x="6756152" y="3669761"/>
            <a:ext cx="461713" cy="16900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" name="Arc 1026"/>
          <p:cNvSpPr/>
          <p:nvPr/>
        </p:nvSpPr>
        <p:spPr>
          <a:xfrm>
            <a:off x="6987008" y="3736612"/>
            <a:ext cx="102002" cy="174163"/>
          </a:xfrm>
          <a:prstGeom prst="arc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8" name="TextBox 1027"/>
              <p:cNvSpPr txBox="1"/>
              <p:nvPr/>
            </p:nvSpPr>
            <p:spPr>
              <a:xfrm>
                <a:off x="7164288" y="3859701"/>
                <a:ext cx="370037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</a:rPr>
                        <m:t>𝛿</m:t>
                      </m:r>
                    </m:oMath>
                  </m:oMathPara>
                </a14:m>
                <a:endParaRPr lang="en-US" dirty="0">
                  <a:solidFill>
                    <a:schemeClr val="accent6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28" name="TextBox 10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4288" y="3859701"/>
                <a:ext cx="370037" cy="369332"/>
              </a:xfrm>
              <a:prstGeom prst="rect">
                <a:avLst/>
              </a:prstGeom>
              <a:blipFill rotWithShape="1">
                <a:blip r:embed="rId2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0" name="Freeform 1029"/>
          <p:cNvSpPr/>
          <p:nvPr/>
        </p:nvSpPr>
        <p:spPr>
          <a:xfrm>
            <a:off x="7117690" y="3700197"/>
            <a:ext cx="245984" cy="201964"/>
          </a:xfrm>
          <a:custGeom>
            <a:avLst/>
            <a:gdLst>
              <a:gd name="connsiteX0" fmla="*/ 234086 w 245984"/>
              <a:gd name="connsiteY0" fmla="*/ 201964 h 201964"/>
              <a:gd name="connsiteX1" fmla="*/ 219456 w 245984"/>
              <a:gd name="connsiteY1" fmla="*/ 4454 h 201964"/>
              <a:gd name="connsiteX2" fmla="*/ 0 w 245984"/>
              <a:gd name="connsiteY2" fmla="*/ 62975 h 20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5984" h="201964">
                <a:moveTo>
                  <a:pt x="234086" y="201964"/>
                </a:moveTo>
                <a:cubicBezTo>
                  <a:pt x="246278" y="114791"/>
                  <a:pt x="258470" y="27619"/>
                  <a:pt x="219456" y="4454"/>
                </a:cubicBezTo>
                <a:cubicBezTo>
                  <a:pt x="180442" y="-18711"/>
                  <a:pt x="80467" y="55660"/>
                  <a:pt x="0" y="62975"/>
                </a:cubicBezTo>
              </a:path>
            </a:pathLst>
          </a:custGeom>
          <a:noFill/>
          <a:ln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4" name="TextBox 1033"/>
              <p:cNvSpPr txBox="1"/>
              <p:nvPr/>
            </p:nvSpPr>
            <p:spPr>
              <a:xfrm>
                <a:off x="3497874" y="2975413"/>
                <a:ext cx="2010230" cy="3815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∗</m:t>
                          </m:r>
                        </m:sup>
                      </m:sSubSup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𝜇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−1/3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</a:rPr>
                        <m:t>≈470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34" name="TextBox 10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7874" y="2975413"/>
                <a:ext cx="2010230" cy="381579"/>
              </a:xfrm>
              <a:prstGeom prst="rect">
                <a:avLst/>
              </a:prstGeom>
              <a:blipFill>
                <a:blip r:embed="rId25"/>
                <a:stretch>
                  <a:fillRect b="-317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36" name="Straight Arrow Connector 1035"/>
          <p:cNvCxnSpPr>
            <a:stCxn id="46" idx="4"/>
          </p:cNvCxnSpPr>
          <p:nvPr/>
        </p:nvCxnSpPr>
        <p:spPr>
          <a:xfrm flipH="1">
            <a:off x="6318368" y="3838767"/>
            <a:ext cx="437784" cy="1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37" name="TextBox 1036"/>
              <p:cNvSpPr txBox="1"/>
              <p:nvPr/>
            </p:nvSpPr>
            <p:spPr>
              <a:xfrm>
                <a:off x="5674826" y="3923405"/>
                <a:ext cx="1287084" cy="381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/>
                            </a:rPr>
                            <m:t>𝑅</m:t>
                          </m:r>
                          <m: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/>
                            </a:rPr>
                            <m:t>,1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C000"/>
                          </a:solidFill>
                          <a:latin typeface="Cambria Math"/>
                        </a:rPr>
                        <m:t>&gt;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/>
                            </a:rPr>
                            <m:t>𝑅</m:t>
                          </m:r>
                          <m: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/>
                            </a:rPr>
                            <m:t>,2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037" name="TextBox 10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4826" y="3923405"/>
                <a:ext cx="1287084" cy="381515"/>
              </a:xfrm>
              <a:prstGeom prst="rect">
                <a:avLst/>
              </a:prstGeom>
              <a:blipFill rotWithShape="1"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41" name="Straight Arrow Connector 1040"/>
          <p:cNvCxnSpPr>
            <a:stCxn id="46" idx="0"/>
          </p:cNvCxnSpPr>
          <p:nvPr/>
        </p:nvCxnSpPr>
        <p:spPr>
          <a:xfrm flipV="1">
            <a:off x="6756152" y="2963638"/>
            <a:ext cx="332858" cy="11462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42" name="TextBox 1041"/>
              <p:cNvSpPr txBox="1"/>
              <p:nvPr/>
            </p:nvSpPr>
            <p:spPr>
              <a:xfrm>
                <a:off x="7076208" y="2954380"/>
                <a:ext cx="611642" cy="381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/>
                            </a:rPr>
                            <m:t>𝑅</m:t>
                          </m:r>
                          <m: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/>
                            </a:rPr>
                            <m:t>,2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042" name="TextBox 10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6208" y="2954380"/>
                <a:ext cx="611642" cy="381515"/>
              </a:xfrm>
              <a:prstGeom prst="rect">
                <a:avLst/>
              </a:prstGeom>
              <a:blipFill rotWithShape="1"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255" y="692150"/>
            <a:ext cx="1737830" cy="1571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8145141" y="2623768"/>
                <a:ext cx="675762" cy="5260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5141" y="2623768"/>
                <a:ext cx="675762" cy="526041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5939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71E83-D8BC-45F8-98B1-17CC7D34E449}" type="slidenum">
              <a:rPr lang="ru-RU" smtClean="0"/>
              <a:t>43</a:t>
            </a:fld>
            <a:endParaRPr lang="ru-RU" dirty="0"/>
          </a:p>
        </p:txBody>
      </p:sp>
      <p:sp>
        <p:nvSpPr>
          <p:cNvPr id="3" name="Скругленный прямоугольник 2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2575" y="188913"/>
            <a:ext cx="8682038" cy="503237"/>
          </a:xfrm>
          <a:prstGeom prst="roundRect">
            <a:avLst>
              <a:gd name="adj" fmla="val 18519"/>
            </a:avLst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lIns="89592" tIns="18000" rIns="89592" bIns="18000" anchor="ctr"/>
          <a:lstStyle/>
          <a:p>
            <a:pPr marL="179388" lvl="1" defTabSz="895350">
              <a:spcBef>
                <a:spcPts val="400"/>
              </a:spcBef>
            </a:pPr>
            <a:r>
              <a:rPr lang="en-US" sz="2200" b="1" dirty="0" smtClean="0">
                <a:solidFill>
                  <a:schemeClr val="bg1"/>
                </a:solidFill>
              </a:rPr>
              <a:t>Radiative trapping</a:t>
            </a:r>
            <a:endParaRPr lang="ru-RU" sz="22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94236" y="754831"/>
            <a:ext cx="58142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>
                <a:solidFill>
                  <a:srgbClr val="558ED5"/>
                </a:solidFill>
              </a:rPr>
              <a:t>A. </a:t>
            </a:r>
            <a:r>
              <a:rPr lang="en-US" sz="1400" dirty="0" err="1" smtClean="0">
                <a:solidFill>
                  <a:srgbClr val="558ED5"/>
                </a:solidFill>
              </a:rPr>
              <a:t>Fedotov</a:t>
            </a:r>
            <a:r>
              <a:rPr lang="en-US" sz="1400" dirty="0" smtClean="0">
                <a:solidFill>
                  <a:srgbClr val="558ED5"/>
                </a:solidFill>
              </a:rPr>
              <a:t>, N. </a:t>
            </a:r>
            <a:r>
              <a:rPr lang="en-US" sz="1400" dirty="0" err="1" smtClean="0">
                <a:solidFill>
                  <a:srgbClr val="558ED5"/>
                </a:solidFill>
              </a:rPr>
              <a:t>Elkina</a:t>
            </a:r>
            <a:r>
              <a:rPr lang="en-US" sz="1400" dirty="0" smtClean="0">
                <a:solidFill>
                  <a:srgbClr val="558ED5"/>
                </a:solidFill>
              </a:rPr>
              <a:t>, E. Gelfer, N. </a:t>
            </a:r>
            <a:r>
              <a:rPr lang="en-US" sz="1400" dirty="0" err="1" smtClean="0">
                <a:solidFill>
                  <a:srgbClr val="558ED5"/>
                </a:solidFill>
              </a:rPr>
              <a:t>Narozhny</a:t>
            </a:r>
            <a:r>
              <a:rPr lang="en-US" sz="1400" dirty="0" smtClean="0">
                <a:solidFill>
                  <a:srgbClr val="558ED5"/>
                </a:solidFill>
              </a:rPr>
              <a:t>, H. </a:t>
            </a:r>
            <a:r>
              <a:rPr lang="en-US" sz="1400" dirty="0" err="1" smtClean="0">
                <a:solidFill>
                  <a:srgbClr val="558ED5"/>
                </a:solidFill>
              </a:rPr>
              <a:t>Ruhl</a:t>
            </a:r>
            <a:r>
              <a:rPr lang="en-US" sz="1400" dirty="0" smtClean="0">
                <a:solidFill>
                  <a:srgbClr val="558ED5"/>
                </a:solidFill>
              </a:rPr>
              <a:t>, </a:t>
            </a:r>
            <a:r>
              <a:rPr lang="en-US" sz="1400" i="1" dirty="0" smtClean="0">
                <a:solidFill>
                  <a:srgbClr val="558ED5"/>
                </a:solidFill>
              </a:rPr>
              <a:t>PRA</a:t>
            </a:r>
            <a:r>
              <a:rPr lang="en-US" sz="1400" dirty="0" smtClean="0">
                <a:solidFill>
                  <a:srgbClr val="558ED5"/>
                </a:solidFill>
              </a:rPr>
              <a:t>, </a:t>
            </a:r>
            <a:r>
              <a:rPr lang="en-US" sz="1400" b="1" dirty="0" smtClean="0">
                <a:solidFill>
                  <a:srgbClr val="558ED5"/>
                </a:solidFill>
              </a:rPr>
              <a:t>90</a:t>
            </a:r>
            <a:r>
              <a:rPr lang="en-US" sz="1400" dirty="0" smtClean="0">
                <a:solidFill>
                  <a:srgbClr val="558ED5"/>
                </a:solidFill>
              </a:rPr>
              <a:t>, 053847 (2014)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059832" y="5390873"/>
                <a:ext cx="3839833" cy="7762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latin typeface="Cambria Math"/>
                                </a:rPr>
                                <m:t>𝒓</m:t>
                              </m:r>
                            </m:e>
                          </m:acc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≈−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𝛻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(</m:t>
                              </m:r>
                              <m:acc>
                                <m:accPr>
                                  <m:chr m:val="̅"/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𝒓</m:t>
                                  </m:r>
                                </m:e>
                              </m:acc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)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404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rgbClr val="4040FF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4040FF"/>
                                  </a:solidFill>
                                  <a:latin typeface="Cambria Math"/>
                                </a:rPr>
                                <m:t>4</m:t>
                              </m:r>
                            </m:den>
                          </m:f>
                          <m:r>
                            <a:rPr lang="en-US" b="0" i="1" smtClean="0">
                              <a:solidFill>
                                <a:srgbClr val="4040FF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b="0" i="0" smtClean="0">
                              <a:solidFill>
                                <a:srgbClr val="4040FF"/>
                              </a:solidFill>
                              <a:latin typeface="Cambria Math" panose="02040503050406030204" pitchFamily="18" charset="0"/>
                            </a:rPr>
                            <m:t>𝛻</m:t>
                          </m:r>
                          <m:r>
                            <a:rPr lang="en-US" b="0" i="1" smtClean="0">
                              <a:solidFill>
                                <a:srgbClr val="4040FF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b="0" i="1" smtClean="0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(</m:t>
                          </m:r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solidFill>
                                    <a:srgbClr val="404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solidFill>
                                    <a:srgbClr val="4040FF"/>
                                  </a:solidFill>
                                  <a:latin typeface="Cambria Math"/>
                                </a:rPr>
                                <m:t>𝒓</m:t>
                              </m:r>
                            </m:e>
                          </m:acc>
                          <m:r>
                            <a:rPr lang="en-US" b="0" i="1" smtClean="0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b="0" dirty="0" smtClean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832" y="5390873"/>
                <a:ext cx="3839833" cy="77623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107504" y="1606486"/>
            <a:ext cx="4848659" cy="2664759"/>
            <a:chOff x="5205" y="1166032"/>
            <a:chExt cx="4848659" cy="266475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5" y="1166032"/>
              <a:ext cx="4848659" cy="266475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2010890" y="3445549"/>
                  <a:ext cx="169085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10890" y="3445549"/>
                  <a:ext cx="169085" cy="276999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l="-22222" r="-185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угольник 8"/>
              <p:cNvSpPr/>
              <p:nvPr/>
            </p:nvSpPr>
            <p:spPr>
              <a:xfrm>
                <a:off x="1420535" y="4362501"/>
                <a:ext cx="222259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=800,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=0.02 </m:t>
                      </m:r>
                    </m:oMath>
                  </m:oMathPara>
                </a14:m>
                <a:endParaRPr lang="en-US" b="0" i="1" dirty="0" smtClean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Прямоугольник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0535" y="4362501"/>
                <a:ext cx="2222596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683568" y="5373216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drift motion of the guiding center</a:t>
            </a:r>
            <a:endParaRPr lang="ru-RU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Прямоугольник 10"/>
              <p:cNvSpPr/>
              <p:nvPr/>
            </p:nvSpPr>
            <p:spPr>
              <a:xfrm>
                <a:off x="7268690" y="5496327"/>
                <a:ext cx="83170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≪1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Прямоугольник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8690" y="5496327"/>
                <a:ext cx="831702" cy="5232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51259" y="796349"/>
                <a:ext cx="1562543" cy="5325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259" y="796349"/>
                <a:ext cx="1562543" cy="532518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5148064" y="1237971"/>
            <a:ext cx="3514860" cy="3415165"/>
            <a:chOff x="5148064" y="1237971"/>
            <a:chExt cx="3514860" cy="341516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1237971"/>
              <a:ext cx="3514860" cy="3403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6563155" y="4376137"/>
                  <a:ext cx="169085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63155" y="4376137"/>
                  <a:ext cx="169085" cy="276999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l="-22222" r="-185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Прямоугольник 8"/>
              <p:cNvSpPr/>
              <p:nvPr/>
            </p:nvSpPr>
            <p:spPr>
              <a:xfrm>
                <a:off x="6012160" y="4744143"/>
                <a:ext cx="202536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4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=0.1 </m:t>
                      </m:r>
                    </m:oMath>
                  </m:oMathPara>
                </a14:m>
                <a:endParaRPr lang="en-US" b="0" i="1" dirty="0" smtClean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Прямоугольник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2160" y="4744143"/>
                <a:ext cx="2025362" cy="369332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050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0" name="Скругленный прямоугольник 2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2575" y="188913"/>
            <a:ext cx="8682038" cy="503237"/>
          </a:xfrm>
          <a:prstGeom prst="roundRect">
            <a:avLst>
              <a:gd name="adj" fmla="val 18519"/>
            </a:avLst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lIns="89592" tIns="18000" rIns="89592" bIns="18000" anchor="ctr"/>
          <a:lstStyle/>
          <a:p>
            <a:pPr marL="179388" lvl="1" defTabSz="895350">
              <a:spcBef>
                <a:spcPts val="400"/>
              </a:spcBef>
            </a:pPr>
            <a:r>
              <a:rPr lang="es-ES_tradnl" sz="2200" b="1" dirty="0" smtClean="0">
                <a:solidFill>
                  <a:srgbClr val="FFFFFF"/>
                </a:solidFill>
              </a:rPr>
              <a:t>Summary</a:t>
            </a:r>
            <a:endParaRPr lang="ru-RU" sz="2200" b="1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2575" y="809992"/>
            <a:ext cx="868203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 smtClean="0"/>
              <a:t>The </a:t>
            </a:r>
            <a:r>
              <a:rPr lang="en-US" sz="2400" dirty="0" err="1" smtClean="0"/>
              <a:t>ponderomotive</a:t>
            </a:r>
            <a:r>
              <a:rPr lang="en-US" sz="2400" dirty="0" smtClean="0"/>
              <a:t> force approach provides the description of particle motion in a general laser field (arbitrary spatial and temporal </a:t>
            </a:r>
            <a:r>
              <a:rPr lang="en-US" sz="2400" dirty="0" smtClean="0"/>
              <a:t>profiles, but not too short and not too tightly focused)</a:t>
            </a:r>
            <a:endParaRPr lang="en-US" sz="2400" dirty="0" smtClean="0"/>
          </a:p>
          <a:p>
            <a:pPr marL="800100" lvl="1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 smtClean="0"/>
              <a:t>PF pushes particle away from a strong field region</a:t>
            </a:r>
          </a:p>
          <a:p>
            <a:pPr marL="342900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 smtClean="0"/>
              <a:t>In a strong field radiation recoil can substantially modify particle motion. From the classical point of view, it can be represented as a radiation friction force, directed oppositely to particle velocity. </a:t>
            </a:r>
          </a:p>
          <a:p>
            <a:pPr marL="800100" lvl="1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 smtClean="0"/>
              <a:t>However, RF </a:t>
            </a:r>
            <a:r>
              <a:rPr lang="en-US" sz="2400" b="1" dirty="0" smtClean="0"/>
              <a:t>deceleration</a:t>
            </a:r>
            <a:r>
              <a:rPr lang="en-US" sz="2400" dirty="0" smtClean="0"/>
              <a:t> </a:t>
            </a:r>
            <a:r>
              <a:rPr lang="en-US" sz="2400" dirty="0"/>
              <a:t>of </a:t>
            </a:r>
            <a:r>
              <a:rPr lang="en-US" sz="2400" dirty="0">
                <a:solidFill>
                  <a:srgbClr val="C00000"/>
                </a:solidFill>
              </a:rPr>
              <a:t>transverse</a:t>
            </a:r>
            <a:r>
              <a:rPr lang="en-US" sz="2400" dirty="0"/>
              <a:t> motion, </a:t>
            </a:r>
            <a:r>
              <a:rPr lang="en-US" sz="2400" dirty="0" smtClean="0"/>
              <a:t>induces </a:t>
            </a:r>
            <a:r>
              <a:rPr lang="en-US" sz="2400" b="1" i="1" dirty="0" smtClean="0"/>
              <a:t>acceleration </a:t>
            </a:r>
            <a:r>
              <a:rPr lang="en-US" sz="2400" dirty="0"/>
              <a:t>in </a:t>
            </a:r>
            <a:r>
              <a:rPr lang="en-US" sz="2400" dirty="0">
                <a:solidFill>
                  <a:srgbClr val="C00000"/>
                </a:solidFill>
              </a:rPr>
              <a:t>longitudinal</a:t>
            </a:r>
            <a:r>
              <a:rPr lang="en-US" sz="2400" dirty="0"/>
              <a:t> </a:t>
            </a:r>
            <a:r>
              <a:rPr lang="en-US" sz="2400" dirty="0" smtClean="0"/>
              <a:t>direction</a:t>
            </a:r>
          </a:p>
          <a:p>
            <a:pPr marL="342900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 smtClean="0"/>
              <a:t>Interplay between RF and PF can explain a number of laser – particle/plasma interaction phenomena, such as</a:t>
            </a:r>
          </a:p>
          <a:p>
            <a:pPr marL="800100" lvl="1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 smtClean="0"/>
              <a:t>Radiation induced acceleration of ions</a:t>
            </a:r>
          </a:p>
          <a:p>
            <a:pPr marL="800100" lvl="1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 smtClean="0"/>
              <a:t>Radiative trapping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71E83-D8BC-45F8-98B1-17CC7D34E449}" type="slidenum">
              <a:rPr lang="ru-RU" smtClean="0"/>
              <a:t>44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83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0" name="Скругленный прямоугольник 2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2575" y="188913"/>
            <a:ext cx="8682038" cy="503237"/>
          </a:xfrm>
          <a:prstGeom prst="roundRect">
            <a:avLst>
              <a:gd name="adj" fmla="val 18519"/>
            </a:avLst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lIns="89592" tIns="18000" rIns="89592" bIns="18000" anchor="ctr"/>
          <a:lstStyle/>
          <a:p>
            <a:pPr marL="179388" lvl="1" defTabSz="895350">
              <a:spcBef>
                <a:spcPts val="400"/>
              </a:spcBef>
            </a:pPr>
            <a:r>
              <a:rPr lang="es-ES_tradnl" sz="2200" b="1" dirty="0" smtClean="0">
                <a:solidFill>
                  <a:srgbClr val="FFFFFF"/>
                </a:solidFill>
              </a:rPr>
              <a:t>Summary</a:t>
            </a:r>
            <a:endParaRPr lang="ru-RU" sz="2200" b="1" dirty="0">
              <a:solidFill>
                <a:srgbClr val="FFFFFF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71E83-D8BC-45F8-98B1-17CC7D34E449}" type="slidenum">
              <a:rPr lang="ru-RU" smtClean="0"/>
              <a:t>45</a:t>
            </a:fld>
            <a:endParaRPr lang="ru-RU" dirty="0"/>
          </a:p>
        </p:txBody>
      </p:sp>
      <p:sp>
        <p:nvSpPr>
          <p:cNvPr id="5" name="Прямоугольник 3"/>
          <p:cNvSpPr/>
          <p:nvPr/>
        </p:nvSpPr>
        <p:spPr>
          <a:xfrm>
            <a:off x="2296738" y="6237312"/>
            <a:ext cx="465371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C00000"/>
              </a:buClr>
            </a:pPr>
            <a:r>
              <a:rPr lang="en-US" sz="3000" dirty="0">
                <a:solidFill>
                  <a:srgbClr val="C00000"/>
                </a:solidFill>
              </a:rPr>
              <a:t>Thank you for your attention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2575" y="809992"/>
            <a:ext cx="868203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 smtClean="0"/>
              <a:t>The </a:t>
            </a:r>
            <a:r>
              <a:rPr lang="en-US" sz="2400" dirty="0" err="1" smtClean="0"/>
              <a:t>ponderomotive</a:t>
            </a:r>
            <a:r>
              <a:rPr lang="en-US" sz="2400" dirty="0" smtClean="0"/>
              <a:t> force approach provides the description of particle motion in a general laser field (arbitrary spatial and temporal profiles)</a:t>
            </a:r>
          </a:p>
          <a:p>
            <a:pPr marL="800100" lvl="1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 smtClean="0"/>
              <a:t>PF pushes particle away from a strong field region</a:t>
            </a:r>
          </a:p>
          <a:p>
            <a:pPr marL="342900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 smtClean="0"/>
              <a:t>In a strong field radiation recoil can substantially modify particle motion. From the classical point of view, it can be represented as a radiation friction force, directed oppositely to particle velocity. </a:t>
            </a:r>
          </a:p>
          <a:p>
            <a:pPr marL="800100" lvl="1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 smtClean="0"/>
              <a:t>However, RF </a:t>
            </a:r>
            <a:r>
              <a:rPr lang="en-US" sz="2400" b="1" dirty="0" smtClean="0"/>
              <a:t>deceleration</a:t>
            </a:r>
            <a:r>
              <a:rPr lang="en-US" sz="2400" dirty="0" smtClean="0"/>
              <a:t> </a:t>
            </a:r>
            <a:r>
              <a:rPr lang="en-US" sz="2400" dirty="0"/>
              <a:t>of </a:t>
            </a:r>
            <a:r>
              <a:rPr lang="en-US" sz="2400" dirty="0">
                <a:solidFill>
                  <a:srgbClr val="C00000"/>
                </a:solidFill>
              </a:rPr>
              <a:t>transverse</a:t>
            </a:r>
            <a:r>
              <a:rPr lang="en-US" sz="2400" dirty="0"/>
              <a:t> motion, </a:t>
            </a:r>
            <a:r>
              <a:rPr lang="en-US" sz="2400" dirty="0" smtClean="0"/>
              <a:t>induces </a:t>
            </a:r>
            <a:r>
              <a:rPr lang="en-US" sz="2400" b="1" i="1" dirty="0" smtClean="0"/>
              <a:t>acceleration </a:t>
            </a:r>
            <a:r>
              <a:rPr lang="en-US" sz="2400" dirty="0"/>
              <a:t>in </a:t>
            </a:r>
            <a:r>
              <a:rPr lang="en-US" sz="2400" dirty="0">
                <a:solidFill>
                  <a:srgbClr val="C00000"/>
                </a:solidFill>
              </a:rPr>
              <a:t>longitudinal</a:t>
            </a:r>
            <a:r>
              <a:rPr lang="en-US" sz="2400" dirty="0"/>
              <a:t> </a:t>
            </a:r>
            <a:r>
              <a:rPr lang="en-US" sz="2400" dirty="0" smtClean="0"/>
              <a:t>direction</a:t>
            </a:r>
          </a:p>
          <a:p>
            <a:pPr marL="342900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 smtClean="0"/>
              <a:t>Interplay between RF and PF can explain a number of laser – particle/plasma interaction phenomena, such as</a:t>
            </a:r>
          </a:p>
          <a:p>
            <a:pPr marL="800100" lvl="1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 smtClean="0"/>
              <a:t>Radiation induced acceleration of ions</a:t>
            </a:r>
          </a:p>
          <a:p>
            <a:pPr marL="800100" lvl="1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 smtClean="0"/>
              <a:t>Radiative trapping</a:t>
            </a:r>
          </a:p>
        </p:txBody>
      </p:sp>
    </p:spTree>
    <p:extLst>
      <p:ext uri="{BB962C8B-B14F-4D97-AF65-F5344CB8AC3E}">
        <p14:creationId xmlns:p14="http://schemas.microsoft.com/office/powerpoint/2010/main" val="71828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71E83-D8BC-45F8-98B1-17CC7D34E449}" type="slidenum">
              <a:rPr lang="ru-RU" smtClean="0"/>
              <a:t>46</a:t>
            </a:fld>
            <a:endParaRPr lang="ru-RU" dirty="0"/>
          </a:p>
        </p:txBody>
      </p:sp>
      <p:sp>
        <p:nvSpPr>
          <p:cNvPr id="3" name="Скругленный прямоугольник 2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2575" y="188913"/>
            <a:ext cx="8682038" cy="503237"/>
          </a:xfrm>
          <a:prstGeom prst="roundRect">
            <a:avLst>
              <a:gd name="adj" fmla="val 18519"/>
            </a:avLst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lIns="89592" tIns="18000" rIns="89592" bIns="18000" anchor="ctr"/>
          <a:lstStyle/>
          <a:p>
            <a:pPr marL="179388" lvl="1" defTabSz="895350">
              <a:spcBef>
                <a:spcPts val="400"/>
              </a:spcBef>
            </a:pPr>
            <a:r>
              <a:rPr lang="en-US" sz="2200" b="1" dirty="0" smtClean="0">
                <a:solidFill>
                  <a:schemeClr val="bg1"/>
                </a:solidFill>
              </a:rPr>
              <a:t>Scattering</a:t>
            </a:r>
            <a:endParaRPr lang="ru-RU" sz="2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231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478" y="808594"/>
            <a:ext cx="2127222" cy="2734999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71E83-D8BC-45F8-98B1-17CC7D34E449}" type="slidenum">
              <a:rPr lang="ru-RU" smtClean="0"/>
              <a:t>47</a:t>
            </a:fld>
            <a:endParaRPr lang="ru-RU" dirty="0"/>
          </a:p>
        </p:txBody>
      </p:sp>
      <p:sp>
        <p:nvSpPr>
          <p:cNvPr id="3" name="Скругленный прямоугольник 2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2575" y="188913"/>
            <a:ext cx="8682038" cy="503237"/>
          </a:xfrm>
          <a:prstGeom prst="roundRect">
            <a:avLst>
              <a:gd name="adj" fmla="val 18519"/>
            </a:avLst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lIns="89592" tIns="18000" rIns="89592" bIns="18000" anchor="ctr"/>
          <a:lstStyle/>
          <a:p>
            <a:pPr marL="179388" lvl="1" defTabSz="895350">
              <a:spcBef>
                <a:spcPts val="400"/>
              </a:spcBef>
            </a:pPr>
            <a:r>
              <a:rPr lang="en-US" sz="2200" b="1" dirty="0" smtClean="0">
                <a:solidFill>
                  <a:schemeClr val="bg1"/>
                </a:solidFill>
              </a:rPr>
              <a:t>Radiation induced acceleration of ions: multidimensional effects</a:t>
            </a:r>
            <a:endParaRPr lang="ru-RU" sz="22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98430" y="1078877"/>
            <a:ext cx="1003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RF ON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0" y="4509120"/>
                <a:ext cx="9143999" cy="11419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22288" lvl="1" indent="-342900" defTabSz="895350">
                  <a:spcBef>
                    <a:spcPts val="400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 smtClean="0"/>
                  <a:t>Laser diffraction: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 dirty="0" smtClean="0"/>
                  <a:t> decreases with time</a:t>
                </a:r>
              </a:p>
              <a:p>
                <a:pPr marL="522288" lvl="1" indent="-342900" defTabSz="895350">
                  <a:spcBef>
                    <a:spcPts val="400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 err="1" smtClean="0"/>
                  <a:t>Ponderomotive</a:t>
                </a:r>
                <a:r>
                  <a:rPr lang="en-US" sz="2000" dirty="0" smtClean="0"/>
                  <a:t> force expels electrons in transverse direction and reduces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/>
                          </a:rPr>
                          <m:t>𝜎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𝑝</m:t>
                        </m:r>
                      </m:sub>
                    </m:sSub>
                  </m:oMath>
                </a14:m>
                <a:endParaRPr lang="en-US" sz="2000" dirty="0" smtClean="0"/>
              </a:p>
              <a:p>
                <a:pPr marL="522288" lvl="1" indent="-342900" defTabSz="895350">
                  <a:spcBef>
                    <a:spcPts val="400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 smtClean="0"/>
                  <a:t>Complete charge separation leads to Coulomb explosion in transverse direction</a:t>
                </a:r>
                <a:endParaRPr lang="ru-RU" sz="20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509120"/>
                <a:ext cx="9143999" cy="1141916"/>
              </a:xfrm>
              <a:prstGeom prst="rect">
                <a:avLst/>
              </a:prstGeom>
              <a:blipFill rotWithShape="1">
                <a:blip r:embed="rId6"/>
                <a:stretch>
                  <a:fillRect t="-2674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79513" y="5877272"/>
                <a:ext cx="6480719" cy="1039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C00000"/>
                    </a:solidFill>
                  </a:rPr>
                  <a:t>Possible solution:</a:t>
                </a:r>
                <a:r>
                  <a:rPr lang="en-US" sz="2000" dirty="0" smtClean="0"/>
                  <a:t> increase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/>
                          </a:rPr>
                          <m:t>𝜎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 dirty="0" smtClean="0"/>
                  <a:t> to prevent complete charge separation and make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/>
                          </a:rPr>
                          <m:t>𝜏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𝑏𝑑</m:t>
                        </m:r>
                      </m:sub>
                    </m:sSub>
                  </m:oMath>
                </a14:m>
                <a:r>
                  <a:rPr lang="en-US" sz="2000" dirty="0" smtClean="0"/>
                  <a:t> lower than the diffraction time</a:t>
                </a:r>
              </a:p>
              <a:p>
                <a:r>
                  <a:rPr lang="en-US" sz="2000" dirty="0" smtClean="0"/>
                  <a:t>(but keep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𝜎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/>
                      </a:rPr>
                      <m:t>&lt;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𝜎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𝑜𝑝𝑎𝑞𝑢𝑒</m:t>
                        </m:r>
                      </m:sub>
                    </m:sSub>
                  </m:oMath>
                </a14:m>
                <a:r>
                  <a:rPr lang="en-US" sz="2000" dirty="0" smtClean="0"/>
                  <a:t>) </a:t>
                </a:r>
                <a:endParaRPr lang="en-US" sz="20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3" y="5877272"/>
                <a:ext cx="6480719" cy="1039323"/>
              </a:xfrm>
              <a:prstGeom prst="rect">
                <a:avLst/>
              </a:prstGeom>
              <a:blipFill rotWithShape="1">
                <a:blip r:embed="rId7"/>
                <a:stretch>
                  <a:fillRect l="-940" t="-2924" b="-76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6732240" y="5639572"/>
                <a:ext cx="1664623" cy="10721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𝜏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𝑏𝑑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𝜇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4</m:t>
                              </m:r>
                            </m:sup>
                          </m:sSubSup>
                          <m:r>
                            <a:rPr lang="en-US" i="1">
                              <a:latin typeface="Cambria Math"/>
                            </a:rPr>
                            <m:t>𝑇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𝑚𝑎𝑥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𝑅𝐼𝐴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)</m:t>
                          </m:r>
                        </m:sup>
                      </m:sSubSup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∼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𝜏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𝑏𝑑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2240" y="5639572"/>
                <a:ext cx="1664623" cy="1072153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2123728" y="3331703"/>
                <a:ext cx="2304255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sz="1400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sz="1400" b="0" i="1" smtClean="0">
                        <a:latin typeface="Cambria Math"/>
                      </a:rPr>
                      <m:t>=500</m:t>
                    </m:r>
                  </m:oMath>
                </a14:m>
                <a:r>
                  <a:rPr lang="en-US" sz="1400" dirty="0" smtClean="0"/>
                  <a:t>, CP, </a:t>
                </a:r>
              </a:p>
              <a:p>
                <a:pPr algn="ctr"/>
                <a:r>
                  <a:rPr lang="en-US" sz="1400" dirty="0" smtClean="0"/>
                  <a:t>FWHM 40 fs,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/>
                      </a:rPr>
                      <m:t>𝑤</m:t>
                    </m:r>
                    <m:r>
                      <a:rPr lang="en-US" sz="1400" i="1" dirty="0" smtClean="0">
                        <a:latin typeface="Cambria Math"/>
                      </a:rPr>
                      <m:t>=6</m:t>
                    </m:r>
                    <m:r>
                      <a:rPr lang="en-US" sz="1400" i="1" dirty="0" smtClean="0">
                        <a:latin typeface="Cambria Math"/>
                      </a:rPr>
                      <m:t>𝜆</m:t>
                    </m:r>
                  </m:oMath>
                </a14:m>
                <a:r>
                  <a:rPr lang="en-US" sz="1400" dirty="0" smtClean="0"/>
                  <a:t>, 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rgbClr val="4040FF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400" b="0" i="1" smtClean="0">
                        <a:solidFill>
                          <a:srgbClr val="4040FF"/>
                        </a:solidFill>
                        <a:latin typeface="Cambria Math" panose="02040503050406030204" pitchFamily="18" charset="0"/>
                      </a:rPr>
                      <m:t>=15</m:t>
                    </m:r>
                    <m:sSub>
                      <m:sSubPr>
                        <m:ctrlPr>
                          <a:rPr lang="en-US" sz="1400" b="0" i="1" smtClean="0">
                            <a:solidFill>
                              <a:srgbClr val="404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4040FF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404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1400" dirty="0" smtClean="0"/>
                  <a:t>,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/>
                      </a:rPr>
                      <m:t>𝑑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ru-RU" sz="14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3728" y="3331703"/>
                <a:ext cx="2304255" cy="738664"/>
              </a:xfrm>
              <a:prstGeom prst="rect">
                <a:avLst/>
              </a:prstGeom>
              <a:blipFill rotWithShape="1">
                <a:blip r:embed="rId9"/>
                <a:stretch>
                  <a:fillRect t="-826" b="-74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808594"/>
            <a:ext cx="2734999" cy="273499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796136" y="1124744"/>
            <a:ext cx="1003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RF ON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788024" y="3331703"/>
                <a:ext cx="2368410" cy="10434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sz="1400" i="1">
                        <a:latin typeface="Cambria Math"/>
                      </a:rPr>
                      <m:t>=500</m:t>
                    </m:r>
                  </m:oMath>
                </a14:m>
                <a:r>
                  <a:rPr lang="en-US" sz="1400" dirty="0"/>
                  <a:t>, </a:t>
                </a:r>
                <a:r>
                  <a:rPr lang="en-US" sz="1400" dirty="0" smtClean="0"/>
                  <a:t>CP,</a:t>
                </a:r>
                <a:endParaRPr lang="en-US" sz="1400" dirty="0"/>
              </a:p>
              <a:p>
                <a:pPr algn="ctr"/>
                <a:r>
                  <a:rPr lang="en-US" sz="1400" dirty="0"/>
                  <a:t> FWHM 15 fs, </a:t>
                </a:r>
                <a14:m>
                  <m:oMath xmlns:m="http://schemas.openxmlformats.org/officeDocument/2006/math">
                    <m:r>
                      <a:rPr lang="en-US" sz="1400" i="1" dirty="0">
                        <a:latin typeface="Cambria Math"/>
                      </a:rPr>
                      <m:t>𝑤</m:t>
                    </m:r>
                    <m:r>
                      <a:rPr lang="en-US" sz="1400" i="1" dirty="0">
                        <a:latin typeface="Cambria Math"/>
                      </a:rPr>
                      <m:t>=3</m:t>
                    </m:r>
                    <m:r>
                      <a:rPr lang="en-US" sz="1400" i="1" dirty="0">
                        <a:latin typeface="Cambria Math"/>
                      </a:rPr>
                      <m:t>𝜆</m:t>
                    </m:r>
                  </m:oMath>
                </a14:m>
                <a:r>
                  <a:rPr lang="en-US" sz="1400" dirty="0"/>
                  <a:t>, 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1400" i="1">
                        <a:solidFill>
                          <a:srgbClr val="4040FF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400" i="1">
                        <a:solidFill>
                          <a:srgbClr val="4040FF"/>
                        </a:solidFill>
                        <a:latin typeface="Cambria Math" panose="02040503050406030204" pitchFamily="18" charset="0"/>
                      </a:rPr>
                      <m:t>=50</m:t>
                    </m:r>
                    <m:sSub>
                      <m:sSubPr>
                        <m:ctrlPr>
                          <a:rPr lang="en-US" sz="1400" i="1">
                            <a:solidFill>
                              <a:srgbClr val="404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rgbClr val="4040FF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1400" i="1">
                            <a:solidFill>
                              <a:srgbClr val="404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1400" dirty="0"/>
                  <a:t>,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/>
                      </a:rPr>
                      <m:t>𝑑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1400" dirty="0"/>
                  <a:t>, 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>
                            <a:latin typeface="Cambria Math"/>
                          </a:rPr>
                          <m:t>𝑍</m:t>
                        </m:r>
                      </m:num>
                      <m:den>
                        <m:r>
                          <a:rPr lang="en-US" sz="1400" i="1">
                            <a:latin typeface="Cambria Math"/>
                          </a:rPr>
                          <m:t>𝐴</m:t>
                        </m:r>
                      </m:den>
                    </m:f>
                    <m:r>
                      <a:rPr lang="en-US" sz="14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1400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400" dirty="0"/>
                  <a:t> (deuterium)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024" y="3331703"/>
                <a:ext cx="2368410" cy="1043427"/>
              </a:xfrm>
              <a:prstGeom prst="rect">
                <a:avLst/>
              </a:prstGeom>
              <a:blipFill rotWithShape="1">
                <a:blip r:embed="rId11"/>
                <a:stretch>
                  <a:fillRect t="-585" b="-11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6373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71E83-D8BC-45F8-98B1-17CC7D34E449}" type="slidenum">
              <a:rPr lang="ru-RU" smtClean="0"/>
              <a:t>48</a:t>
            </a:fld>
            <a:endParaRPr lang="ru-RU" dirty="0"/>
          </a:p>
        </p:txBody>
      </p:sp>
      <p:sp>
        <p:nvSpPr>
          <p:cNvPr id="3" name="Скругленный прямоугольник 2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2575" y="188913"/>
            <a:ext cx="8682038" cy="503237"/>
          </a:xfrm>
          <a:prstGeom prst="roundRect">
            <a:avLst>
              <a:gd name="adj" fmla="val 18519"/>
            </a:avLst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lIns="89592" tIns="18000" rIns="89592" bIns="18000" anchor="ctr"/>
          <a:lstStyle/>
          <a:p>
            <a:pPr marL="179388" lvl="1" defTabSz="895350">
              <a:spcBef>
                <a:spcPts val="400"/>
              </a:spcBef>
            </a:pPr>
            <a:r>
              <a:rPr lang="en-US" sz="2200" b="1" dirty="0" smtClean="0">
                <a:solidFill>
                  <a:schemeClr val="bg1"/>
                </a:solidFill>
              </a:rPr>
              <a:t>Radiative trapping</a:t>
            </a:r>
            <a:endParaRPr lang="ru-RU" sz="2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293433"/>
            <a:ext cx="1523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standing wave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294236" y="754831"/>
            <a:ext cx="58142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>
                <a:solidFill>
                  <a:srgbClr val="558ED5"/>
                </a:solidFill>
              </a:rPr>
              <a:t>A. </a:t>
            </a:r>
            <a:r>
              <a:rPr lang="en-US" sz="1400" dirty="0" err="1" smtClean="0">
                <a:solidFill>
                  <a:srgbClr val="558ED5"/>
                </a:solidFill>
              </a:rPr>
              <a:t>Fedotov</a:t>
            </a:r>
            <a:r>
              <a:rPr lang="en-US" sz="1400" dirty="0" smtClean="0">
                <a:solidFill>
                  <a:srgbClr val="558ED5"/>
                </a:solidFill>
              </a:rPr>
              <a:t>, N. </a:t>
            </a:r>
            <a:r>
              <a:rPr lang="en-US" sz="1400" dirty="0" err="1">
                <a:solidFill>
                  <a:srgbClr val="558ED5"/>
                </a:solidFill>
              </a:rPr>
              <a:t>Elkina</a:t>
            </a:r>
            <a:r>
              <a:rPr lang="en-US" sz="1400" dirty="0" smtClean="0">
                <a:solidFill>
                  <a:srgbClr val="558ED5"/>
                </a:solidFill>
              </a:rPr>
              <a:t>, E. Gelfer, N. </a:t>
            </a:r>
            <a:r>
              <a:rPr lang="en-US" sz="1400" dirty="0" err="1" smtClean="0">
                <a:solidFill>
                  <a:srgbClr val="558ED5"/>
                </a:solidFill>
              </a:rPr>
              <a:t>Narozhny</a:t>
            </a:r>
            <a:r>
              <a:rPr lang="en-US" sz="1400" dirty="0" smtClean="0">
                <a:solidFill>
                  <a:srgbClr val="558ED5"/>
                </a:solidFill>
              </a:rPr>
              <a:t>, H</a:t>
            </a:r>
            <a:r>
              <a:rPr lang="en-US" sz="1400" dirty="0">
                <a:solidFill>
                  <a:srgbClr val="558ED5"/>
                </a:solidFill>
              </a:rPr>
              <a:t>. </a:t>
            </a:r>
            <a:r>
              <a:rPr lang="en-US" sz="1400" dirty="0" err="1" smtClean="0">
                <a:solidFill>
                  <a:srgbClr val="558ED5"/>
                </a:solidFill>
              </a:rPr>
              <a:t>Ruhl</a:t>
            </a:r>
            <a:r>
              <a:rPr lang="en-US" sz="1400" dirty="0" smtClean="0">
                <a:solidFill>
                  <a:srgbClr val="558ED5"/>
                </a:solidFill>
              </a:rPr>
              <a:t>, </a:t>
            </a:r>
            <a:r>
              <a:rPr lang="en-US" sz="1400" i="1" dirty="0" smtClean="0">
                <a:solidFill>
                  <a:srgbClr val="558ED5"/>
                </a:solidFill>
              </a:rPr>
              <a:t>PRA</a:t>
            </a:r>
            <a:r>
              <a:rPr lang="en-US" sz="1400" dirty="0" smtClean="0">
                <a:solidFill>
                  <a:srgbClr val="558ED5"/>
                </a:solidFill>
              </a:rPr>
              <a:t>, </a:t>
            </a:r>
            <a:r>
              <a:rPr lang="en-US" sz="1400" b="1" dirty="0">
                <a:solidFill>
                  <a:srgbClr val="558ED5"/>
                </a:solidFill>
              </a:rPr>
              <a:t>90</a:t>
            </a:r>
            <a:r>
              <a:rPr lang="en-US" sz="1400" dirty="0">
                <a:solidFill>
                  <a:srgbClr val="558ED5"/>
                </a:solidFill>
              </a:rPr>
              <a:t>, 053847 (2014</a:t>
            </a:r>
            <a:r>
              <a:rPr lang="en-US" sz="1400" dirty="0" smtClean="0">
                <a:solidFill>
                  <a:srgbClr val="558ED5"/>
                </a:solidFill>
              </a:rPr>
              <a:t>)</a:t>
            </a:r>
          </a:p>
          <a:p>
            <a:pPr algn="r"/>
            <a:r>
              <a:rPr lang="en-US" sz="1400" dirty="0" smtClean="0">
                <a:solidFill>
                  <a:srgbClr val="558ED5"/>
                </a:solidFill>
              </a:rPr>
              <a:t>A. </a:t>
            </a:r>
            <a:r>
              <a:rPr lang="en-US" sz="1400" dirty="0" err="1" smtClean="0">
                <a:solidFill>
                  <a:srgbClr val="558ED5"/>
                </a:solidFill>
              </a:rPr>
              <a:t>Gonoskov</a:t>
            </a:r>
            <a:r>
              <a:rPr lang="en-US" sz="1400" dirty="0" smtClean="0">
                <a:solidFill>
                  <a:srgbClr val="558ED5"/>
                </a:solidFill>
              </a:rPr>
              <a:t> et. al. </a:t>
            </a:r>
            <a:r>
              <a:rPr lang="en-US" sz="1400" i="1" dirty="0">
                <a:solidFill>
                  <a:srgbClr val="558ED5"/>
                </a:solidFill>
              </a:rPr>
              <a:t>PRL</a:t>
            </a:r>
            <a:r>
              <a:rPr lang="en-US" sz="1400" dirty="0">
                <a:solidFill>
                  <a:srgbClr val="558ED5"/>
                </a:solidFill>
              </a:rPr>
              <a:t>, </a:t>
            </a:r>
            <a:r>
              <a:rPr lang="en-US" sz="1400" b="1" dirty="0">
                <a:solidFill>
                  <a:srgbClr val="558ED5"/>
                </a:solidFill>
              </a:rPr>
              <a:t>113</a:t>
            </a:r>
            <a:r>
              <a:rPr lang="en-US" sz="1400" dirty="0">
                <a:solidFill>
                  <a:srgbClr val="558ED5"/>
                </a:solidFill>
              </a:rPr>
              <a:t>, 014801 (2014</a:t>
            </a:r>
            <a:r>
              <a:rPr lang="en-US" sz="1400" dirty="0" smtClean="0">
                <a:solidFill>
                  <a:srgbClr val="558ED5"/>
                </a:solidFill>
              </a:rPr>
              <a:t>)</a:t>
            </a:r>
          </a:p>
          <a:p>
            <a:pPr algn="r"/>
            <a:r>
              <a:rPr lang="sv-SE" sz="1400" dirty="0">
                <a:solidFill>
                  <a:srgbClr val="558ED5"/>
                </a:solidFill>
              </a:rPr>
              <a:t>L. </a:t>
            </a:r>
            <a:r>
              <a:rPr lang="sv-SE" sz="1400" dirty="0" smtClean="0">
                <a:solidFill>
                  <a:srgbClr val="558ED5"/>
                </a:solidFill>
              </a:rPr>
              <a:t>Ji, </a:t>
            </a:r>
            <a:r>
              <a:rPr lang="sv-SE" sz="1400" dirty="0">
                <a:solidFill>
                  <a:srgbClr val="558ED5"/>
                </a:solidFill>
              </a:rPr>
              <a:t>A. </a:t>
            </a:r>
            <a:r>
              <a:rPr lang="sv-SE" sz="1400" dirty="0" smtClean="0">
                <a:solidFill>
                  <a:srgbClr val="558ED5"/>
                </a:solidFill>
              </a:rPr>
              <a:t>Pukhov, I</a:t>
            </a:r>
            <a:r>
              <a:rPr lang="sv-SE" sz="1400" dirty="0">
                <a:solidFill>
                  <a:srgbClr val="558ED5"/>
                </a:solidFill>
              </a:rPr>
              <a:t>. </a:t>
            </a:r>
            <a:r>
              <a:rPr lang="sv-SE" sz="1400" dirty="0" smtClean="0">
                <a:solidFill>
                  <a:srgbClr val="558ED5"/>
                </a:solidFill>
              </a:rPr>
              <a:t>Kostyukov, B. Shen, </a:t>
            </a:r>
            <a:r>
              <a:rPr lang="sv-SE" sz="1400" dirty="0">
                <a:solidFill>
                  <a:srgbClr val="558ED5"/>
                </a:solidFill>
              </a:rPr>
              <a:t>K. </a:t>
            </a:r>
            <a:r>
              <a:rPr lang="sv-SE" sz="1400" dirty="0" smtClean="0">
                <a:solidFill>
                  <a:srgbClr val="558ED5"/>
                </a:solidFill>
              </a:rPr>
              <a:t>Akli, </a:t>
            </a:r>
            <a:r>
              <a:rPr lang="sv-SE" sz="1400" i="1" dirty="0" smtClean="0">
                <a:solidFill>
                  <a:srgbClr val="558ED5"/>
                </a:solidFill>
              </a:rPr>
              <a:t>PRL</a:t>
            </a:r>
            <a:r>
              <a:rPr lang="sv-SE" sz="1400" dirty="0" smtClean="0">
                <a:solidFill>
                  <a:srgbClr val="558ED5"/>
                </a:solidFill>
              </a:rPr>
              <a:t>, </a:t>
            </a:r>
            <a:r>
              <a:rPr lang="en-US" sz="1400" b="1" dirty="0">
                <a:solidFill>
                  <a:srgbClr val="558ED5"/>
                </a:solidFill>
              </a:rPr>
              <a:t>112</a:t>
            </a:r>
            <a:r>
              <a:rPr lang="en-US" sz="1400" dirty="0">
                <a:solidFill>
                  <a:srgbClr val="558ED5"/>
                </a:solidFill>
              </a:rPr>
              <a:t>, 145003 (2014)</a:t>
            </a:r>
          </a:p>
        </p:txBody>
      </p:sp>
      <p:sp>
        <p:nvSpPr>
          <p:cNvPr id="8" name="Овал 31"/>
          <p:cNvSpPr/>
          <p:nvPr/>
        </p:nvSpPr>
        <p:spPr>
          <a:xfrm>
            <a:off x="1064022" y="2826277"/>
            <a:ext cx="2664296" cy="2539428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59000">
                <a:srgbClr val="BFBFBF"/>
              </a:gs>
              <a:gs pos="38000">
                <a:schemeClr val="bg1">
                  <a:lumMod val="50000"/>
                </a:schemeClr>
              </a:gs>
              <a:gs pos="79000">
                <a:schemeClr val="bg1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Straight Arrow Connector 27"/>
          <p:cNvCxnSpPr/>
          <p:nvPr/>
        </p:nvCxnSpPr>
        <p:spPr>
          <a:xfrm flipV="1">
            <a:off x="2402509" y="3445336"/>
            <a:ext cx="0" cy="448851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432797" y="3462353"/>
                <a:ext cx="10120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&gt;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2797" y="3462353"/>
                <a:ext cx="1012072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387425" y="3020799"/>
                <a:ext cx="4767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7425" y="3020799"/>
                <a:ext cx="476797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504182" y="3822179"/>
                <a:ext cx="462371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182" y="3822179"/>
                <a:ext cx="462371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Прямая со стрелкой 58"/>
          <p:cNvCxnSpPr/>
          <p:nvPr/>
        </p:nvCxnSpPr>
        <p:spPr>
          <a:xfrm flipH="1">
            <a:off x="1928118" y="3030520"/>
            <a:ext cx="474391" cy="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730879" y="2620324"/>
                <a:ext cx="46769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0879" y="2620324"/>
                <a:ext cx="467692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6"/>
          <p:cNvSpPr/>
          <p:nvPr/>
        </p:nvSpPr>
        <p:spPr>
          <a:xfrm>
            <a:off x="1928118" y="3030520"/>
            <a:ext cx="948782" cy="86366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Прямая со стрелкой 34"/>
          <p:cNvCxnSpPr/>
          <p:nvPr/>
        </p:nvCxnSpPr>
        <p:spPr>
          <a:xfrm>
            <a:off x="2402509" y="3030520"/>
            <a:ext cx="0" cy="28760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37"/>
          <p:cNvCxnSpPr>
            <a:stCxn id="15" idx="4"/>
          </p:cNvCxnSpPr>
          <p:nvPr/>
        </p:nvCxnSpPr>
        <p:spPr>
          <a:xfrm>
            <a:off x="2402509" y="3894187"/>
            <a:ext cx="461713" cy="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03"/>
          <p:cNvCxnSpPr/>
          <p:nvPr/>
        </p:nvCxnSpPr>
        <p:spPr>
          <a:xfrm flipV="1">
            <a:off x="4184294" y="3683718"/>
            <a:ext cx="0" cy="6093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05"/>
          <p:cNvCxnSpPr/>
          <p:nvPr/>
        </p:nvCxnSpPr>
        <p:spPr>
          <a:xfrm>
            <a:off x="4184294" y="4293096"/>
            <a:ext cx="57148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699902" y="3926428"/>
                <a:ext cx="18671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ru-RU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9902" y="3926428"/>
                <a:ext cx="186718" cy="276999"/>
              </a:xfrm>
              <a:prstGeom prst="rect">
                <a:avLst/>
              </a:prstGeom>
              <a:blipFill>
                <a:blip r:embed="rId8"/>
                <a:stretch>
                  <a:fillRect l="-32258" r="-25806" b="-2391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323727" y="3501008"/>
                <a:ext cx="16908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ru-RU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3727" y="3501008"/>
                <a:ext cx="169085" cy="276999"/>
              </a:xfrm>
              <a:prstGeom prst="rect">
                <a:avLst/>
              </a:prstGeom>
              <a:blipFill>
                <a:blip r:embed="rId9"/>
                <a:stretch>
                  <a:fillRect l="-21429" r="-1428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Выгнутая вниз стрелка 31"/>
          <p:cNvSpPr/>
          <p:nvPr/>
        </p:nvSpPr>
        <p:spPr>
          <a:xfrm rot="4858751">
            <a:off x="1293071" y="3340851"/>
            <a:ext cx="612179" cy="257395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136030" y="3390131"/>
                <a:ext cx="29847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6030" y="3390131"/>
                <a:ext cx="298479" cy="369332"/>
              </a:xfrm>
              <a:prstGeom prst="rect">
                <a:avLst/>
              </a:prstGeom>
              <a:blipFill rotWithShape="1">
                <a:blip r:embed="rId10"/>
                <a:stretch>
                  <a:fillRect l="-12245" r="-122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0" y="2186859"/>
                <a:ext cx="93245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Antinode of CP focused standing wave: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𝒂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𝛼</m:t>
                        </m:r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/>
                              </a:rPr>
                              <m:t>𝒓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/>
                              </a:rPr>
                              <m:t>⊥</m:t>
                            </m:r>
                          </m:sub>
                        </m:sSub>
                      </m:e>
                    </m:d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0,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/>
                              </a:rPr>
                              <m:t>cos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𝜏</m:t>
                            </m:r>
                          </m:e>
                        </m:func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/>
                              </a:rPr>
                              <m:t>sin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𝜏</m:t>
                            </m:r>
                          </m:e>
                        </m:func>
                      </m:e>
                    </m:d>
                    <m:r>
                      <a:rPr lang="en-US" b="0" i="1" smtClean="0">
                        <a:latin typeface="Cambria Math"/>
                      </a:rPr>
                      <m:t>, </m:t>
                    </m:r>
                    <m:r>
                      <a:rPr lang="en-US" b="1" i="1" smtClean="0">
                        <a:latin typeface="Cambria Math"/>
                      </a:rPr>
                      <m:t>𝑩</m:t>
                    </m:r>
                    <m:r>
                      <a:rPr lang="en-US" b="0" i="1" smtClean="0">
                        <a:latin typeface="Cambria Math"/>
                      </a:rPr>
                      <m:t>∼−</m:t>
                    </m:r>
                    <m:r>
                      <a:rPr lang="en-US" b="0" i="0" smtClean="0">
                        <a:latin typeface="Cambria Math"/>
                      </a:rPr>
                      <m:t>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1" i="1" smtClean="0">
                        <a:latin typeface="Cambria Math"/>
                      </a:rPr>
                      <m:t>∼</m:t>
                    </m:r>
                    <m:r>
                      <a:rPr lang="en-US" b="0" i="1" smtClean="0">
                        <a:latin typeface="Cambria Math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𝛼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,</m:t>
                    </m:r>
                    <m:r>
                      <a:rPr lang="en-US" i="1">
                        <a:latin typeface="Cambria Math"/>
                      </a:rPr>
                      <m:t>𝛼</m:t>
                    </m:r>
                    <m:r>
                      <a:rPr lang="en-US" i="1">
                        <a:latin typeface="Cambria Math"/>
                      </a:rPr>
                      <m:t>≪1 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186859"/>
                <a:ext cx="9324528" cy="369332"/>
              </a:xfrm>
              <a:prstGeom prst="rect">
                <a:avLst/>
              </a:prstGeom>
              <a:blipFill>
                <a:blip r:embed="rId11"/>
                <a:stretch>
                  <a:fillRect l="-523" t="-10000" b="-2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Блок-схема: узел суммирования 25"/>
          <p:cNvSpPr/>
          <p:nvPr/>
        </p:nvSpPr>
        <p:spPr>
          <a:xfrm>
            <a:off x="2216150" y="3966195"/>
            <a:ext cx="203339" cy="218793"/>
          </a:xfrm>
          <a:prstGeom prst="flowChartSummingJunctio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2004745" y="4058410"/>
                <a:ext cx="29706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4745" y="4058410"/>
                <a:ext cx="297068" cy="276999"/>
              </a:xfrm>
              <a:prstGeom prst="rect">
                <a:avLst/>
              </a:prstGeom>
              <a:blipFill rotWithShape="1">
                <a:blip r:embed="rId12"/>
                <a:stretch>
                  <a:fillRect l="-18367" r="-6122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Блок-схема: узел 29"/>
          <p:cNvSpPr/>
          <p:nvPr/>
        </p:nvSpPr>
        <p:spPr>
          <a:xfrm>
            <a:off x="2101795" y="3175734"/>
            <a:ext cx="192077" cy="209287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Блок-схема: узел 30"/>
          <p:cNvSpPr/>
          <p:nvPr/>
        </p:nvSpPr>
        <p:spPr>
          <a:xfrm>
            <a:off x="2181086" y="3256901"/>
            <a:ext cx="45719" cy="45719"/>
          </a:xfrm>
          <a:prstGeom prst="flowChartConnector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1985768" y="3329156"/>
                <a:ext cx="30239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ru-RU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5768" y="3329156"/>
                <a:ext cx="302390" cy="276999"/>
              </a:xfrm>
              <a:prstGeom prst="rect">
                <a:avLst/>
              </a:prstGeom>
              <a:blipFill rotWithShape="1">
                <a:blip r:embed="rId13"/>
                <a:stretch>
                  <a:fillRect l="-20408" r="-6122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38128" y="4063628"/>
                <a:ext cx="16061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&lt;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𝑭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&gt;∥−</m:t>
                      </m:r>
                      <m:r>
                        <a:rPr lang="en-US" b="0" i="0" smtClean="0">
                          <a:latin typeface="Cambria Math"/>
                        </a:rPr>
                        <m:t>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28" y="4063628"/>
                <a:ext cx="1606144" cy="369332"/>
              </a:xfrm>
              <a:prstGeom prst="rect">
                <a:avLst/>
              </a:prstGeom>
              <a:blipFill>
                <a:blip r:embed="rId1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Arrow Connector 34"/>
          <p:cNvCxnSpPr/>
          <p:nvPr/>
        </p:nvCxnSpPr>
        <p:spPr>
          <a:xfrm flipV="1">
            <a:off x="107504" y="3923405"/>
            <a:ext cx="0" cy="477014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1379028" y="5386305"/>
                <a:ext cx="1731693" cy="5629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𝜇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3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</a:rPr>
                        <m:t>≪1, </m:t>
                      </m:r>
                      <m:r>
                        <a:rPr lang="en-US" b="0" i="1" smtClean="0">
                          <a:latin typeface="Cambria Math"/>
                        </a:rPr>
                        <m:t>𝛿</m:t>
                      </m:r>
                      <m:r>
                        <a:rPr lang="en-US" b="0" i="1" smtClean="0">
                          <a:latin typeface="Cambria Math"/>
                        </a:rPr>
                        <m:t>≈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028" y="5386305"/>
                <a:ext cx="1731693" cy="562975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3718384" y="4675846"/>
                <a:ext cx="1476815" cy="618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𝛿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4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𝛿</m:t>
                              </m:r>
                            </m:e>
                          </m:func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𝜇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8384" y="4675846"/>
                <a:ext cx="1476815" cy="618887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Овал 31"/>
          <p:cNvSpPr/>
          <p:nvPr/>
        </p:nvSpPr>
        <p:spPr>
          <a:xfrm>
            <a:off x="5417665" y="2770857"/>
            <a:ext cx="2664296" cy="2539428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59000">
                <a:srgbClr val="BFBFBF"/>
              </a:gs>
              <a:gs pos="38000">
                <a:schemeClr val="bg1">
                  <a:lumMod val="50000"/>
                </a:schemeClr>
              </a:gs>
              <a:gs pos="79000">
                <a:schemeClr val="bg1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7217865" y="3323706"/>
                <a:ext cx="10120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&gt;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7865" y="3323706"/>
                <a:ext cx="1012072" cy="369332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6588224" y="2932889"/>
                <a:ext cx="4767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8224" y="2932889"/>
                <a:ext cx="476797" cy="369332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6857825" y="3766759"/>
                <a:ext cx="462371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7825" y="3766759"/>
                <a:ext cx="462371" cy="369332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Прямая со стрелкой 58"/>
          <p:cNvCxnSpPr/>
          <p:nvPr/>
        </p:nvCxnSpPr>
        <p:spPr>
          <a:xfrm flipH="1">
            <a:off x="6281761" y="2975100"/>
            <a:ext cx="474391" cy="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6084522" y="2564904"/>
                <a:ext cx="46769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4522" y="2564904"/>
                <a:ext cx="467692" cy="369332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Oval 6"/>
          <p:cNvSpPr/>
          <p:nvPr/>
        </p:nvSpPr>
        <p:spPr>
          <a:xfrm>
            <a:off x="6281761" y="2975100"/>
            <a:ext cx="948782" cy="86366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Прямая со стрелкой 34"/>
          <p:cNvCxnSpPr/>
          <p:nvPr/>
        </p:nvCxnSpPr>
        <p:spPr>
          <a:xfrm flipH="1">
            <a:off x="6506922" y="2975100"/>
            <a:ext cx="249230" cy="12163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37"/>
          <p:cNvCxnSpPr>
            <a:stCxn id="46" idx="4"/>
          </p:cNvCxnSpPr>
          <p:nvPr/>
        </p:nvCxnSpPr>
        <p:spPr>
          <a:xfrm>
            <a:off x="6756152" y="3838767"/>
            <a:ext cx="461713" cy="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Выгнутая вниз стрелка 31"/>
          <p:cNvSpPr/>
          <p:nvPr/>
        </p:nvSpPr>
        <p:spPr>
          <a:xfrm rot="4858751">
            <a:off x="5646714" y="3285431"/>
            <a:ext cx="612179" cy="257395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5489673" y="3334711"/>
                <a:ext cx="29847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9673" y="3334711"/>
                <a:ext cx="298479" cy="369332"/>
              </a:xfrm>
              <a:prstGeom prst="rect">
                <a:avLst/>
              </a:prstGeom>
              <a:blipFill rotWithShape="1">
                <a:blip r:embed="rId21"/>
                <a:stretch>
                  <a:fillRect l="-14286" r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7621576" y="4044268"/>
                <a:ext cx="14977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&lt;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𝑭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𝑅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&gt;⊥</m:t>
                      </m:r>
                      <m:r>
                        <a:rPr lang="en-US" b="0" i="0" smtClean="0">
                          <a:latin typeface="Cambria Math"/>
                        </a:rPr>
                        <m:t>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1576" y="4044268"/>
                <a:ext cx="1497718" cy="369332"/>
              </a:xfrm>
              <a:prstGeom prst="rect">
                <a:avLst/>
              </a:prstGeom>
              <a:blipFill>
                <a:blip r:embed="rId22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1" name="Straight Arrow Connector 60"/>
          <p:cNvCxnSpPr/>
          <p:nvPr/>
        </p:nvCxnSpPr>
        <p:spPr>
          <a:xfrm flipH="1">
            <a:off x="8362420" y="4446685"/>
            <a:ext cx="609226" cy="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5562139" y="5477964"/>
                <a:ext cx="3028137" cy="379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</a:rPr>
                        <m:t>𝜇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3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</a:rPr>
                        <m:t>≫</m:t>
                      </m:r>
                      <m:r>
                        <a:rPr lang="en-US" i="1">
                          <a:latin typeface="Cambria Math"/>
                        </a:rPr>
                        <m:t>1, </m:t>
                      </m:r>
                      <m:r>
                        <a:rPr lang="en-US" i="1">
                          <a:latin typeface="Cambria Math"/>
                        </a:rPr>
                        <m:t>𝛿</m:t>
                      </m:r>
                      <m:r>
                        <a:rPr lang="en-US" i="1">
                          <a:latin typeface="Cambria Math"/>
                        </a:rPr>
                        <m:t>≈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𝜇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−1/4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</a:rPr>
                        <m:t>≪1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139" y="5477964"/>
                <a:ext cx="3028137" cy="379656"/>
              </a:xfrm>
              <a:prstGeom prst="rect">
                <a:avLst/>
              </a:prstGeom>
              <a:blipFill rotWithShape="1">
                <a:blip r:embed="rId23"/>
                <a:stretch>
                  <a:fillRect b="-4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Arrow Connector 27"/>
          <p:cNvCxnSpPr/>
          <p:nvPr/>
        </p:nvCxnSpPr>
        <p:spPr>
          <a:xfrm flipV="1">
            <a:off x="6756152" y="3669761"/>
            <a:ext cx="461713" cy="16900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" name="Arc 1026"/>
          <p:cNvSpPr/>
          <p:nvPr/>
        </p:nvSpPr>
        <p:spPr>
          <a:xfrm>
            <a:off x="6987008" y="3736612"/>
            <a:ext cx="102002" cy="174163"/>
          </a:xfrm>
          <a:prstGeom prst="arc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8" name="TextBox 1027"/>
              <p:cNvSpPr txBox="1"/>
              <p:nvPr/>
            </p:nvSpPr>
            <p:spPr>
              <a:xfrm>
                <a:off x="7164288" y="3859701"/>
                <a:ext cx="370037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</a:rPr>
                        <m:t>𝛿</m:t>
                      </m:r>
                    </m:oMath>
                  </m:oMathPara>
                </a14:m>
                <a:endParaRPr lang="en-US" dirty="0">
                  <a:solidFill>
                    <a:schemeClr val="accent6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28" name="TextBox 10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4288" y="3859701"/>
                <a:ext cx="370037" cy="369332"/>
              </a:xfrm>
              <a:prstGeom prst="rect">
                <a:avLst/>
              </a:prstGeom>
              <a:blipFill rotWithShape="1">
                <a:blip r:embed="rId2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0" name="Freeform 1029"/>
          <p:cNvSpPr/>
          <p:nvPr/>
        </p:nvSpPr>
        <p:spPr>
          <a:xfrm>
            <a:off x="7117690" y="3700197"/>
            <a:ext cx="245984" cy="201964"/>
          </a:xfrm>
          <a:custGeom>
            <a:avLst/>
            <a:gdLst>
              <a:gd name="connsiteX0" fmla="*/ 234086 w 245984"/>
              <a:gd name="connsiteY0" fmla="*/ 201964 h 201964"/>
              <a:gd name="connsiteX1" fmla="*/ 219456 w 245984"/>
              <a:gd name="connsiteY1" fmla="*/ 4454 h 201964"/>
              <a:gd name="connsiteX2" fmla="*/ 0 w 245984"/>
              <a:gd name="connsiteY2" fmla="*/ 62975 h 20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5984" h="201964">
                <a:moveTo>
                  <a:pt x="234086" y="201964"/>
                </a:moveTo>
                <a:cubicBezTo>
                  <a:pt x="246278" y="114791"/>
                  <a:pt x="258470" y="27619"/>
                  <a:pt x="219456" y="4454"/>
                </a:cubicBezTo>
                <a:cubicBezTo>
                  <a:pt x="180442" y="-18711"/>
                  <a:pt x="80467" y="55660"/>
                  <a:pt x="0" y="62975"/>
                </a:cubicBezTo>
              </a:path>
            </a:pathLst>
          </a:custGeom>
          <a:noFill/>
          <a:ln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4" name="TextBox 1033"/>
              <p:cNvSpPr txBox="1"/>
              <p:nvPr/>
            </p:nvSpPr>
            <p:spPr>
              <a:xfrm>
                <a:off x="3497874" y="2975413"/>
                <a:ext cx="2010230" cy="3815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∗</m:t>
                          </m:r>
                        </m:sup>
                      </m:sSubSup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𝜇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−1/3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</a:rPr>
                        <m:t>≈470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34" name="TextBox 10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7874" y="2975413"/>
                <a:ext cx="2010230" cy="381579"/>
              </a:xfrm>
              <a:prstGeom prst="rect">
                <a:avLst/>
              </a:prstGeom>
              <a:blipFill>
                <a:blip r:embed="rId25"/>
                <a:stretch>
                  <a:fillRect b="-317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36" name="Straight Arrow Connector 1035"/>
          <p:cNvCxnSpPr>
            <a:stCxn id="46" idx="4"/>
          </p:cNvCxnSpPr>
          <p:nvPr/>
        </p:nvCxnSpPr>
        <p:spPr>
          <a:xfrm flipH="1">
            <a:off x="6318368" y="3838767"/>
            <a:ext cx="437784" cy="1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37" name="TextBox 1036"/>
              <p:cNvSpPr txBox="1"/>
              <p:nvPr/>
            </p:nvSpPr>
            <p:spPr>
              <a:xfrm>
                <a:off x="5674826" y="3923405"/>
                <a:ext cx="1287084" cy="381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/>
                            </a:rPr>
                            <m:t>𝑅</m:t>
                          </m:r>
                          <m: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/>
                            </a:rPr>
                            <m:t>,1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C000"/>
                          </a:solidFill>
                          <a:latin typeface="Cambria Math"/>
                        </a:rPr>
                        <m:t>&gt;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/>
                            </a:rPr>
                            <m:t>𝑅</m:t>
                          </m:r>
                          <m: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/>
                            </a:rPr>
                            <m:t>,2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037" name="TextBox 10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4826" y="3923405"/>
                <a:ext cx="1287084" cy="381515"/>
              </a:xfrm>
              <a:prstGeom prst="rect">
                <a:avLst/>
              </a:prstGeom>
              <a:blipFill rotWithShape="1"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41" name="Straight Arrow Connector 1040"/>
          <p:cNvCxnSpPr>
            <a:stCxn id="46" idx="0"/>
          </p:cNvCxnSpPr>
          <p:nvPr/>
        </p:nvCxnSpPr>
        <p:spPr>
          <a:xfrm flipV="1">
            <a:off x="6756152" y="2963638"/>
            <a:ext cx="332858" cy="11462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42" name="TextBox 1041"/>
              <p:cNvSpPr txBox="1"/>
              <p:nvPr/>
            </p:nvSpPr>
            <p:spPr>
              <a:xfrm>
                <a:off x="7076208" y="2954380"/>
                <a:ext cx="611642" cy="381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/>
                            </a:rPr>
                            <m:t>𝑅</m:t>
                          </m:r>
                          <m: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/>
                            </a:rPr>
                            <m:t>,2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042" name="TextBox 10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6208" y="2954380"/>
                <a:ext cx="611642" cy="381515"/>
              </a:xfrm>
              <a:prstGeom prst="rect">
                <a:avLst/>
              </a:prstGeom>
              <a:blipFill rotWithShape="1"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255" y="692150"/>
            <a:ext cx="1737830" cy="1571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3596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82575" y="1392563"/>
            <a:ext cx="2243391" cy="1748405"/>
            <a:chOff x="3450304" y="1113823"/>
            <a:chExt cx="2243391" cy="174840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0304" y="1113823"/>
              <a:ext cx="2243391" cy="1389656"/>
            </a:xfrm>
            <a:prstGeom prst="rect">
              <a:avLst/>
            </a:prstGeom>
          </p:spPr>
        </p:pic>
        <p:cxnSp>
          <p:nvCxnSpPr>
            <p:cNvPr id="6" name="Straight Arrow Connector 5"/>
            <p:cNvCxnSpPr/>
            <p:nvPr/>
          </p:nvCxnSpPr>
          <p:spPr>
            <a:xfrm>
              <a:off x="3923928" y="2503479"/>
              <a:ext cx="1296144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3923928" y="1916832"/>
              <a:ext cx="0" cy="586647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5219700" y="1916831"/>
              <a:ext cx="0" cy="586647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4335527" y="2492896"/>
                  <a:ext cx="3804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𝑇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35527" y="2492896"/>
                  <a:ext cx="380489" cy="369332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0" y="360363"/>
            <a:ext cx="914400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ru-RU" sz="2400" b="1" dirty="0"/>
              <a:t>Введение</a:t>
            </a:r>
            <a:endParaRPr lang="ru-RU" sz="2400" dirty="0"/>
          </a:p>
        </p:txBody>
      </p:sp>
      <p:sp>
        <p:nvSpPr>
          <p:cNvPr id="3077" name="Line 30"/>
          <p:cNvSpPr>
            <a:spLocks noChangeShapeType="1"/>
          </p:cNvSpPr>
          <p:nvPr/>
        </p:nvSpPr>
        <p:spPr bwMode="auto">
          <a:xfrm>
            <a:off x="8453438" y="5805264"/>
            <a:ext cx="157162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3080" name="Скругленный прямоугольник 2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2575" y="188913"/>
            <a:ext cx="8682038" cy="503237"/>
          </a:xfrm>
          <a:prstGeom prst="roundRect">
            <a:avLst>
              <a:gd name="adj" fmla="val 18519"/>
            </a:avLst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lIns="89592" tIns="18000" rIns="89592" bIns="18000" anchor="ctr"/>
          <a:lstStyle/>
          <a:p>
            <a:pPr marL="179388" lvl="1" defTabSz="895350">
              <a:spcBef>
                <a:spcPts val="400"/>
              </a:spcBef>
            </a:pPr>
            <a:r>
              <a:rPr lang="en-US" sz="2200" b="1" dirty="0" smtClean="0">
                <a:solidFill>
                  <a:schemeClr val="bg1"/>
                </a:solidFill>
              </a:rPr>
              <a:t>Laser pulse. </a:t>
            </a:r>
            <a:r>
              <a:rPr lang="en-US" sz="2200" b="1" dirty="0" err="1" smtClean="0">
                <a:solidFill>
                  <a:schemeClr val="bg1"/>
                </a:solidFill>
              </a:rPr>
              <a:t>Ponderomotive</a:t>
            </a:r>
            <a:r>
              <a:rPr lang="en-US" sz="2200" b="1" dirty="0" smtClean="0">
                <a:solidFill>
                  <a:schemeClr val="bg1"/>
                </a:solidFill>
              </a:rPr>
              <a:t> force</a:t>
            </a:r>
            <a:endParaRPr lang="ru-RU" sz="2200" b="1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71E83-D8BC-45F8-98B1-17CC7D34E449}" type="slidenum">
              <a:rPr lang="ru-RU" smtClean="0"/>
              <a:t>49</a:t>
            </a:fld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28416" y="836712"/>
                <a:ext cx="2903424" cy="5068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𝒂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/>
                              </a:rPr>
                              <m:t>𝜑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/>
                              </a:rPr>
                              <m:t>𝑇</m:t>
                            </m:r>
                          </m:den>
                        </m:f>
                      </m:e>
                    </m:d>
                  </m:oMath>
                </a14:m>
                <a:r>
                  <a:rPr lang="en-US" dirty="0"/>
                  <a:t>{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0,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cos</m:t>
                        </m:r>
                      </m:fName>
                      <m:e>
                        <m:r>
                          <a:rPr lang="en-US" i="1">
                            <a:latin typeface="Cambria Math"/>
                          </a:rPr>
                          <m:t>𝜑</m:t>
                        </m:r>
                      </m:e>
                    </m:func>
                    <m:r>
                      <a:rPr lang="en-US" i="1">
                        <a:latin typeface="Cambria Math"/>
                      </a:rPr>
                      <m:t>,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sin</m:t>
                        </m:r>
                      </m:fName>
                      <m:e>
                        <m:r>
                          <a:rPr lang="en-US" i="1">
                            <a:latin typeface="Cambria Math"/>
                          </a:rPr>
                          <m:t>𝜑</m:t>
                        </m:r>
                      </m:e>
                    </m:func>
                  </m:oMath>
                </a14:m>
                <a:r>
                  <a:rPr lang="en-US" dirty="0"/>
                  <a:t>}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416" y="836712"/>
                <a:ext cx="2903424" cy="506870"/>
              </a:xfrm>
              <a:prstGeom prst="rect">
                <a:avLst/>
              </a:prstGeom>
              <a:blipFill rotWithShape="1">
                <a:blip r:embed="rId6"/>
                <a:stretch>
                  <a:fillRect r="-1258" b="-60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493684" y="839043"/>
                <a:ext cx="4102652" cy="819007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/>
                                </a:rPr>
                                <m:t>𝒖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⊥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𝜑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1" i="1" smtClean="0">
                          <a:latin typeface="Cambria Math"/>
                        </a:rPr>
                        <m:t>𝒂</m:t>
                      </m:r>
                      <m:r>
                        <a:rPr lang="en-US" b="0" i="1" smtClean="0">
                          <a:latin typeface="Cambria Math"/>
                        </a:rPr>
                        <m:t>, 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𝜏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𝑝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𝛾</m:t>
                          </m:r>
                        </m:den>
                      </m:f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𝜑</m:t>
                          </m:r>
                        </m:den>
                      </m:f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 smtClean="0">
                              <a:latin typeface="Cambria Math"/>
                            </a:rPr>
                            <m:t>𝒖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⊥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3684" y="839043"/>
                <a:ext cx="4102652" cy="81900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059832" y="2434624"/>
                <a:ext cx="4150945" cy="6951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𝜑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𝜑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, 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(</m:t>
                      </m:r>
                      <m:r>
                        <a:rPr lang="en-US" b="0" i="1" smtClean="0">
                          <a:latin typeface="Cambria Math"/>
                        </a:rPr>
                        <m:t>𝜑</m:t>
                      </m:r>
                      <m:r>
                        <a:rPr lang="en-US" b="0" i="1" smtClean="0">
                          <a:latin typeface="Cambria Math"/>
                        </a:rPr>
                        <m:t>)=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,0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832" y="2434624"/>
                <a:ext cx="4150945" cy="69519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0634"/>
          <a:stretch/>
        </p:blipFill>
        <p:spPr>
          <a:xfrm rot="16200000">
            <a:off x="7025693" y="2546866"/>
            <a:ext cx="1955070" cy="205315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228643" y="3327375"/>
            <a:ext cx="3824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Focused laser</a:t>
            </a:r>
            <a:endParaRPr lang="en-US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7040753" y="5301208"/>
                <a:ext cx="1924951" cy="6009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tabLst>
                    <a:tab pos="97155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𝛼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1,      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𝐶𝑃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1/2,  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𝐿𝑃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0753" y="5301208"/>
                <a:ext cx="1924951" cy="600934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2945250" y="5317941"/>
                <a:ext cx="38590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/>
                          </a:rPr>
                          <m:t>𝒖</m:t>
                        </m:r>
                      </m:e>
                    </m:acc>
                    <m:r>
                      <a:rPr lang="en-US" b="0" i="1" smtClean="0">
                        <a:latin typeface="Cambria Math"/>
                      </a:rPr>
                      <m:t>,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/>
                          </a:rPr>
                          <m:t>𝒗</m:t>
                        </m:r>
                      </m:e>
                    </m:acc>
                    <m:r>
                      <a:rPr lang="en-US" b="0" i="1" smtClean="0">
                        <a:latin typeface="Cambria Math"/>
                      </a:rPr>
                      <m:t>,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/>
                          </a:rPr>
                          <m:t>𝛾</m:t>
                        </m:r>
                      </m:e>
                    </m:acc>
                  </m:oMath>
                </a14:m>
                <a:r>
                  <a:rPr lang="en-US" dirty="0" smtClean="0"/>
                  <a:t> – averaged  over fast oscillations</a:t>
                </a:r>
                <a:endParaRPr lang="en-US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5250" y="5317941"/>
                <a:ext cx="3859005" cy="369332"/>
              </a:xfrm>
              <a:prstGeom prst="rect">
                <a:avLst/>
              </a:prstGeom>
              <a:blipFill rotWithShape="1">
                <a:blip r:embed="rId13"/>
                <a:stretch>
                  <a:fillRect t="-8197" r="-948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1922115" y="6124654"/>
            <a:ext cx="6657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C00000"/>
                </a:solidFill>
              </a:rPr>
              <a:t>Ponderomotive</a:t>
            </a:r>
            <a:r>
              <a:rPr lang="en-US" dirty="0" smtClean="0">
                <a:solidFill>
                  <a:srgbClr val="C00000"/>
                </a:solidFill>
              </a:rPr>
              <a:t> force pushes particle away from a strong field region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566444" y="4204285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400" dirty="0" smtClean="0">
                <a:solidFill>
                  <a:srgbClr val="4040FF"/>
                </a:solidFill>
              </a:rPr>
              <a:t>D. Bauer</a:t>
            </a:r>
            <a:r>
              <a:rPr lang="en-US" sz="1400" dirty="0">
                <a:solidFill>
                  <a:srgbClr val="4040FF"/>
                </a:solidFill>
              </a:rPr>
              <a:t>, </a:t>
            </a:r>
            <a:r>
              <a:rPr lang="en-US" sz="1400" dirty="0" smtClean="0">
                <a:solidFill>
                  <a:srgbClr val="4040FF"/>
                </a:solidFill>
              </a:rPr>
              <a:t>P. </a:t>
            </a:r>
            <a:r>
              <a:rPr lang="en-US" sz="1400" dirty="0" err="1" smtClean="0">
                <a:solidFill>
                  <a:srgbClr val="4040FF"/>
                </a:solidFill>
              </a:rPr>
              <a:t>Mulser</a:t>
            </a:r>
            <a:r>
              <a:rPr lang="en-US" sz="1400" dirty="0" smtClean="0">
                <a:solidFill>
                  <a:srgbClr val="4040FF"/>
                </a:solidFill>
              </a:rPr>
              <a:t>, W.-H. </a:t>
            </a:r>
            <a:r>
              <a:rPr lang="en-US" sz="1400" dirty="0" err="1" smtClean="0">
                <a:solidFill>
                  <a:srgbClr val="4040FF"/>
                </a:solidFill>
              </a:rPr>
              <a:t>Steeb</a:t>
            </a:r>
            <a:r>
              <a:rPr lang="en-US" sz="1400" dirty="0" smtClean="0">
                <a:solidFill>
                  <a:srgbClr val="4040FF"/>
                </a:solidFill>
              </a:rPr>
              <a:t>, </a:t>
            </a:r>
            <a:r>
              <a:rPr lang="en-US" sz="1400" i="1" dirty="0" smtClean="0">
                <a:solidFill>
                  <a:srgbClr val="4040FF"/>
                </a:solidFill>
              </a:rPr>
              <a:t>PRL </a:t>
            </a:r>
            <a:r>
              <a:rPr lang="en-US" sz="1400" b="1" dirty="0">
                <a:solidFill>
                  <a:srgbClr val="4040FF"/>
                </a:solidFill>
              </a:rPr>
              <a:t>75</a:t>
            </a:r>
            <a:r>
              <a:rPr lang="en-US" sz="1400" dirty="0">
                <a:solidFill>
                  <a:srgbClr val="4040FF"/>
                </a:solidFill>
              </a:rPr>
              <a:t>, 4622 (1995</a:t>
            </a:r>
            <a:r>
              <a:rPr lang="en-US" sz="1400" dirty="0" smtClean="0">
                <a:solidFill>
                  <a:srgbClr val="4040FF"/>
                </a:solidFill>
              </a:rPr>
              <a:t>)</a:t>
            </a:r>
            <a:endParaRPr lang="en-US" sz="1400" dirty="0">
              <a:solidFill>
                <a:srgbClr val="4040FF"/>
              </a:solidFill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179512" y="3585226"/>
            <a:ext cx="2664296" cy="2539428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59000">
                <a:srgbClr val="BFBFBF"/>
              </a:gs>
              <a:gs pos="38000">
                <a:schemeClr val="bg1">
                  <a:lumMod val="50000"/>
                </a:schemeClr>
              </a:gs>
              <a:gs pos="79000">
                <a:schemeClr val="bg1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5" name="Straight Arrow Connector 27"/>
          <p:cNvCxnSpPr/>
          <p:nvPr/>
        </p:nvCxnSpPr>
        <p:spPr>
          <a:xfrm flipV="1">
            <a:off x="1517999" y="4204285"/>
            <a:ext cx="0" cy="448851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1548287" y="4221302"/>
                <a:ext cx="10120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&gt;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8287" y="4221302"/>
                <a:ext cx="1012072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1502915" y="3779748"/>
                <a:ext cx="4767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2915" y="3779748"/>
                <a:ext cx="476797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1619672" y="4581128"/>
                <a:ext cx="462371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672" y="4581128"/>
                <a:ext cx="462371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9" name="Прямая со стрелкой 58"/>
          <p:cNvCxnSpPr/>
          <p:nvPr/>
        </p:nvCxnSpPr>
        <p:spPr>
          <a:xfrm flipH="1">
            <a:off x="1043608" y="3789469"/>
            <a:ext cx="474391" cy="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846369" y="3379273"/>
                <a:ext cx="46769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369" y="3379273"/>
                <a:ext cx="467692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Oval 6"/>
          <p:cNvSpPr/>
          <p:nvPr/>
        </p:nvSpPr>
        <p:spPr>
          <a:xfrm>
            <a:off x="1043608" y="3789469"/>
            <a:ext cx="948782" cy="86366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Прямая со стрелкой 34"/>
          <p:cNvCxnSpPr/>
          <p:nvPr/>
        </p:nvCxnSpPr>
        <p:spPr>
          <a:xfrm>
            <a:off x="1517999" y="3789469"/>
            <a:ext cx="0" cy="28760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>
            <a:stCxn id="63" idx="4"/>
          </p:cNvCxnSpPr>
          <p:nvPr/>
        </p:nvCxnSpPr>
        <p:spPr>
          <a:xfrm>
            <a:off x="1517999" y="4653136"/>
            <a:ext cx="461713" cy="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 стрелкой 89"/>
          <p:cNvCxnSpPr/>
          <p:nvPr/>
        </p:nvCxnSpPr>
        <p:spPr>
          <a:xfrm flipV="1">
            <a:off x="7956376" y="2595910"/>
            <a:ext cx="0" cy="4089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Прямая со стрелкой 97"/>
          <p:cNvCxnSpPr/>
          <p:nvPr/>
        </p:nvCxnSpPr>
        <p:spPr>
          <a:xfrm>
            <a:off x="7956376" y="2989406"/>
            <a:ext cx="432048" cy="154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 стрелкой 100"/>
          <p:cNvCxnSpPr/>
          <p:nvPr/>
        </p:nvCxnSpPr>
        <p:spPr>
          <a:xfrm flipH="1">
            <a:off x="7812360" y="2989406"/>
            <a:ext cx="144016" cy="2235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/>
              <p:cNvSpPr txBox="1"/>
              <p:nvPr/>
            </p:nvSpPr>
            <p:spPr>
              <a:xfrm>
                <a:off x="8277113" y="2647945"/>
                <a:ext cx="18331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ru-RU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2" name="TextBox 10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7113" y="2647945"/>
                <a:ext cx="183319" cy="276999"/>
              </a:xfrm>
              <a:prstGeom prst="rect">
                <a:avLst/>
              </a:prstGeom>
              <a:blipFill>
                <a:blip r:embed="rId18"/>
                <a:stretch>
                  <a:fillRect l="-20000" r="-13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/>
              <p:cNvSpPr txBox="1"/>
              <p:nvPr/>
            </p:nvSpPr>
            <p:spPr>
              <a:xfrm>
                <a:off x="8028384" y="2348880"/>
                <a:ext cx="18671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ru-RU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10" name="TextBox 10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8384" y="2348880"/>
                <a:ext cx="186718" cy="276999"/>
              </a:xfrm>
              <a:prstGeom prst="rect">
                <a:avLst/>
              </a:prstGeom>
              <a:blipFill>
                <a:blip r:embed="rId19"/>
                <a:stretch>
                  <a:fillRect l="-32258" r="-25806" b="-2391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TextBox 110"/>
              <p:cNvSpPr txBox="1"/>
              <p:nvPr/>
            </p:nvSpPr>
            <p:spPr>
              <a:xfrm>
                <a:off x="7884368" y="3068960"/>
                <a:ext cx="16908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ru-RU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11" name="TextBox 1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4368" y="3068960"/>
                <a:ext cx="169085" cy="276999"/>
              </a:xfrm>
              <a:prstGeom prst="rect">
                <a:avLst/>
              </a:prstGeom>
              <a:blipFill>
                <a:blip r:embed="rId20"/>
                <a:stretch>
                  <a:fillRect l="-21429" r="-1428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4" name="Прямая со стрелкой 103"/>
          <p:cNvCxnSpPr/>
          <p:nvPr/>
        </p:nvCxnSpPr>
        <p:spPr>
          <a:xfrm flipV="1">
            <a:off x="2776383" y="3611710"/>
            <a:ext cx="0" cy="6093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 стрелкой 105"/>
          <p:cNvCxnSpPr/>
          <p:nvPr/>
        </p:nvCxnSpPr>
        <p:spPr>
          <a:xfrm>
            <a:off x="2776383" y="4221088"/>
            <a:ext cx="57148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/>
              <p:cNvSpPr txBox="1"/>
              <p:nvPr/>
            </p:nvSpPr>
            <p:spPr>
              <a:xfrm>
                <a:off x="3291991" y="3854420"/>
                <a:ext cx="18671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ru-RU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16" name="TextBox 1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1991" y="3854420"/>
                <a:ext cx="186718" cy="276999"/>
              </a:xfrm>
              <a:prstGeom prst="rect">
                <a:avLst/>
              </a:prstGeom>
              <a:blipFill>
                <a:blip r:embed="rId21"/>
                <a:stretch>
                  <a:fillRect l="-32258" r="-25806" b="-2391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TextBox 116"/>
              <p:cNvSpPr txBox="1"/>
              <p:nvPr/>
            </p:nvSpPr>
            <p:spPr>
              <a:xfrm>
                <a:off x="2915816" y="3429000"/>
                <a:ext cx="16908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ru-RU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17" name="TextBox 1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816" y="3429000"/>
                <a:ext cx="169085" cy="276999"/>
              </a:xfrm>
              <a:prstGeom prst="rect">
                <a:avLst/>
              </a:prstGeom>
              <a:blipFill>
                <a:blip r:embed="rId22"/>
                <a:stretch>
                  <a:fillRect l="-21429" r="-1428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1" name="Выгнутая вниз стрелка 31"/>
          <p:cNvSpPr/>
          <p:nvPr/>
        </p:nvSpPr>
        <p:spPr>
          <a:xfrm rot="4858751">
            <a:off x="408561" y="4099800"/>
            <a:ext cx="612179" cy="257395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/>
              <p:cNvSpPr txBox="1"/>
              <p:nvPr/>
            </p:nvSpPr>
            <p:spPr>
              <a:xfrm>
                <a:off x="251520" y="4149080"/>
                <a:ext cx="29847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122" name="TextBox 1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4149080"/>
                <a:ext cx="298479" cy="369332"/>
              </a:xfrm>
              <a:prstGeom prst="rect">
                <a:avLst/>
              </a:prstGeom>
              <a:blipFill>
                <a:blip r:embed="rId23"/>
                <a:stretch>
                  <a:fillRect l="-12245" r="-1224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293449" y="5734214"/>
                <a:ext cx="1566583" cy="459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>
                              <a:latin typeface="Cambria Math"/>
                            </a:rPr>
                            <m:t>𝑭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𝑝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𝑛𝑟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)</m:t>
                          </m:r>
                        </m:sup>
                      </m:sSubSup>
                      <m:r>
                        <a:rPr lang="en-US" b="0" i="1" smtClean="0">
                          <a:latin typeface="Cambria Math"/>
                        </a:rPr>
                        <m:t>=−</m:t>
                      </m:r>
                      <m:r>
                        <a:rPr lang="en-US" b="0" i="0" smtClean="0">
                          <a:latin typeface="Cambria Math"/>
                        </a:rPr>
                        <m:t>𝛻</m:t>
                      </m:r>
                      <m:r>
                        <a:rPr lang="en-US" b="0" i="1" smtClean="0">
                          <a:latin typeface="Cambria Math"/>
                        </a:rPr>
                        <m:t>𝑈</m:t>
                      </m:r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3449" y="5734214"/>
                <a:ext cx="1566583" cy="459165"/>
              </a:xfrm>
              <a:prstGeom prst="rect">
                <a:avLst/>
              </a:prstGeom>
              <a:blipFill rotWithShape="1">
                <a:blip r:embed="rId24"/>
                <a:stretch>
                  <a:fillRect b="-2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929802" y="4509120"/>
                <a:ext cx="6056273" cy="7146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𝒖</m:t>
                              </m:r>
                            </m:e>
                          </m:acc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𝜏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𝑭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𝑝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1</m:t>
                          </m:r>
                        </m:num>
                        <m:den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𝛾</m:t>
                              </m:r>
                            </m:e>
                          </m:acc>
                        </m:den>
                      </m:f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>
                              <a:latin typeface="Cambria Math"/>
                            </a:rPr>
                            <m:t>𝛻</m:t>
                          </m:r>
                          <m:r>
                            <a:rPr lang="en-US" i="1">
                              <a:latin typeface="Cambria Math"/>
                            </a:rPr>
                            <m:t>𝑈</m:t>
                          </m:r>
                          <m:r>
                            <a:rPr lang="en-US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𝛾</m:t>
                                  </m:r>
                                </m:e>
                              </m:acc>
                              <m:r>
                                <a:rPr lang="en-US" i="1">
                                  <a:latin typeface="Cambria Math"/>
                                </a:rPr>
                                <m:t>−1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𝑣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>
                                      <a:latin typeface="Cambria Math"/>
                                    </a:rPr>
                                    <m:t>𝒗</m:t>
                                  </m:r>
                                </m:e>
                              </m:acc>
                              <m:r>
                                <a:rPr lang="en-US">
                                  <a:latin typeface="Cambria Math"/>
                                </a:rPr>
                                <m:t>𝛻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𝑈</m:t>
                              </m:r>
                            </m:e>
                          </m:d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𝒗</m:t>
                              </m:r>
                            </m:e>
                          </m:acc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,  </m:t>
                      </m:r>
                      <m:r>
                        <a:rPr lang="en-US" b="0" i="1" smtClean="0">
                          <a:latin typeface="Cambria Math"/>
                        </a:rPr>
                        <m:t>𝑈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/>
                            </a:rPr>
                            <m:t>1+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𝛼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9802" y="4509120"/>
                <a:ext cx="6056273" cy="714683"/>
              </a:xfrm>
              <a:prstGeom prst="rect">
                <a:avLst/>
              </a:prstGeom>
              <a:blipFill rotWithShape="1"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2843808" y="1844824"/>
                <a:ext cx="6048672" cy="5068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𝑇</m:t>
                    </m:r>
                    <m:r>
                      <a:rPr lang="en-US" b="0" i="1" smtClean="0">
                        <a:latin typeface="Cambria Math"/>
                      </a:rPr>
                      <m:t>≫1</m:t>
                    </m:r>
                  </m:oMath>
                </a14:m>
                <a:r>
                  <a:rPr lang="en-US" dirty="0" smtClean="0"/>
                  <a:t>, 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/>
                          </a:rPr>
                          <m:t>𝒖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⊥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≈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/>
                              </a:rPr>
                              <m:t>𝜑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/>
                              </a:rPr>
                              <m:t>𝑇</m:t>
                            </m:r>
                          </m:den>
                        </m:f>
                      </m:e>
                    </m:d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0,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/>
                              </a:rPr>
                              <m:t>sin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𝜑</m:t>
                            </m:r>
                          </m:e>
                        </m:func>
                        <m:r>
                          <a:rPr lang="en-US" b="0" i="1" smtClean="0">
                            <a:latin typeface="Cambria Math"/>
                          </a:rPr>
                          <m:t>,−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/>
                              </a:rPr>
                              <m:t>cos</m:t>
                            </m:r>
                          </m:fName>
                          <m:e>
                            <m:r>
                              <a:rPr lang="en-US" i="1">
                                <a:latin typeface="Cambria Math"/>
                              </a:rPr>
                              <m:t>𝜑</m:t>
                            </m:r>
                          </m:e>
                        </m:func>
                      </m:e>
                    </m:d>
                  </m:oMath>
                </a14:m>
                <a:r>
                  <a:rPr lang="en-US" dirty="0" smtClean="0"/>
                  <a:t>,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dirty="0" smtClean="0">
                            <a:latin typeface="Cambria Math"/>
                          </a:rPr>
                          <m:t>𝑢</m:t>
                        </m:r>
                      </m:e>
                      <m:sub>
                        <m:r>
                          <a:rPr lang="en-US" b="0" i="1" dirty="0" smtClean="0">
                            <a:latin typeface="Cambria Math"/>
                          </a:rPr>
                          <m:t>⊥</m:t>
                        </m:r>
                      </m:sub>
                      <m:sup>
                        <m:r>
                          <a:rPr lang="en-US" b="0" i="1" dirty="0" smtClean="0">
                            <a:latin typeface="Cambria Math"/>
                          </a:rPr>
                          <m:t>2</m:t>
                        </m:r>
                      </m:sup>
                    </m:sSubSup>
                    <m:r>
                      <a:rPr lang="en-US" b="0" i="1" dirty="0" smtClean="0">
                        <a:latin typeface="Cambria Math"/>
                      </a:rPr>
                      <m:t>≈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b="0" i="1" dirty="0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808" y="1844824"/>
                <a:ext cx="6048672" cy="506870"/>
              </a:xfrm>
              <a:prstGeom prst="rect">
                <a:avLst/>
              </a:prstGeom>
              <a:blipFill rotWithShape="1">
                <a:blip r:embed="rId26"/>
                <a:stretch>
                  <a:fillRect l="-907" b="-60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7092280" y="5013176"/>
            <a:ext cx="20183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C00000"/>
                </a:solidFill>
              </a:rPr>
              <a:t>ponderomotive</a:t>
            </a:r>
            <a:r>
              <a:rPr lang="en-US" sz="1400" dirty="0" smtClean="0">
                <a:solidFill>
                  <a:srgbClr val="C00000"/>
                </a:solidFill>
              </a:rPr>
              <a:t> potential</a:t>
            </a:r>
            <a:endParaRPr lang="en-US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01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0" y="360363"/>
            <a:ext cx="914400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ru-RU" sz="2400" b="1" dirty="0"/>
              <a:t>Введение</a:t>
            </a:r>
            <a:endParaRPr lang="ru-RU" sz="2400" dirty="0"/>
          </a:p>
        </p:txBody>
      </p:sp>
      <p:sp>
        <p:nvSpPr>
          <p:cNvPr id="3077" name="Line 30"/>
          <p:cNvSpPr>
            <a:spLocks noChangeShapeType="1"/>
          </p:cNvSpPr>
          <p:nvPr/>
        </p:nvSpPr>
        <p:spPr bwMode="auto">
          <a:xfrm>
            <a:off x="8453438" y="5805264"/>
            <a:ext cx="157162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3080" name="Скругленный прямоугольник 2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2575" y="188913"/>
            <a:ext cx="8682038" cy="503237"/>
          </a:xfrm>
          <a:prstGeom prst="roundRect">
            <a:avLst>
              <a:gd name="adj" fmla="val 18519"/>
            </a:avLst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lIns="89592" tIns="18000" rIns="89592" bIns="18000" anchor="ctr"/>
          <a:lstStyle/>
          <a:p>
            <a:pPr marL="179388" lvl="1" defTabSz="895350">
              <a:spcBef>
                <a:spcPts val="400"/>
              </a:spcBef>
            </a:pPr>
            <a:r>
              <a:rPr lang="en-US" sz="2200" b="1" dirty="0" smtClean="0">
                <a:solidFill>
                  <a:schemeClr val="bg1"/>
                </a:solidFill>
              </a:rPr>
              <a:t>Particle motion in a </a:t>
            </a:r>
            <a:r>
              <a:rPr lang="en-US" sz="2200" b="1" dirty="0">
                <a:solidFill>
                  <a:schemeClr val="bg1"/>
                </a:solidFill>
              </a:rPr>
              <a:t>monochromatic plane </a:t>
            </a:r>
            <a:r>
              <a:rPr lang="en-US" sz="2200" b="1" dirty="0" smtClean="0">
                <a:solidFill>
                  <a:schemeClr val="bg1"/>
                </a:solidFill>
              </a:rPr>
              <a:t>wave</a:t>
            </a:r>
            <a:endParaRPr lang="ru-RU" sz="2200" b="1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71E83-D8BC-45F8-98B1-17CC7D34E449}" type="slidenum">
              <a:rPr lang="ru-RU" smtClean="0"/>
              <a:t>5</a:t>
            </a:fld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827584" y="908720"/>
                <a:ext cx="6588214" cy="435420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dirty="0" smtClean="0"/>
                  <a:t>Equation of motion 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𝑑</m:t>
                        </m:r>
                        <m:r>
                          <a:rPr lang="en-US" b="1" i="1" smtClean="0">
                            <a:latin typeface="Cambria Math"/>
                          </a:rPr>
                          <m:t>𝒑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𝑑𝑡</m:t>
                        </m:r>
                      </m:den>
                    </m:f>
                    <m:r>
                      <a:rPr lang="en-US" b="1" i="1" smtClean="0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𝑒</m:t>
                    </m:r>
                    <m:r>
                      <a:rPr lang="en-US" b="1" i="1" smtClean="0">
                        <a:latin typeface="Cambria Math"/>
                      </a:rPr>
                      <m:t>𝑬</m:t>
                    </m:r>
                    <m:r>
                      <a:rPr lang="en-US" b="1" i="1" smtClean="0">
                        <a:latin typeface="Cambria Math"/>
                      </a:rPr>
                      <m:t>+</m:t>
                    </m:r>
                    <m:r>
                      <a:rPr lang="en-US" b="0" i="1" smtClean="0">
                        <a:latin typeface="Cambria Math"/>
                      </a:rPr>
                      <m:t>𝑒</m:t>
                    </m:r>
                    <m:d>
                      <m:dPr>
                        <m:begChr m:val="["/>
                        <m:endChr m:val="]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1" i="1" smtClean="0">
                                <a:latin typeface="Cambria Math"/>
                              </a:rPr>
                              <m:t>𝒗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/>
                              </a:rPr>
                              <m:t>𝑐</m:t>
                            </m:r>
                          </m:den>
                        </m:f>
                        <m:r>
                          <a:rPr lang="en-US" b="1" i="1" smtClean="0">
                            <a:latin typeface="Cambria Math"/>
                          </a:rPr>
                          <m:t>×</m:t>
                        </m:r>
                        <m:r>
                          <a:rPr lang="en-US" b="1" i="1" smtClean="0">
                            <a:latin typeface="Cambria Math"/>
                          </a:rPr>
                          <m:t>𝑩</m:t>
                        </m:r>
                      </m:e>
                    </m:d>
                  </m:oMath>
                </a14:m>
                <a:r>
                  <a:rPr lang="en-US" b="1" dirty="0" smtClean="0"/>
                  <a:t>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dirty="0" smtClean="0"/>
                  <a:t>Relativistic particles	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𝒑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𝛾</m:t>
                    </m:r>
                    <m:r>
                      <a:rPr lang="en-US" b="0" i="1" smtClean="0">
                        <a:latin typeface="Cambria Math"/>
                      </a:rPr>
                      <m:t>𝑚</m:t>
                    </m:r>
                    <m:r>
                      <a:rPr lang="en-US" b="1" i="1" smtClean="0">
                        <a:latin typeface="Cambria Math"/>
                      </a:rPr>
                      <m:t>𝒗</m:t>
                    </m:r>
                    <m:r>
                      <a:rPr lang="en-US" b="1" i="1" smtClean="0">
                        <a:latin typeface="Cambria Math"/>
                      </a:rPr>
                      <m:t>,  </m:t>
                    </m:r>
                    <m:r>
                      <a:rPr lang="en-US" b="0" i="1" smtClean="0">
                        <a:latin typeface="Cambria Math"/>
                      </a:rPr>
                      <m:t>𝛾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b="1" i="1" smtClean="0">
                                            <a:latin typeface="Cambria Math"/>
                                          </a:rPr>
                                          <m:t>𝒗</m:t>
                                        </m:r>
                                      </m:num>
                                      <m:den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𝑐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den>
                    </m:f>
                    <m:r>
                      <a:rPr lang="en-US" b="0" i="1" smtClean="0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/>
                          </a:rPr>
                          <m:t>1+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𝑚𝑐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dirty="0" smtClean="0"/>
              </a:p>
              <a:p>
                <a:pPr>
                  <a:spcAft>
                    <a:spcPts val="1200"/>
                  </a:spcAft>
                </a:pPr>
                <a:r>
                  <a:rPr lang="en-US" dirty="0" smtClean="0"/>
                  <a:t>Dimensionless variables 	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𝒂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𝑒</m:t>
                        </m:r>
                        <m:r>
                          <a:rPr lang="en-US" b="1" i="1" smtClean="0">
                            <a:latin typeface="Cambria Math"/>
                          </a:rPr>
                          <m:t>𝑬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𝑚</m:t>
                        </m:r>
                        <m:r>
                          <a:rPr lang="en-US" b="0" i="1" smtClean="0">
                            <a:latin typeface="Cambria Math"/>
                          </a:rPr>
                          <m:t>𝜔</m:t>
                        </m:r>
                        <m:r>
                          <a:rPr lang="en-US" b="0" i="1" smtClean="0">
                            <a:latin typeface="Cambria Math"/>
                          </a:rPr>
                          <m:t>𝑐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,  </m:t>
                    </m:r>
                    <m:r>
                      <a:rPr lang="en-US" b="1" i="1" smtClean="0">
                        <a:latin typeface="Cambria Math"/>
                      </a:rPr>
                      <m:t>𝒖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/>
                          </a:rPr>
                          <m:t>𝒑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𝑚𝑐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,  </m:t>
                    </m:r>
                    <m:r>
                      <a:rPr lang="en-US" b="0" i="1" smtClean="0">
                        <a:latin typeface="Cambria Math"/>
                      </a:rPr>
                      <m:t>𝜏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𝜔</m:t>
                    </m:r>
                    <m:r>
                      <a:rPr lang="en-US" b="0" i="1" smtClean="0">
                        <a:latin typeface="Cambria Math"/>
                      </a:rPr>
                      <m:t>𝑡</m:t>
                    </m:r>
                    <m:r>
                      <a:rPr lang="en-US" b="0" i="1" smtClean="0">
                        <a:latin typeface="Cambria Math"/>
                      </a:rPr>
                      <m:t>,  </m:t>
                    </m:r>
                    <m:r>
                      <a:rPr lang="en-US" b="0" i="1" smtClean="0">
                        <a:latin typeface="Cambria Math"/>
                      </a:rPr>
                      <m:t>𝑐</m:t>
                    </m:r>
                    <m:r>
                      <a:rPr lang="en-US" b="0" i="1" smtClean="0">
                        <a:latin typeface="Cambria Math"/>
                      </a:rPr>
                      <m:t>=1</m:t>
                    </m:r>
                  </m:oMath>
                </a14:m>
                <a:endParaRPr lang="en-US" dirty="0" smtClean="0"/>
              </a:p>
              <a:p>
                <a:pPr>
                  <a:spcAft>
                    <a:spcPts val="1200"/>
                  </a:spcAft>
                </a:pPr>
                <a:r>
                  <a:rPr lang="en-US" dirty="0"/>
                  <a:t>	</a:t>
                </a:r>
                <a:r>
                  <a:rPr lang="en-US" dirty="0" smtClean="0"/>
                  <a:t>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𝑑</m:t>
                        </m:r>
                        <m:r>
                          <a:rPr lang="en-US" b="1" i="1" smtClean="0">
                            <a:latin typeface="Cambria Math"/>
                          </a:rPr>
                          <m:t>𝒖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𝑑</m:t>
                        </m:r>
                        <m:r>
                          <a:rPr lang="en-US" b="0" i="1" smtClean="0">
                            <a:latin typeface="Cambria Math"/>
                          </a:rPr>
                          <m:t>𝜏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1" i="1" smtClean="0">
                        <a:latin typeface="Cambria Math"/>
                      </a:rPr>
                      <m:t>𝒂</m:t>
                    </m:r>
                    <m:r>
                      <a:rPr lang="en-US" b="0" i="1" smtClean="0">
                        <a:latin typeface="Cambria Math"/>
                      </a:rPr>
                      <m:t>+[</m:t>
                    </m:r>
                    <m:r>
                      <a:rPr lang="en-US" b="1" i="1" smtClean="0">
                        <a:latin typeface="Cambria Math"/>
                      </a:rPr>
                      <m:t>𝒗</m:t>
                    </m:r>
                    <m:r>
                      <a:rPr lang="en-US" b="0" i="1" smtClean="0">
                        <a:latin typeface="Cambria Math"/>
                      </a:rPr>
                      <m:t>×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1" i="1" smtClean="0">
                                    <a:latin typeface="Cambria Math"/>
                                  </a:rPr>
                                  <m:t>𝒆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×</m:t>
                        </m:r>
                        <m:r>
                          <a:rPr lang="en-US" b="1" i="1" smtClean="0">
                            <a:latin typeface="Cambria Math"/>
                          </a:rPr>
                          <m:t>𝒂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]</m:t>
                    </m:r>
                  </m:oMath>
                </a14:m>
                <a:endParaRPr lang="en-US" dirty="0" smtClean="0"/>
              </a:p>
              <a:p>
                <a:pPr>
                  <a:spcAft>
                    <a:spcPts val="1200"/>
                  </a:spcAft>
                </a:pPr>
                <a:r>
                  <a:rPr lang="en-US" dirty="0" smtClean="0"/>
                  <a:t>	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𝑑</m:t>
                        </m:r>
                        <m:r>
                          <a:rPr lang="en-US" b="1" i="1">
                            <a:latin typeface="Cambria Math"/>
                          </a:rPr>
                          <m:t>𝒖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𝑑</m:t>
                        </m:r>
                        <m:r>
                          <a:rPr lang="en-US" i="1">
                            <a:latin typeface="Cambria Math"/>
                          </a:rPr>
                          <m:t>𝜏</m:t>
                        </m:r>
                      </m:den>
                    </m:f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b="1" i="1">
                        <a:latin typeface="Cambria Math"/>
                      </a:rPr>
                      <m:t>𝒂</m:t>
                    </m:r>
                    <m:r>
                      <a:rPr lang="en-US" b="0" i="1" smtClean="0">
                        <a:latin typeface="Cambria Math"/>
                      </a:rPr>
                      <m:t>(1−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)</m:t>
                    </m:r>
                    <m:r>
                      <a:rPr lang="en-US" i="1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/>
                              </a:rPr>
                              <m:t>𝒆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b="1" i="1" smtClean="0">
                        <a:latin typeface="Cambria Math"/>
                      </a:rPr>
                      <m:t>𝒗𝒂</m:t>
                    </m:r>
                    <m:r>
                      <a:rPr lang="en-US" b="1" i="1" smtClean="0">
                        <a:latin typeface="Cambria Math"/>
                      </a:rPr>
                      <m:t>)</m:t>
                    </m:r>
                  </m:oMath>
                </a14:m>
                <a:endParaRPr lang="en-US" b="1" dirty="0" smtClean="0"/>
              </a:p>
              <a:p>
                <a:pPr>
                  <a:spcAft>
                    <a:spcPts val="1200"/>
                  </a:spcAft>
                </a:pPr>
                <a:endParaRPr lang="en-US" b="1" dirty="0"/>
              </a:p>
              <a:p>
                <a:pPr>
                  <a:spcAft>
                    <a:spcPts val="1200"/>
                  </a:spcAft>
                </a:pPr>
                <a:r>
                  <a:rPr lang="en-US" dirty="0" smtClean="0"/>
                  <a:t>			</a:t>
                </a:r>
                <a:endParaRPr lang="en-US" sz="2200" b="0" dirty="0" smtClean="0"/>
              </a:p>
              <a:p>
                <a:pPr>
                  <a:spcAft>
                    <a:spcPts val="1200"/>
                  </a:spcAft>
                </a:pPr>
                <a:r>
                  <a:rPr lang="en-US" dirty="0" smtClean="0"/>
                  <a:t>			</a:t>
                </a:r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908720"/>
                <a:ext cx="6588214" cy="4354205"/>
              </a:xfrm>
              <a:prstGeom prst="rect">
                <a:avLst/>
              </a:prstGeom>
              <a:blipFill rotWithShape="1">
                <a:blip r:embed="rId4"/>
                <a:stretch>
                  <a:fillRect l="-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002528" y="3573016"/>
                <a:ext cx="155536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/>
                        </a:rPr>
                        <m:t>𝑑</m:t>
                      </m:r>
                      <m:r>
                        <a:rPr lang="en-US" sz="1400" b="0" i="1" smtClean="0">
                          <a:latin typeface="Cambria Math"/>
                        </a:rPr>
                        <m:t>𝜑</m:t>
                      </m:r>
                      <m:r>
                        <a:rPr lang="en-US" sz="1400" b="0" i="1" smtClean="0">
                          <a:latin typeface="Cambria Math"/>
                        </a:rPr>
                        <m:t>=</m:t>
                      </m:r>
                      <m:r>
                        <a:rPr lang="en-US" sz="1400" b="0" i="1" smtClean="0">
                          <a:latin typeface="Cambria Math"/>
                        </a:rPr>
                        <m:t>𝑑</m:t>
                      </m:r>
                      <m:r>
                        <a:rPr lang="en-US" sz="1400" b="0" i="1" smtClean="0">
                          <a:latin typeface="Cambria Math"/>
                        </a:rPr>
                        <m:t>𝜏</m:t>
                      </m:r>
                      <m:r>
                        <a:rPr lang="en-US" sz="1400" b="0" i="1" smtClean="0">
                          <a:latin typeface="Cambria Math"/>
                        </a:rPr>
                        <m:t>(1−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sz="1400" b="0" i="1" smtClean="0">
                          <a:latin typeface="Cambria Math"/>
                        </a:rPr>
                        <m:t>) 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2528" y="3573016"/>
                <a:ext cx="1555362" cy="307777"/>
              </a:xfrm>
              <a:prstGeom prst="rect">
                <a:avLst/>
              </a:prstGeom>
              <a:blipFill rotWithShape="1">
                <a:blip r:embed="rId5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669958" y="4383299"/>
                <a:ext cx="2194190" cy="1646348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1" i="1">
                                  <a:latin typeface="Cambria Math"/>
                                </a:rPr>
                                <m:t>𝒖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/>
                                </a:rPr>
                                <m:t>⊥</m:t>
                              </m:r>
                            </m:sub>
                          </m:sSub>
                        </m:num>
                        <m:den>
                          <m:r>
                            <a:rPr lang="en-US" sz="2200" i="1">
                              <a:latin typeface="Cambria Math"/>
                            </a:rPr>
                            <m:t>𝑑</m:t>
                          </m:r>
                          <m:r>
                            <a:rPr lang="en-US" sz="2200" i="1">
                              <a:latin typeface="Cambria Math"/>
                            </a:rPr>
                            <m:t>𝜑</m:t>
                          </m:r>
                        </m:den>
                      </m:f>
                      <m:r>
                        <a:rPr lang="en-US" sz="2200" i="1">
                          <a:latin typeface="Cambria Math"/>
                        </a:rPr>
                        <m:t>=</m:t>
                      </m:r>
                      <m:r>
                        <a:rPr lang="en-US" sz="2200" b="1" i="1">
                          <a:latin typeface="Cambria Math"/>
                        </a:rPr>
                        <m:t>𝒂</m:t>
                      </m:r>
                      <m:r>
                        <a:rPr lang="en-US" sz="2200" i="1">
                          <a:latin typeface="Cambria Math"/>
                        </a:rPr>
                        <m:t>,  </m:t>
                      </m:r>
                    </m:oMath>
                  </m:oMathPara>
                </a14:m>
                <a:endParaRPr lang="en-US" sz="2200" i="1" dirty="0" smtClean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sz="2200" i="1">
                              <a:latin typeface="Cambria Math"/>
                            </a:rPr>
                            <m:t>𝑑</m:t>
                          </m:r>
                          <m:r>
                            <a:rPr lang="en-US" sz="2200" i="1">
                              <a:latin typeface="Cambria Math"/>
                            </a:rPr>
                            <m:t>𝜏</m:t>
                          </m:r>
                        </m:den>
                      </m:f>
                      <m:r>
                        <a:rPr lang="en-US" sz="22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200" i="1">
                              <a:latin typeface="Cambria Math"/>
                            </a:rPr>
                            <m:t>2</m:t>
                          </m:r>
                          <m:r>
                            <a:rPr lang="en-US" sz="2200" i="1">
                              <a:latin typeface="Cambria Math"/>
                            </a:rPr>
                            <m:t>𝛾</m:t>
                          </m:r>
                        </m:den>
                      </m:f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sz="2200" i="1">
                              <a:latin typeface="Cambria Math"/>
                            </a:rPr>
                            <m:t>𝑑</m:t>
                          </m:r>
                          <m:r>
                            <a:rPr lang="en-US" sz="2200" i="1">
                              <a:latin typeface="Cambria Math"/>
                            </a:rPr>
                            <m:t>𝜑</m:t>
                          </m:r>
                        </m:den>
                      </m:f>
                      <m:sSubSup>
                        <m:sSub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200" b="1" i="1" smtClean="0">
                              <a:latin typeface="Cambria Math"/>
                            </a:rPr>
                            <m:t>𝒖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/>
                            </a:rPr>
                            <m:t>⊥</m:t>
                          </m:r>
                        </m:sub>
                        <m:sup>
                          <m:r>
                            <a:rPr lang="en-US" sz="2200" i="1">
                              <a:latin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9958" y="4383299"/>
                <a:ext cx="2194190" cy="1646348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4046352" y="3851756"/>
            <a:ext cx="1154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transverse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45709" y="3851812"/>
            <a:ext cx="1301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longitudinal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41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lowchart: Direct Access Storage 23"/>
          <p:cNvSpPr/>
          <p:nvPr/>
        </p:nvSpPr>
        <p:spPr>
          <a:xfrm rot="900000">
            <a:off x="1639540" y="1088962"/>
            <a:ext cx="131725" cy="1025280"/>
          </a:xfrm>
          <a:prstGeom prst="flowChartMagneticDru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71E83-D8BC-45F8-98B1-17CC7D34E449}" type="slidenum">
              <a:rPr lang="ru-RU" smtClean="0"/>
              <a:t>50</a:t>
            </a:fld>
            <a:endParaRPr lang="ru-RU" dirty="0"/>
          </a:p>
        </p:txBody>
      </p:sp>
      <p:sp>
        <p:nvSpPr>
          <p:cNvPr id="3" name="Скругленный прямоугольник 2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2575" y="188913"/>
            <a:ext cx="8682038" cy="503237"/>
          </a:xfrm>
          <a:prstGeom prst="roundRect">
            <a:avLst>
              <a:gd name="adj" fmla="val 18519"/>
            </a:avLst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lIns="89592" tIns="18000" rIns="89592" bIns="18000" anchor="ctr"/>
          <a:lstStyle/>
          <a:p>
            <a:pPr marL="179388" lvl="1" defTabSz="895350">
              <a:spcBef>
                <a:spcPts val="400"/>
              </a:spcBef>
            </a:pPr>
            <a:r>
              <a:rPr lang="en-US" sz="2200" b="1" dirty="0" smtClean="0">
                <a:solidFill>
                  <a:schemeClr val="bg1"/>
                </a:solidFill>
              </a:rPr>
              <a:t>Radiative trapping</a:t>
            </a:r>
            <a:endParaRPr lang="ru-RU" sz="22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6281"/>
            <a:ext cx="3096344" cy="6716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5576" y="764704"/>
            <a:ext cx="1523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standing wave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294236" y="754831"/>
            <a:ext cx="58142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>
                <a:solidFill>
                  <a:srgbClr val="558ED5"/>
                </a:solidFill>
              </a:rPr>
              <a:t>A. </a:t>
            </a:r>
            <a:r>
              <a:rPr lang="en-US" sz="1400" dirty="0" err="1" smtClean="0">
                <a:solidFill>
                  <a:srgbClr val="558ED5"/>
                </a:solidFill>
              </a:rPr>
              <a:t>Fedotov</a:t>
            </a:r>
            <a:r>
              <a:rPr lang="en-US" sz="1400" dirty="0" smtClean="0">
                <a:solidFill>
                  <a:srgbClr val="558ED5"/>
                </a:solidFill>
              </a:rPr>
              <a:t>, N. </a:t>
            </a:r>
            <a:r>
              <a:rPr lang="en-US" sz="1400" dirty="0" err="1">
                <a:solidFill>
                  <a:srgbClr val="558ED5"/>
                </a:solidFill>
              </a:rPr>
              <a:t>Elkina</a:t>
            </a:r>
            <a:r>
              <a:rPr lang="en-US" sz="1400" dirty="0" smtClean="0">
                <a:solidFill>
                  <a:srgbClr val="558ED5"/>
                </a:solidFill>
              </a:rPr>
              <a:t>, E. Gelfer, N. </a:t>
            </a:r>
            <a:r>
              <a:rPr lang="en-US" sz="1400" dirty="0" err="1" smtClean="0">
                <a:solidFill>
                  <a:srgbClr val="558ED5"/>
                </a:solidFill>
              </a:rPr>
              <a:t>Narozhny</a:t>
            </a:r>
            <a:r>
              <a:rPr lang="en-US" sz="1400" dirty="0" smtClean="0">
                <a:solidFill>
                  <a:srgbClr val="558ED5"/>
                </a:solidFill>
              </a:rPr>
              <a:t>, H</a:t>
            </a:r>
            <a:r>
              <a:rPr lang="en-US" sz="1400" dirty="0">
                <a:solidFill>
                  <a:srgbClr val="558ED5"/>
                </a:solidFill>
              </a:rPr>
              <a:t>. </a:t>
            </a:r>
            <a:r>
              <a:rPr lang="en-US" sz="1400" dirty="0" err="1" smtClean="0">
                <a:solidFill>
                  <a:srgbClr val="558ED5"/>
                </a:solidFill>
              </a:rPr>
              <a:t>Ruhl</a:t>
            </a:r>
            <a:r>
              <a:rPr lang="en-US" sz="1400" dirty="0" smtClean="0">
                <a:solidFill>
                  <a:srgbClr val="558ED5"/>
                </a:solidFill>
              </a:rPr>
              <a:t>, </a:t>
            </a:r>
            <a:r>
              <a:rPr lang="en-US" sz="1400" i="1" dirty="0" smtClean="0">
                <a:solidFill>
                  <a:srgbClr val="558ED5"/>
                </a:solidFill>
              </a:rPr>
              <a:t>PRA</a:t>
            </a:r>
            <a:r>
              <a:rPr lang="en-US" sz="1400" dirty="0" smtClean="0">
                <a:solidFill>
                  <a:srgbClr val="558ED5"/>
                </a:solidFill>
              </a:rPr>
              <a:t>, </a:t>
            </a:r>
            <a:r>
              <a:rPr lang="en-US" sz="1400" b="1" dirty="0">
                <a:solidFill>
                  <a:srgbClr val="558ED5"/>
                </a:solidFill>
              </a:rPr>
              <a:t>90</a:t>
            </a:r>
            <a:r>
              <a:rPr lang="en-US" sz="1400" dirty="0">
                <a:solidFill>
                  <a:srgbClr val="558ED5"/>
                </a:solidFill>
              </a:rPr>
              <a:t>, 053847 (2014</a:t>
            </a:r>
            <a:r>
              <a:rPr lang="en-US" sz="1400" dirty="0" smtClean="0">
                <a:solidFill>
                  <a:srgbClr val="558ED5"/>
                </a:solidFill>
              </a:rPr>
              <a:t>)</a:t>
            </a:r>
          </a:p>
          <a:p>
            <a:pPr algn="r"/>
            <a:r>
              <a:rPr lang="en-US" sz="1400" dirty="0" smtClean="0">
                <a:solidFill>
                  <a:srgbClr val="558ED5"/>
                </a:solidFill>
              </a:rPr>
              <a:t>A. </a:t>
            </a:r>
            <a:r>
              <a:rPr lang="en-US" sz="1400" dirty="0" err="1" smtClean="0">
                <a:solidFill>
                  <a:srgbClr val="558ED5"/>
                </a:solidFill>
              </a:rPr>
              <a:t>Gonoskov</a:t>
            </a:r>
            <a:r>
              <a:rPr lang="en-US" sz="1400" dirty="0" smtClean="0">
                <a:solidFill>
                  <a:srgbClr val="558ED5"/>
                </a:solidFill>
              </a:rPr>
              <a:t> et. al. </a:t>
            </a:r>
            <a:r>
              <a:rPr lang="en-US" sz="1400" i="1" dirty="0">
                <a:solidFill>
                  <a:srgbClr val="558ED5"/>
                </a:solidFill>
              </a:rPr>
              <a:t>PRL</a:t>
            </a:r>
            <a:r>
              <a:rPr lang="en-US" sz="1400" dirty="0">
                <a:solidFill>
                  <a:srgbClr val="558ED5"/>
                </a:solidFill>
              </a:rPr>
              <a:t>, </a:t>
            </a:r>
            <a:r>
              <a:rPr lang="en-US" sz="1400" b="1" dirty="0">
                <a:solidFill>
                  <a:srgbClr val="558ED5"/>
                </a:solidFill>
              </a:rPr>
              <a:t>113</a:t>
            </a:r>
            <a:r>
              <a:rPr lang="en-US" sz="1400" dirty="0">
                <a:solidFill>
                  <a:srgbClr val="558ED5"/>
                </a:solidFill>
              </a:rPr>
              <a:t>, 014801 (2014</a:t>
            </a:r>
            <a:r>
              <a:rPr lang="en-US" sz="1400" dirty="0" smtClean="0">
                <a:solidFill>
                  <a:srgbClr val="558ED5"/>
                </a:solidFill>
              </a:rPr>
              <a:t>)</a:t>
            </a:r>
          </a:p>
          <a:p>
            <a:pPr algn="r"/>
            <a:r>
              <a:rPr lang="sv-SE" sz="1400" dirty="0">
                <a:solidFill>
                  <a:srgbClr val="558ED5"/>
                </a:solidFill>
              </a:rPr>
              <a:t>L. </a:t>
            </a:r>
            <a:r>
              <a:rPr lang="sv-SE" sz="1400" dirty="0" smtClean="0">
                <a:solidFill>
                  <a:srgbClr val="558ED5"/>
                </a:solidFill>
              </a:rPr>
              <a:t>Ji, </a:t>
            </a:r>
            <a:r>
              <a:rPr lang="sv-SE" sz="1400" dirty="0">
                <a:solidFill>
                  <a:srgbClr val="558ED5"/>
                </a:solidFill>
              </a:rPr>
              <a:t>A. </a:t>
            </a:r>
            <a:r>
              <a:rPr lang="sv-SE" sz="1400" dirty="0" smtClean="0">
                <a:solidFill>
                  <a:srgbClr val="558ED5"/>
                </a:solidFill>
              </a:rPr>
              <a:t>Pukhov, I</a:t>
            </a:r>
            <a:r>
              <a:rPr lang="sv-SE" sz="1400" dirty="0">
                <a:solidFill>
                  <a:srgbClr val="558ED5"/>
                </a:solidFill>
              </a:rPr>
              <a:t>. </a:t>
            </a:r>
            <a:r>
              <a:rPr lang="sv-SE" sz="1400" dirty="0" smtClean="0">
                <a:solidFill>
                  <a:srgbClr val="558ED5"/>
                </a:solidFill>
              </a:rPr>
              <a:t>Kostyukov, B. Shen, </a:t>
            </a:r>
            <a:r>
              <a:rPr lang="sv-SE" sz="1400" dirty="0">
                <a:solidFill>
                  <a:srgbClr val="558ED5"/>
                </a:solidFill>
              </a:rPr>
              <a:t>K. </a:t>
            </a:r>
            <a:r>
              <a:rPr lang="sv-SE" sz="1400" dirty="0" smtClean="0">
                <a:solidFill>
                  <a:srgbClr val="558ED5"/>
                </a:solidFill>
              </a:rPr>
              <a:t>Akli, </a:t>
            </a:r>
            <a:r>
              <a:rPr lang="sv-SE" sz="1400" i="1" dirty="0" smtClean="0">
                <a:solidFill>
                  <a:srgbClr val="558ED5"/>
                </a:solidFill>
              </a:rPr>
              <a:t>PRL</a:t>
            </a:r>
            <a:r>
              <a:rPr lang="sv-SE" sz="1400" dirty="0" smtClean="0">
                <a:solidFill>
                  <a:srgbClr val="558ED5"/>
                </a:solidFill>
              </a:rPr>
              <a:t>, </a:t>
            </a:r>
            <a:r>
              <a:rPr lang="en-US" sz="1400" b="1" dirty="0">
                <a:solidFill>
                  <a:srgbClr val="558ED5"/>
                </a:solidFill>
              </a:rPr>
              <a:t>112</a:t>
            </a:r>
            <a:r>
              <a:rPr lang="en-US" sz="1400" dirty="0">
                <a:solidFill>
                  <a:srgbClr val="558ED5"/>
                </a:solidFill>
              </a:rPr>
              <a:t>, 145003 (2014)</a:t>
            </a:r>
          </a:p>
        </p:txBody>
      </p:sp>
      <p:sp>
        <p:nvSpPr>
          <p:cNvPr id="8" name="Овал 31"/>
          <p:cNvSpPr/>
          <p:nvPr/>
        </p:nvSpPr>
        <p:spPr>
          <a:xfrm>
            <a:off x="1064022" y="2826277"/>
            <a:ext cx="2664296" cy="2539428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59000">
                <a:srgbClr val="BFBFBF"/>
              </a:gs>
              <a:gs pos="38000">
                <a:schemeClr val="bg1">
                  <a:lumMod val="50000"/>
                </a:schemeClr>
              </a:gs>
              <a:gs pos="79000">
                <a:schemeClr val="bg1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Straight Arrow Connector 27"/>
          <p:cNvCxnSpPr/>
          <p:nvPr/>
        </p:nvCxnSpPr>
        <p:spPr>
          <a:xfrm flipV="1">
            <a:off x="2402509" y="3445336"/>
            <a:ext cx="0" cy="448851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432797" y="3462353"/>
                <a:ext cx="10120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&gt;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2797" y="3462353"/>
                <a:ext cx="1012072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387425" y="3020799"/>
                <a:ext cx="4767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7425" y="3020799"/>
                <a:ext cx="476797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504182" y="3822179"/>
                <a:ext cx="462371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182" y="3822179"/>
                <a:ext cx="462371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Прямая со стрелкой 58"/>
          <p:cNvCxnSpPr/>
          <p:nvPr/>
        </p:nvCxnSpPr>
        <p:spPr>
          <a:xfrm flipH="1">
            <a:off x="1928118" y="3030520"/>
            <a:ext cx="474391" cy="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730879" y="2620324"/>
                <a:ext cx="46769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0879" y="2620324"/>
                <a:ext cx="467692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6"/>
          <p:cNvSpPr/>
          <p:nvPr/>
        </p:nvSpPr>
        <p:spPr>
          <a:xfrm>
            <a:off x="1928118" y="3030520"/>
            <a:ext cx="948782" cy="86366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Прямая со стрелкой 34"/>
          <p:cNvCxnSpPr/>
          <p:nvPr/>
        </p:nvCxnSpPr>
        <p:spPr>
          <a:xfrm>
            <a:off x="2402509" y="3030520"/>
            <a:ext cx="0" cy="28760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37"/>
          <p:cNvCxnSpPr>
            <a:stCxn id="15" idx="4"/>
          </p:cNvCxnSpPr>
          <p:nvPr/>
        </p:nvCxnSpPr>
        <p:spPr>
          <a:xfrm>
            <a:off x="2402509" y="3894187"/>
            <a:ext cx="461713" cy="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03"/>
          <p:cNvCxnSpPr/>
          <p:nvPr/>
        </p:nvCxnSpPr>
        <p:spPr>
          <a:xfrm flipV="1">
            <a:off x="4184294" y="3683718"/>
            <a:ext cx="0" cy="6093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05"/>
          <p:cNvCxnSpPr/>
          <p:nvPr/>
        </p:nvCxnSpPr>
        <p:spPr>
          <a:xfrm>
            <a:off x="4184294" y="4293096"/>
            <a:ext cx="57148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699902" y="3926428"/>
                <a:ext cx="18671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ru-RU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9902" y="3926428"/>
                <a:ext cx="186718" cy="276999"/>
              </a:xfrm>
              <a:prstGeom prst="rect">
                <a:avLst/>
              </a:prstGeom>
              <a:blipFill>
                <a:blip r:embed="rId8"/>
                <a:stretch>
                  <a:fillRect l="-32258" r="-25806" b="-2391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323727" y="3501008"/>
                <a:ext cx="16908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ru-RU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3727" y="3501008"/>
                <a:ext cx="169085" cy="276999"/>
              </a:xfrm>
              <a:prstGeom prst="rect">
                <a:avLst/>
              </a:prstGeom>
              <a:blipFill>
                <a:blip r:embed="rId9"/>
                <a:stretch>
                  <a:fillRect l="-21429" r="-1428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Выгнутая вниз стрелка 31"/>
          <p:cNvSpPr/>
          <p:nvPr/>
        </p:nvSpPr>
        <p:spPr>
          <a:xfrm rot="4858751">
            <a:off x="1293071" y="3340851"/>
            <a:ext cx="612179" cy="257395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136030" y="3390131"/>
                <a:ext cx="29847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6030" y="3390131"/>
                <a:ext cx="298479" cy="369332"/>
              </a:xfrm>
              <a:prstGeom prst="rect">
                <a:avLst/>
              </a:prstGeom>
              <a:blipFill rotWithShape="1">
                <a:blip r:embed="rId10"/>
                <a:stretch>
                  <a:fillRect l="-12245" r="-122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0" y="2186859"/>
                <a:ext cx="93245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Antinode of CP focused standing wave: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𝒂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𝛼</m:t>
                        </m:r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/>
                              </a:rPr>
                              <m:t>𝒓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/>
                              </a:rPr>
                              <m:t>⊥</m:t>
                            </m:r>
                          </m:sub>
                        </m:sSub>
                      </m:e>
                    </m:d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0,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/>
                              </a:rPr>
                              <m:t>cos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𝜏</m:t>
                            </m:r>
                          </m:e>
                        </m:func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/>
                              </a:rPr>
                              <m:t>sin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𝜏</m:t>
                            </m:r>
                          </m:e>
                        </m:func>
                      </m:e>
                    </m:d>
                    <m:r>
                      <a:rPr lang="en-US" b="0" i="1" smtClean="0">
                        <a:latin typeface="Cambria Math"/>
                      </a:rPr>
                      <m:t>, </m:t>
                    </m:r>
                    <m:r>
                      <a:rPr lang="en-US" b="1" i="1" smtClean="0">
                        <a:latin typeface="Cambria Math"/>
                      </a:rPr>
                      <m:t>𝑩</m:t>
                    </m:r>
                    <m:r>
                      <a:rPr lang="en-US" b="0" i="1" smtClean="0">
                        <a:latin typeface="Cambria Math"/>
                      </a:rPr>
                      <m:t>∼−</m:t>
                    </m:r>
                    <m:r>
                      <a:rPr lang="en-US" b="0" i="0" smtClean="0">
                        <a:latin typeface="Cambria Math"/>
                      </a:rPr>
                      <m:t>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1" i="1" smtClean="0">
                        <a:latin typeface="Cambria Math"/>
                      </a:rPr>
                      <m:t>∼</m:t>
                    </m:r>
                    <m:r>
                      <a:rPr lang="en-US" b="0" i="1" smtClean="0">
                        <a:latin typeface="Cambria Math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𝛼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,</m:t>
                    </m:r>
                    <m:r>
                      <a:rPr lang="en-US" i="1">
                        <a:latin typeface="Cambria Math"/>
                      </a:rPr>
                      <m:t>𝛼</m:t>
                    </m:r>
                    <m:r>
                      <a:rPr lang="en-US" i="1">
                        <a:latin typeface="Cambria Math"/>
                      </a:rPr>
                      <m:t>≪1 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186859"/>
                <a:ext cx="9324528" cy="369332"/>
              </a:xfrm>
              <a:prstGeom prst="rect">
                <a:avLst/>
              </a:prstGeom>
              <a:blipFill>
                <a:blip r:embed="rId11"/>
                <a:stretch>
                  <a:fillRect l="-523" t="-10000" b="-2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Блок-схема: узел суммирования 25"/>
          <p:cNvSpPr/>
          <p:nvPr/>
        </p:nvSpPr>
        <p:spPr>
          <a:xfrm>
            <a:off x="2216150" y="3966195"/>
            <a:ext cx="203339" cy="218793"/>
          </a:xfrm>
          <a:prstGeom prst="flowChartSummingJunctio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2004745" y="4058410"/>
                <a:ext cx="29706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4745" y="4058410"/>
                <a:ext cx="297068" cy="276999"/>
              </a:xfrm>
              <a:prstGeom prst="rect">
                <a:avLst/>
              </a:prstGeom>
              <a:blipFill rotWithShape="1">
                <a:blip r:embed="rId12"/>
                <a:stretch>
                  <a:fillRect l="-18367" r="-6122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Блок-схема: узел 29"/>
          <p:cNvSpPr/>
          <p:nvPr/>
        </p:nvSpPr>
        <p:spPr>
          <a:xfrm>
            <a:off x="2101795" y="3175734"/>
            <a:ext cx="192077" cy="209287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Блок-схема: узел 30"/>
          <p:cNvSpPr/>
          <p:nvPr/>
        </p:nvSpPr>
        <p:spPr>
          <a:xfrm>
            <a:off x="2181086" y="3256901"/>
            <a:ext cx="45719" cy="45719"/>
          </a:xfrm>
          <a:prstGeom prst="flowChartConnector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1985768" y="3329156"/>
                <a:ext cx="30239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ru-RU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5768" y="3329156"/>
                <a:ext cx="302390" cy="276999"/>
              </a:xfrm>
              <a:prstGeom prst="rect">
                <a:avLst/>
              </a:prstGeom>
              <a:blipFill rotWithShape="1">
                <a:blip r:embed="rId13"/>
                <a:stretch>
                  <a:fillRect l="-20408" r="-6122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38128" y="4063628"/>
                <a:ext cx="16061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&lt;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𝑭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&gt;∥−</m:t>
                      </m:r>
                      <m:r>
                        <a:rPr lang="en-US" b="0" i="0" smtClean="0">
                          <a:latin typeface="Cambria Math"/>
                        </a:rPr>
                        <m:t>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28" y="4063628"/>
                <a:ext cx="1606144" cy="369332"/>
              </a:xfrm>
              <a:prstGeom prst="rect">
                <a:avLst/>
              </a:prstGeom>
              <a:blipFill>
                <a:blip r:embed="rId1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Arrow Connector 34"/>
          <p:cNvCxnSpPr/>
          <p:nvPr/>
        </p:nvCxnSpPr>
        <p:spPr>
          <a:xfrm flipV="1">
            <a:off x="107504" y="3923405"/>
            <a:ext cx="0" cy="477014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1379028" y="5386305"/>
                <a:ext cx="1845570" cy="5629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b="0" i="1" smtClean="0">
                          <a:latin typeface="Cambria Math"/>
                        </a:rPr>
                        <m:t>≪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∗</m:t>
                          </m:r>
                        </m:sup>
                      </m:sSubSup>
                      <m:r>
                        <a:rPr lang="en-US" b="0" i="1" smtClean="0">
                          <a:latin typeface="Cambria Math"/>
                        </a:rPr>
                        <m:t>, </m:t>
                      </m:r>
                      <m:r>
                        <a:rPr lang="en-US" b="0" i="1" smtClean="0">
                          <a:latin typeface="Cambria Math"/>
                        </a:rPr>
                        <m:t>𝛿</m:t>
                      </m:r>
                      <m:r>
                        <a:rPr lang="en-US" b="0" i="1" smtClean="0">
                          <a:latin typeface="Cambria Math"/>
                        </a:rPr>
                        <m:t>≈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028" y="5386305"/>
                <a:ext cx="1845570" cy="56297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3718384" y="4675846"/>
                <a:ext cx="1861728" cy="7693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𝛿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4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𝛿</m:t>
                              </m:r>
                            </m:e>
                          </m:func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∗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8384" y="4675846"/>
                <a:ext cx="1861728" cy="76937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Овал 31"/>
          <p:cNvSpPr/>
          <p:nvPr/>
        </p:nvSpPr>
        <p:spPr>
          <a:xfrm>
            <a:off x="5417665" y="2770857"/>
            <a:ext cx="2664296" cy="2539428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59000">
                <a:srgbClr val="BFBFBF"/>
              </a:gs>
              <a:gs pos="38000">
                <a:schemeClr val="bg1">
                  <a:lumMod val="50000"/>
                </a:schemeClr>
              </a:gs>
              <a:gs pos="79000">
                <a:schemeClr val="bg1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7217865" y="3323706"/>
                <a:ext cx="10120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&gt;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7865" y="3323706"/>
                <a:ext cx="1012072" cy="369332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6588224" y="2932889"/>
                <a:ext cx="4767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8224" y="2932889"/>
                <a:ext cx="476797" cy="369332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6857825" y="3766759"/>
                <a:ext cx="462371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7825" y="3766759"/>
                <a:ext cx="462371" cy="369332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Прямая со стрелкой 58"/>
          <p:cNvCxnSpPr/>
          <p:nvPr/>
        </p:nvCxnSpPr>
        <p:spPr>
          <a:xfrm flipH="1">
            <a:off x="6281761" y="2975100"/>
            <a:ext cx="474391" cy="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6084522" y="2564904"/>
                <a:ext cx="46769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4522" y="2564904"/>
                <a:ext cx="467692" cy="369332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Oval 6"/>
          <p:cNvSpPr/>
          <p:nvPr/>
        </p:nvSpPr>
        <p:spPr>
          <a:xfrm>
            <a:off x="6281761" y="2975100"/>
            <a:ext cx="948782" cy="86366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Прямая со стрелкой 34"/>
          <p:cNvCxnSpPr/>
          <p:nvPr/>
        </p:nvCxnSpPr>
        <p:spPr>
          <a:xfrm flipH="1">
            <a:off x="6506922" y="2975100"/>
            <a:ext cx="249230" cy="12163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37"/>
          <p:cNvCxnSpPr>
            <a:stCxn id="46" idx="4"/>
          </p:cNvCxnSpPr>
          <p:nvPr/>
        </p:nvCxnSpPr>
        <p:spPr>
          <a:xfrm>
            <a:off x="6756152" y="3838767"/>
            <a:ext cx="461713" cy="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Выгнутая вниз стрелка 31"/>
          <p:cNvSpPr/>
          <p:nvPr/>
        </p:nvSpPr>
        <p:spPr>
          <a:xfrm rot="4858751">
            <a:off x="5646714" y="3285431"/>
            <a:ext cx="612179" cy="257395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5489673" y="3334711"/>
                <a:ext cx="29847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9673" y="3334711"/>
                <a:ext cx="298479" cy="369332"/>
              </a:xfrm>
              <a:prstGeom prst="rect">
                <a:avLst/>
              </a:prstGeom>
              <a:blipFill rotWithShape="1">
                <a:blip r:embed="rId21"/>
                <a:stretch>
                  <a:fillRect l="-14286" r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7621576" y="4044268"/>
                <a:ext cx="14977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&lt;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𝑭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𝑅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&gt;⊥</m:t>
                      </m:r>
                      <m:r>
                        <a:rPr lang="en-US" b="0" i="0" smtClean="0">
                          <a:latin typeface="Cambria Math"/>
                        </a:rPr>
                        <m:t>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1576" y="4044268"/>
                <a:ext cx="1497718" cy="369332"/>
              </a:xfrm>
              <a:prstGeom prst="rect">
                <a:avLst/>
              </a:prstGeom>
              <a:blipFill>
                <a:blip r:embed="rId22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1" name="Straight Arrow Connector 60"/>
          <p:cNvCxnSpPr/>
          <p:nvPr/>
        </p:nvCxnSpPr>
        <p:spPr>
          <a:xfrm flipH="1">
            <a:off x="8362420" y="4446685"/>
            <a:ext cx="609226" cy="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5567082" y="5240753"/>
                <a:ext cx="3099951" cy="7805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b="0" i="1" smtClean="0">
                          <a:latin typeface="Cambria Math"/>
                        </a:rPr>
                        <m:t>≫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∗</m:t>
                          </m:r>
                        </m:sup>
                      </m:sSubSup>
                      <m:r>
                        <a:rPr lang="en-US" b="0" i="1" smtClean="0">
                          <a:latin typeface="Cambria Math"/>
                        </a:rPr>
                        <m:t>, </m:t>
                      </m:r>
                      <m:r>
                        <a:rPr lang="en-US" b="0" i="1" smtClean="0">
                          <a:latin typeface="Cambria Math"/>
                        </a:rPr>
                        <m:t>𝛿</m:t>
                      </m:r>
                      <m:r>
                        <a:rPr lang="en-US" b="0" i="1" smtClean="0">
                          <a:latin typeface="Cambria Math"/>
                        </a:rPr>
                        <m:t>≈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∗</m:t>
                                      </m:r>
                                    </m:sup>
                                  </m:sSubSup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3/4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</a:rPr>
                        <m:t>≪1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7082" y="5240753"/>
                <a:ext cx="3099951" cy="780535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Arrow Connector 27"/>
          <p:cNvCxnSpPr/>
          <p:nvPr/>
        </p:nvCxnSpPr>
        <p:spPr>
          <a:xfrm flipV="1">
            <a:off x="6756152" y="3669761"/>
            <a:ext cx="461713" cy="16900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" name="Arc 1026"/>
          <p:cNvSpPr/>
          <p:nvPr/>
        </p:nvSpPr>
        <p:spPr>
          <a:xfrm>
            <a:off x="6987008" y="3736612"/>
            <a:ext cx="102002" cy="174163"/>
          </a:xfrm>
          <a:prstGeom prst="arc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8" name="TextBox 1027"/>
              <p:cNvSpPr txBox="1"/>
              <p:nvPr/>
            </p:nvSpPr>
            <p:spPr>
              <a:xfrm>
                <a:off x="7164288" y="3859701"/>
                <a:ext cx="370037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</a:rPr>
                        <m:t>𝛿</m:t>
                      </m:r>
                    </m:oMath>
                  </m:oMathPara>
                </a14:m>
                <a:endParaRPr lang="en-US" dirty="0">
                  <a:solidFill>
                    <a:schemeClr val="accent6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28" name="TextBox 10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4288" y="3859701"/>
                <a:ext cx="370037" cy="369332"/>
              </a:xfrm>
              <a:prstGeom prst="rect">
                <a:avLst/>
              </a:prstGeom>
              <a:blipFill rotWithShape="1">
                <a:blip r:embed="rId2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0" name="Freeform 1029"/>
          <p:cNvSpPr/>
          <p:nvPr/>
        </p:nvSpPr>
        <p:spPr>
          <a:xfrm>
            <a:off x="7117690" y="3700197"/>
            <a:ext cx="245984" cy="201964"/>
          </a:xfrm>
          <a:custGeom>
            <a:avLst/>
            <a:gdLst>
              <a:gd name="connsiteX0" fmla="*/ 234086 w 245984"/>
              <a:gd name="connsiteY0" fmla="*/ 201964 h 201964"/>
              <a:gd name="connsiteX1" fmla="*/ 219456 w 245984"/>
              <a:gd name="connsiteY1" fmla="*/ 4454 h 201964"/>
              <a:gd name="connsiteX2" fmla="*/ 0 w 245984"/>
              <a:gd name="connsiteY2" fmla="*/ 62975 h 20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5984" h="201964">
                <a:moveTo>
                  <a:pt x="234086" y="201964"/>
                </a:moveTo>
                <a:cubicBezTo>
                  <a:pt x="246278" y="114791"/>
                  <a:pt x="258470" y="27619"/>
                  <a:pt x="219456" y="4454"/>
                </a:cubicBezTo>
                <a:cubicBezTo>
                  <a:pt x="180442" y="-18711"/>
                  <a:pt x="80467" y="55660"/>
                  <a:pt x="0" y="62975"/>
                </a:cubicBezTo>
              </a:path>
            </a:pathLst>
          </a:custGeom>
          <a:noFill/>
          <a:ln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4" name="TextBox 1033"/>
              <p:cNvSpPr txBox="1"/>
              <p:nvPr/>
            </p:nvSpPr>
            <p:spPr>
              <a:xfrm>
                <a:off x="3497874" y="2975413"/>
                <a:ext cx="2010230" cy="3815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∗</m:t>
                          </m:r>
                        </m:sup>
                      </m:sSubSup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𝜇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−1/3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</a:rPr>
                        <m:t>≈470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34" name="TextBox 10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7874" y="2975413"/>
                <a:ext cx="2010230" cy="381579"/>
              </a:xfrm>
              <a:prstGeom prst="rect">
                <a:avLst/>
              </a:prstGeom>
              <a:blipFill>
                <a:blip r:embed="rId25"/>
                <a:stretch>
                  <a:fillRect b="-317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36" name="Straight Arrow Connector 1035"/>
          <p:cNvCxnSpPr>
            <a:stCxn id="46" idx="4"/>
          </p:cNvCxnSpPr>
          <p:nvPr/>
        </p:nvCxnSpPr>
        <p:spPr>
          <a:xfrm flipH="1">
            <a:off x="6318368" y="3838767"/>
            <a:ext cx="437784" cy="1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37" name="TextBox 1036"/>
              <p:cNvSpPr txBox="1"/>
              <p:nvPr/>
            </p:nvSpPr>
            <p:spPr>
              <a:xfrm>
                <a:off x="5674826" y="3923405"/>
                <a:ext cx="1287084" cy="381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/>
                            </a:rPr>
                            <m:t>𝑅</m:t>
                          </m:r>
                          <m: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/>
                            </a:rPr>
                            <m:t>,1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C000"/>
                          </a:solidFill>
                          <a:latin typeface="Cambria Math"/>
                        </a:rPr>
                        <m:t>&gt;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/>
                            </a:rPr>
                            <m:t>𝑅</m:t>
                          </m:r>
                          <m: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/>
                            </a:rPr>
                            <m:t>,2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037" name="TextBox 10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4826" y="3923405"/>
                <a:ext cx="1287084" cy="381515"/>
              </a:xfrm>
              <a:prstGeom prst="rect">
                <a:avLst/>
              </a:prstGeom>
              <a:blipFill rotWithShape="1"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41" name="Straight Arrow Connector 1040"/>
          <p:cNvCxnSpPr>
            <a:stCxn id="46" idx="0"/>
          </p:cNvCxnSpPr>
          <p:nvPr/>
        </p:nvCxnSpPr>
        <p:spPr>
          <a:xfrm flipV="1">
            <a:off x="6756152" y="2963638"/>
            <a:ext cx="332858" cy="11462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42" name="TextBox 1041"/>
              <p:cNvSpPr txBox="1"/>
              <p:nvPr/>
            </p:nvSpPr>
            <p:spPr>
              <a:xfrm>
                <a:off x="7076208" y="2954380"/>
                <a:ext cx="611642" cy="381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/>
                            </a:rPr>
                            <m:t>𝑅</m:t>
                          </m:r>
                          <m: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/>
                            </a:rPr>
                            <m:t>,2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042" name="TextBox 10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6208" y="2954380"/>
                <a:ext cx="611642" cy="381515"/>
              </a:xfrm>
              <a:prstGeom prst="rect">
                <a:avLst/>
              </a:prstGeom>
              <a:blipFill rotWithShape="1"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29708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71E83-D8BC-45F8-98B1-17CC7D34E449}" type="slidenum">
              <a:rPr lang="ru-RU" smtClean="0"/>
              <a:t>51</a:t>
            </a:fld>
            <a:endParaRPr lang="ru-RU" dirty="0"/>
          </a:p>
        </p:txBody>
      </p:sp>
      <p:sp>
        <p:nvSpPr>
          <p:cNvPr id="3" name="Скругленный прямоугольник 2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2575" y="188913"/>
            <a:ext cx="8682038" cy="503237"/>
          </a:xfrm>
          <a:prstGeom prst="roundRect">
            <a:avLst>
              <a:gd name="adj" fmla="val 18519"/>
            </a:avLst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lIns="89592" tIns="18000" rIns="89592" bIns="18000" anchor="ctr"/>
          <a:lstStyle/>
          <a:p>
            <a:pPr marL="179388" lvl="1" defTabSz="895350">
              <a:spcBef>
                <a:spcPts val="400"/>
              </a:spcBef>
            </a:pPr>
            <a:r>
              <a:rPr lang="en-US" sz="2200" b="1" dirty="0" smtClean="0">
                <a:solidFill>
                  <a:schemeClr val="bg1"/>
                </a:solidFill>
              </a:rPr>
              <a:t>Radiation induced acceleration of ions: electrons motion</a:t>
            </a:r>
            <a:endParaRPr lang="ru-RU" sz="2200" b="1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980729"/>
            <a:ext cx="4282852" cy="24983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37" y="980728"/>
            <a:ext cx="4172122" cy="24337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2601174" y="3439079"/>
                <a:ext cx="3048975" cy="7820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sz="1600" i="1">
                              <a:latin typeface="Cambria Math"/>
                            </a:rPr>
                            <m:t>𝑑</m:t>
                          </m:r>
                          <m:r>
                            <a:rPr lang="en-US" sz="1600" i="1">
                              <a:latin typeface="Cambria Math"/>
                            </a:rPr>
                            <m:t>𝜏</m:t>
                          </m:r>
                        </m:den>
                      </m:f>
                      <m:r>
                        <a:rPr lang="en-US" sz="16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600" i="1" smtClean="0">
                              <a:solidFill>
                                <a:srgbClr val="404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1600" i="1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en-US" sz="1600" i="1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𝛾</m:t>
                          </m:r>
                        </m:den>
                      </m:f>
                      <m:f>
                        <m:fPr>
                          <m:ctrlPr>
                            <a:rPr lang="en-US" sz="1600" i="1">
                              <a:solidFill>
                                <a:srgbClr val="404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solidFill>
                                    <a:srgbClr val="404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solidFill>
                                    <a:srgbClr val="4040FF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1600" b="0" i="1" smtClean="0">
                                  <a:solidFill>
                                    <a:srgbClr val="4040FF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600" i="1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𝑑</m:t>
                          </m:r>
                          <m:r>
                            <a:rPr lang="en-US" sz="1600" i="1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𝜑</m:t>
                          </m:r>
                        </m:den>
                      </m:f>
                      <m:r>
                        <a:rPr lang="en-US" sz="1600" i="1">
                          <a:latin typeface="Cambria Math"/>
                        </a:rPr>
                        <m:t>+</m:t>
                      </m:r>
                      <m:r>
                        <a:rPr lang="en-US" sz="160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𝜇</m:t>
                      </m:r>
                      <m:sSup>
                        <m:sSupPr>
                          <m:ctrlP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4</m:t>
                          </m:r>
                        </m:sup>
                      </m:sSup>
                      <m:f>
                        <m:fPr>
                          <m:ctrlP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sz="16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1+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∥</m:t>
                          </m:r>
                        </m:sub>
                      </m:sSub>
                    </m:oMath>
                  </m:oMathPara>
                </a14:m>
                <a:endParaRPr lang="en-US" sz="16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1174" y="3439079"/>
                <a:ext cx="3048975" cy="78200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/>
          <p:cNvSpPr txBox="1"/>
          <p:nvPr/>
        </p:nvSpPr>
        <p:spPr>
          <a:xfrm>
            <a:off x="2859538" y="4045590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4040FF"/>
                </a:solidFill>
              </a:rPr>
              <a:t>ponderomotive</a:t>
            </a:r>
            <a:r>
              <a:rPr lang="en-US" sz="1400" dirty="0" smtClean="0">
                <a:solidFill>
                  <a:srgbClr val="4040FF"/>
                </a:solidFill>
              </a:rPr>
              <a:t> term</a:t>
            </a:r>
            <a:endParaRPr lang="en-US" sz="1400" dirty="0">
              <a:solidFill>
                <a:srgbClr val="4040FF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004351" y="4045590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RF induced term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947770" y="4057908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B050"/>
                </a:solidFill>
              </a:rPr>
              <a:t>longitudinal</a:t>
            </a:r>
          </a:p>
          <a:p>
            <a:pPr algn="ctr"/>
            <a:r>
              <a:rPr lang="en-US" sz="1400" dirty="0" smtClean="0">
                <a:solidFill>
                  <a:srgbClr val="00B050"/>
                </a:solidFill>
              </a:rPr>
              <a:t>field</a:t>
            </a:r>
            <a:endParaRPr lang="en-US" sz="1400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5811866" y="3622843"/>
                <a:ext cx="1352422" cy="3102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/>
                        </a:rPr>
                        <m:t>(</m:t>
                      </m:r>
                      <m:sSubSup>
                        <m:sSub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/>
                            </a:rPr>
                            <m:t>⊥</m:t>
                          </m:r>
                        </m:sub>
                        <m:sup>
                          <m:r>
                            <a:rPr lang="en-US" sz="1400" b="0" i="1" smtClean="0"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sz="1400" b="0" i="1" smtClean="0">
                          <a:latin typeface="Cambria Math"/>
                        </a:rPr>
                        <m:t>≈</m:t>
                      </m:r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1400" b="0" i="1" smtClean="0">
                          <a:latin typeface="Cambria Math"/>
                        </a:rPr>
                        <m:t>≫1)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1866" y="3622843"/>
                <a:ext cx="1352422" cy="310213"/>
              </a:xfrm>
              <a:prstGeom prst="rect">
                <a:avLst/>
              </a:prstGeom>
              <a:blipFill rotWithShape="1">
                <a:blip r:embed="rId6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07504" y="3612764"/>
            <a:ext cx="2199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one particle equation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107504" y="4810257"/>
            <a:ext cx="2411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hydrodynamic equation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2555776" y="5229200"/>
                <a:ext cx="3789371" cy="1576329"/>
              </a:xfrm>
              <a:prstGeom prst="rect">
                <a:avLst/>
              </a:prstGeom>
              <a:ln w="19050">
                <a:solidFill>
                  <a:srgbClr val="C00000"/>
                </a:solidFill>
              </a:ln>
            </p:spPr>
            <p:txBody>
              <a:bodyPr wrap="none">
                <a:spAutoFit/>
              </a:bodyPr>
              <a:lstStyle/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𝜕𝜏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404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𝜕𝜑</m:t>
                          </m:r>
                        </m:den>
                      </m:f>
                      <m:f>
                        <m:fPr>
                          <m:ctrlPr>
                            <a:rPr lang="en-US" i="1" smtClean="0">
                              <a:solidFill>
                                <a:srgbClr val="404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404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4040FF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4040FF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𝛾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𝜇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4</m:t>
                          </m:r>
                        </m:sup>
                      </m:sSup>
                      <m:f>
                        <m:f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1+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r>
                        <a:rPr lang="en-US" b="0" i="1" smtClean="0">
                          <a:solidFill>
                            <a:srgbClr val="00B050"/>
                          </a:solidFill>
                          <a:latin typeface="Cambria Math"/>
                        </a:rPr>
                        <m:t>𝜎</m:t>
                      </m:r>
                      <m:r>
                        <a:rPr lang="en-US" b="0" i="1" smtClean="0">
                          <a:solidFill>
                            <a:srgbClr val="00B050"/>
                          </a:solidFill>
                          <a:latin typeface="Cambria Math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00B050"/>
                          </a:solidFill>
                          <a:latin typeface="Cambria Math"/>
                        </a:rPr>
                        <m:t>𝜏</m:t>
                      </m:r>
                      <m:r>
                        <a:rPr lang="en-US" b="0" i="1" smtClean="0">
                          <a:solidFill>
                            <a:srgbClr val="00B050"/>
                          </a:solidFill>
                          <a:latin typeface="Cambria Math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00B050"/>
                          </a:solidFill>
                          <a:latin typeface="Cambria Math"/>
                        </a:rPr>
                        <m:t>𝜑</m:t>
                      </m:r>
                      <m:r>
                        <a:rPr lang="en-US" b="0" i="1" smtClean="0">
                          <a:solidFill>
                            <a:srgbClr val="00B05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 smtClean="0">
                  <a:solidFill>
                    <a:srgbClr val="00B050"/>
                  </a:solidFill>
                </a:endParaRPr>
              </a:p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𝜕𝜎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𝜕𝜏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𝜕𝜎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𝜕𝜑</m:t>
                          </m:r>
                        </m:den>
                      </m:f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5229200"/>
                <a:ext cx="3789371" cy="1576329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 w="1905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2411760" y="4567144"/>
                <a:ext cx="4293483" cy="848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𝜕𝜏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𝜔𝜕</m:t>
                          </m:r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404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𝛾</m:t>
                          </m:r>
                        </m:den>
                      </m:f>
                      <m:f>
                        <m:fPr>
                          <m:ctrlPr>
                            <a:rPr lang="en-US" i="1">
                              <a:solidFill>
                                <a:srgbClr val="404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404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4040FF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4040FF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𝑑</m:t>
                          </m:r>
                          <m:r>
                            <a:rPr lang="en-US" i="1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𝜑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/>
                        </a:rPr>
                        <m:t>𝜇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4</m:t>
                          </m:r>
                        </m:sup>
                      </m:sSup>
                      <m:f>
                        <m:f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1+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/>
                        </a:rPr>
                        <m:t>−</m:t>
                      </m:r>
                      <m:r>
                        <a:rPr lang="en-US" i="1">
                          <a:solidFill>
                            <a:srgbClr val="00B050"/>
                          </a:solidFill>
                          <a:latin typeface="Cambria Math"/>
                        </a:rPr>
                        <m:t>𝜎</m:t>
                      </m:r>
                    </m:oMath>
                  </m:oMathPara>
                </a14:m>
                <a:endParaRPr 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1760" y="4567144"/>
                <a:ext cx="4293483" cy="848887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996810" y="4915832"/>
                <a:ext cx="2147190" cy="6949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/>
                            </a:rPr>
                            <m:t>𝑛</m:t>
                          </m:r>
                        </m:e>
                      </m:acc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𝑛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,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𝑐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4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6810" y="4915832"/>
                <a:ext cx="2147190" cy="694934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6968141" y="4221088"/>
                <a:ext cx="2107436" cy="6914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𝜎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𝜏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𝑥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∞</m:t>
                          </m:r>
                        </m:sup>
                        <m:e>
                          <m:acc>
                            <m:accPr>
                              <m:chr m:val="̃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e>
                          </m:acc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𝜔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8141" y="4221088"/>
                <a:ext cx="2107436" cy="691408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7237734" y="5734585"/>
                <a:ext cx="15682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𝜑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𝜔</m:t>
                      </m:r>
                      <m:r>
                        <a:rPr lang="en-US" b="0" i="1" smtClean="0">
                          <a:latin typeface="Cambria Math"/>
                        </a:rPr>
                        <m:t>(</m:t>
                      </m:r>
                      <m:r>
                        <a:rPr lang="en-US" b="0" i="1" smtClean="0">
                          <a:latin typeface="Cambria Math"/>
                        </a:rPr>
                        <m:t>𝑡</m:t>
                      </m:r>
                      <m:r>
                        <a:rPr lang="en-US" b="0" i="1" smtClean="0">
                          <a:latin typeface="Cambria Math"/>
                        </a:rPr>
                        <m:t>−</m:t>
                      </m:r>
                      <m:r>
                        <a:rPr lang="en-US" b="0" i="1" smtClean="0">
                          <a:latin typeface="Cambria Math"/>
                        </a:rPr>
                        <m:t>𝑥</m:t>
                      </m:r>
                      <m:r>
                        <a:rPr lang="en-US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7734" y="5734585"/>
                <a:ext cx="1568250" cy="369332"/>
              </a:xfrm>
              <a:prstGeom prst="rect">
                <a:avLst/>
              </a:prstGeom>
              <a:blipFill rotWithShape="1">
                <a:blip r:embed="rId11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-927971" y="5701532"/>
                <a:ext cx="3313471" cy="5579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RF</a:t>
                </a:r>
                <a:r>
                  <a:rPr lang="en-US" dirty="0" smtClean="0"/>
                  <a:t> neglected: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𝑑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𝑢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𝑑</m:t>
                        </m:r>
                        <m:r>
                          <a:rPr lang="en-US" i="1">
                            <a:latin typeface="Cambria Math"/>
                          </a:rPr>
                          <m:t>𝜏</m:t>
                        </m:r>
                      </m:den>
                    </m:f>
                    <m:r>
                      <a:rPr lang="en-US" i="1">
                        <a:latin typeface="Cambria Math"/>
                      </a:rPr>
                      <m:t>≈</m:t>
                    </m:r>
                    <m:f>
                      <m:fPr>
                        <m:ctrlPr>
                          <a:rPr lang="en-US" i="1">
                            <a:solidFill>
                              <a:srgbClr val="404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4040FF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solidFill>
                              <a:srgbClr val="4040FF"/>
                            </a:solidFill>
                            <a:latin typeface="Cambria Math"/>
                          </a:rPr>
                          <m:t>2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404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4040FF"/>
                                </a:solidFill>
                                <a:latin typeface="Cambria Math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4040FF"/>
                                </a:solidFill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i="1">
                            <a:solidFill>
                              <a:srgbClr val="404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4040FF"/>
                            </a:solidFill>
                            <a:latin typeface="Cambria Math"/>
                          </a:rPr>
                          <m:t>𝑑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404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4040FF"/>
                                </a:solidFill>
                                <a:latin typeface="Cambria Math"/>
                              </a:rPr>
                              <m:t>𝑎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4040FF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i="1">
                            <a:solidFill>
                              <a:srgbClr val="4040FF"/>
                            </a:solidFill>
                            <a:latin typeface="Cambria Math"/>
                          </a:rPr>
                          <m:t>𝑑</m:t>
                        </m:r>
                        <m:r>
                          <a:rPr lang="en-US" i="1">
                            <a:solidFill>
                              <a:srgbClr val="4040FF"/>
                            </a:solidFill>
                            <a:latin typeface="Cambria Math"/>
                          </a:rPr>
                          <m:t>𝜑</m:t>
                        </m:r>
                      </m:den>
                    </m:f>
                    <m:r>
                      <a:rPr lang="en-US" i="1">
                        <a:latin typeface="Cambria Math"/>
                      </a:rPr>
                      <m:t>−</m:t>
                    </m:r>
                    <m:r>
                      <a:rPr lang="en-US" i="1">
                        <a:solidFill>
                          <a:srgbClr val="00B050"/>
                        </a:solidFill>
                        <a:latin typeface="Cambria Math"/>
                      </a:rPr>
                      <m:t>𝜎</m:t>
                    </m:r>
                  </m:oMath>
                </a14:m>
                <a:endParaRPr lang="en-US" i="1" dirty="0">
                  <a:solidFill>
                    <a:srgbClr val="00B050"/>
                  </a:solidFill>
                  <a:latin typeface="Cambria Math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27971" y="5701532"/>
                <a:ext cx="3313471" cy="557910"/>
              </a:xfrm>
              <a:prstGeom prst="rect">
                <a:avLst/>
              </a:prstGeom>
              <a:blipFill rotWithShape="1">
                <a:blip r:embed="rId12"/>
                <a:stretch>
                  <a:fillRect l="-16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521913" y="6265469"/>
                <a:ext cx="1629613" cy="5307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sz="1400" i="1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sz="1400" i="1">
                          <a:latin typeface="Cambria Math"/>
                        </a:rPr>
                        <m:t>∼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b="0" i="1" smtClean="0">
                                  <a:latin typeface="Cambria Math"/>
                                </a:rPr>
                                <m:t>𝜏</m:t>
                              </m:r>
                            </m:num>
                            <m:den>
                              <m:r>
                                <a:rPr lang="en-US" sz="1400" b="0" i="1" smtClean="0">
                                  <a:latin typeface="Cambria Math"/>
                                </a:rPr>
                                <m:t>𝑇</m:t>
                              </m:r>
                            </m:den>
                          </m:f>
                        </m:e>
                      </m:rad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/>
                            </a:rPr>
                            <m:t>𝑔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b="0" i="1" smtClean="0">
                                  <a:latin typeface="Cambria Math"/>
                                </a:rPr>
                                <m:t>𝜑</m:t>
                              </m:r>
                            </m:num>
                            <m:den>
                              <m:r>
                                <a:rPr lang="en-US" sz="1400" b="0" i="1" smtClean="0">
                                  <a:latin typeface="Cambria Math"/>
                                </a:rPr>
                                <m:t>𝑇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913" y="6265469"/>
                <a:ext cx="1629613" cy="530723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16194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71E83-D8BC-45F8-98B1-17CC7D34E449}" type="slidenum">
              <a:rPr lang="ru-RU" smtClean="0"/>
              <a:t>52</a:t>
            </a:fld>
            <a:endParaRPr lang="ru-RU" dirty="0"/>
          </a:p>
        </p:txBody>
      </p:sp>
      <p:sp>
        <p:nvSpPr>
          <p:cNvPr id="3" name="Скругленный прямоугольник 2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2575" y="188913"/>
            <a:ext cx="8682038" cy="503237"/>
          </a:xfrm>
          <a:prstGeom prst="roundRect">
            <a:avLst>
              <a:gd name="adj" fmla="val 18519"/>
            </a:avLst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lIns="89592" tIns="18000" rIns="89592" bIns="18000" anchor="ctr"/>
          <a:lstStyle/>
          <a:p>
            <a:pPr marL="179388" lvl="1" defTabSz="895350">
              <a:spcBef>
                <a:spcPts val="400"/>
              </a:spcBef>
            </a:pPr>
            <a:r>
              <a:rPr lang="en-US" sz="2200" b="1" dirty="0" smtClean="0">
                <a:solidFill>
                  <a:schemeClr val="bg1"/>
                </a:solidFill>
              </a:rPr>
              <a:t>Laser ion acceleration</a:t>
            </a:r>
            <a:endParaRPr lang="ru-RU" sz="2200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16353" y="5175675"/>
            <a:ext cx="4648260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s-ES" sz="2400" dirty="0" err="1">
                <a:solidFill>
                  <a:srgbClr val="C00000"/>
                </a:solidFill>
              </a:rPr>
              <a:t>Radiation</a:t>
            </a:r>
            <a:r>
              <a:rPr lang="es-ES" sz="2400" dirty="0">
                <a:solidFill>
                  <a:srgbClr val="C00000"/>
                </a:solidFill>
              </a:rPr>
              <a:t> </a:t>
            </a:r>
            <a:r>
              <a:rPr lang="es-ES" sz="2400" dirty="0" err="1" smtClean="0">
                <a:solidFill>
                  <a:srgbClr val="C00000"/>
                </a:solidFill>
              </a:rPr>
              <a:t>induced</a:t>
            </a:r>
            <a:r>
              <a:rPr lang="es-ES" sz="2400" dirty="0" smtClean="0">
                <a:solidFill>
                  <a:srgbClr val="C00000"/>
                </a:solidFill>
              </a:rPr>
              <a:t> </a:t>
            </a:r>
            <a:r>
              <a:rPr lang="es-ES" sz="2400" dirty="0" err="1">
                <a:solidFill>
                  <a:srgbClr val="C00000"/>
                </a:solidFill>
              </a:rPr>
              <a:t>acceleration</a:t>
            </a:r>
            <a:endParaRPr lang="es-ES" sz="2400" dirty="0">
              <a:solidFill>
                <a:srgbClr val="C00000"/>
              </a:solidFill>
            </a:endParaRPr>
          </a:p>
          <a:p>
            <a:pPr lvl="0" algn="r"/>
            <a:endParaRPr lang="en-US" sz="1400" dirty="0" smtClean="0">
              <a:solidFill>
                <a:srgbClr val="558ED5"/>
              </a:solidFill>
            </a:endParaRPr>
          </a:p>
          <a:p>
            <a:pPr lvl="0" algn="r"/>
            <a:r>
              <a:rPr lang="en-US" sz="1400" dirty="0" smtClean="0">
                <a:solidFill>
                  <a:srgbClr val="558ED5"/>
                </a:solidFill>
              </a:rPr>
              <a:t>E.G</a:t>
            </a:r>
            <a:r>
              <a:rPr lang="en-US" sz="1400" dirty="0">
                <a:solidFill>
                  <a:srgbClr val="558ED5"/>
                </a:solidFill>
              </a:rPr>
              <a:t>. Gelfer, A.M. </a:t>
            </a:r>
            <a:r>
              <a:rPr lang="en-US" sz="1400" dirty="0" err="1">
                <a:solidFill>
                  <a:srgbClr val="558ED5"/>
                </a:solidFill>
              </a:rPr>
              <a:t>Fedotov</a:t>
            </a:r>
            <a:r>
              <a:rPr lang="en-US" sz="1400" dirty="0">
                <a:solidFill>
                  <a:srgbClr val="558ED5"/>
                </a:solidFill>
              </a:rPr>
              <a:t>, S. Weber, </a:t>
            </a:r>
            <a:r>
              <a:rPr lang="en-US" sz="1400" i="1" dirty="0">
                <a:solidFill>
                  <a:srgbClr val="558ED5"/>
                </a:solidFill>
              </a:rPr>
              <a:t>arXiv:1907.02621</a:t>
            </a:r>
            <a:r>
              <a:rPr lang="en-US" sz="1400" dirty="0" smtClean="0">
                <a:solidFill>
                  <a:srgbClr val="558ED5"/>
                </a:solidFill>
              </a:rPr>
              <a:t>  </a:t>
            </a:r>
            <a:r>
              <a:rPr lang="en-US" sz="1400" dirty="0">
                <a:solidFill>
                  <a:srgbClr val="558ED5"/>
                </a:solidFill>
              </a:rPr>
              <a:t>(</a:t>
            </a:r>
            <a:r>
              <a:rPr lang="en-US" sz="1400" dirty="0" smtClean="0">
                <a:solidFill>
                  <a:srgbClr val="558ED5"/>
                </a:solidFill>
              </a:rPr>
              <a:t>2019)</a:t>
            </a:r>
            <a:endParaRPr lang="en-US" sz="1400" dirty="0">
              <a:solidFill>
                <a:srgbClr val="558ED5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39" y="1157081"/>
            <a:ext cx="1756567" cy="7626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45235" y="749471"/>
            <a:ext cx="124115" cy="1577860"/>
          </a:xfrm>
          <a:prstGeom prst="rect">
            <a:avLst/>
          </a:prstGeom>
          <a:solidFill>
            <a:srgbClr val="AD1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306339" y="2464206"/>
            <a:ext cx="124115" cy="15778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503669" y="2464206"/>
            <a:ext cx="124115" cy="15778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61"/>
          <a:stretch/>
        </p:blipFill>
        <p:spPr>
          <a:xfrm>
            <a:off x="1577274" y="2825006"/>
            <a:ext cx="926395" cy="762640"/>
          </a:xfrm>
          <a:prstGeom prst="rect">
            <a:avLst/>
          </a:prstGeom>
        </p:spPr>
      </p:pic>
      <p:sp>
        <p:nvSpPr>
          <p:cNvPr id="23" name="Right Arrow 22"/>
          <p:cNvSpPr/>
          <p:nvPr/>
        </p:nvSpPr>
        <p:spPr>
          <a:xfrm>
            <a:off x="2430454" y="2780928"/>
            <a:ext cx="73215" cy="45719"/>
          </a:xfrm>
          <a:prstGeom prst="rightArrow">
            <a:avLst/>
          </a:prstGeom>
          <a:ln>
            <a:solidFill>
              <a:srgbClr val="40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2438115" y="2933328"/>
            <a:ext cx="73215" cy="45719"/>
          </a:xfrm>
          <a:prstGeom prst="rightArrow">
            <a:avLst/>
          </a:prstGeom>
          <a:ln>
            <a:solidFill>
              <a:srgbClr val="40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>
            <a:off x="2433149" y="3095249"/>
            <a:ext cx="73215" cy="45719"/>
          </a:xfrm>
          <a:prstGeom prst="rightArrow">
            <a:avLst/>
          </a:prstGeom>
          <a:ln>
            <a:solidFill>
              <a:srgbClr val="40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/>
          <p:cNvSpPr/>
          <p:nvPr/>
        </p:nvSpPr>
        <p:spPr>
          <a:xfrm>
            <a:off x="2423139" y="3284984"/>
            <a:ext cx="73215" cy="45719"/>
          </a:xfrm>
          <a:prstGeom prst="rightArrow">
            <a:avLst/>
          </a:prstGeom>
          <a:ln>
            <a:solidFill>
              <a:srgbClr val="40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/>
          <p:cNvSpPr/>
          <p:nvPr/>
        </p:nvSpPr>
        <p:spPr>
          <a:xfrm>
            <a:off x="2430800" y="3437384"/>
            <a:ext cx="73215" cy="45719"/>
          </a:xfrm>
          <a:prstGeom prst="rightArrow">
            <a:avLst/>
          </a:prstGeom>
          <a:ln>
            <a:solidFill>
              <a:srgbClr val="40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>
            <a:off x="2433149" y="3599305"/>
            <a:ext cx="73215" cy="45719"/>
          </a:xfrm>
          <a:prstGeom prst="rightArrow">
            <a:avLst/>
          </a:prstGeom>
          <a:ln>
            <a:solidFill>
              <a:srgbClr val="40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306338" y="4587444"/>
            <a:ext cx="124115" cy="15778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2503668" y="4587444"/>
            <a:ext cx="124115" cy="15778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/>
          <p:cNvSpPr/>
          <p:nvPr/>
        </p:nvSpPr>
        <p:spPr>
          <a:xfrm>
            <a:off x="2430453" y="4904166"/>
            <a:ext cx="73215" cy="45719"/>
          </a:xfrm>
          <a:prstGeom prst="rightArrow">
            <a:avLst/>
          </a:prstGeom>
          <a:ln>
            <a:solidFill>
              <a:srgbClr val="40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/>
          <p:cNvSpPr/>
          <p:nvPr/>
        </p:nvSpPr>
        <p:spPr>
          <a:xfrm>
            <a:off x="2438114" y="5056566"/>
            <a:ext cx="73215" cy="45719"/>
          </a:xfrm>
          <a:prstGeom prst="rightArrow">
            <a:avLst/>
          </a:prstGeom>
          <a:ln>
            <a:solidFill>
              <a:srgbClr val="40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/>
          <p:cNvSpPr/>
          <p:nvPr/>
        </p:nvSpPr>
        <p:spPr>
          <a:xfrm>
            <a:off x="2433148" y="5218487"/>
            <a:ext cx="73215" cy="45719"/>
          </a:xfrm>
          <a:prstGeom prst="rightArrow">
            <a:avLst/>
          </a:prstGeom>
          <a:ln>
            <a:solidFill>
              <a:srgbClr val="40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/>
          <p:cNvSpPr/>
          <p:nvPr/>
        </p:nvSpPr>
        <p:spPr>
          <a:xfrm>
            <a:off x="2423138" y="5408222"/>
            <a:ext cx="73215" cy="45719"/>
          </a:xfrm>
          <a:prstGeom prst="rightArrow">
            <a:avLst/>
          </a:prstGeom>
          <a:ln>
            <a:solidFill>
              <a:srgbClr val="40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/>
          <p:cNvSpPr/>
          <p:nvPr/>
        </p:nvSpPr>
        <p:spPr>
          <a:xfrm>
            <a:off x="2430799" y="5560622"/>
            <a:ext cx="73215" cy="45719"/>
          </a:xfrm>
          <a:prstGeom prst="rightArrow">
            <a:avLst/>
          </a:prstGeom>
          <a:ln>
            <a:solidFill>
              <a:srgbClr val="40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ight Arrow 39"/>
          <p:cNvSpPr/>
          <p:nvPr/>
        </p:nvSpPr>
        <p:spPr>
          <a:xfrm>
            <a:off x="2433148" y="5722543"/>
            <a:ext cx="73215" cy="45719"/>
          </a:xfrm>
          <a:prstGeom prst="rightArrow">
            <a:avLst/>
          </a:prstGeom>
          <a:ln>
            <a:solidFill>
              <a:srgbClr val="40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Прямоугольник 5"/>
          <p:cNvSpPr/>
          <p:nvPr/>
        </p:nvSpPr>
        <p:spPr>
          <a:xfrm>
            <a:off x="4757434" y="2132856"/>
            <a:ext cx="4135046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400" dirty="0" err="1" smtClean="0">
                <a:solidFill>
                  <a:srgbClr val="C00000"/>
                </a:solidFill>
              </a:rPr>
              <a:t>Radiation</a:t>
            </a:r>
            <a:r>
              <a:rPr lang="es-ES" sz="2400" dirty="0" smtClean="0">
                <a:solidFill>
                  <a:srgbClr val="C00000"/>
                </a:solidFill>
              </a:rPr>
              <a:t> </a:t>
            </a:r>
            <a:r>
              <a:rPr lang="es-ES" sz="2400" dirty="0" err="1" smtClean="0">
                <a:solidFill>
                  <a:srgbClr val="C00000"/>
                </a:solidFill>
              </a:rPr>
              <a:t>pressure</a:t>
            </a:r>
            <a:r>
              <a:rPr lang="es-ES" sz="2400" dirty="0" smtClean="0">
                <a:solidFill>
                  <a:srgbClr val="C00000"/>
                </a:solidFill>
              </a:rPr>
              <a:t> </a:t>
            </a:r>
            <a:r>
              <a:rPr lang="es-ES" sz="2400" dirty="0" err="1" smtClean="0">
                <a:solidFill>
                  <a:srgbClr val="C00000"/>
                </a:solidFill>
              </a:rPr>
              <a:t>acceleration</a:t>
            </a:r>
            <a:endParaRPr lang="es-ES" sz="2400" dirty="0" smtClean="0">
              <a:solidFill>
                <a:srgbClr val="C00000"/>
              </a:solidFill>
            </a:endParaRPr>
          </a:p>
          <a:p>
            <a:pPr algn="r"/>
            <a:endParaRPr lang="es-ES" dirty="0">
              <a:solidFill>
                <a:srgbClr val="C00000"/>
              </a:solidFill>
            </a:endParaRPr>
          </a:p>
          <a:p>
            <a:pPr algn="r">
              <a:spcAft>
                <a:spcPts val="600"/>
              </a:spcAft>
            </a:pPr>
            <a:r>
              <a:rPr lang="nb-NO" sz="1400" dirty="0" smtClean="0">
                <a:solidFill>
                  <a:srgbClr val="558ED5"/>
                </a:solidFill>
              </a:rPr>
              <a:t>S</a:t>
            </a:r>
            <a:r>
              <a:rPr lang="nb-NO" sz="1400" dirty="0">
                <a:solidFill>
                  <a:srgbClr val="558ED5"/>
                </a:solidFill>
              </a:rPr>
              <a:t>. C. Wilks et al., </a:t>
            </a:r>
            <a:r>
              <a:rPr lang="nb-NO" sz="1400" i="1" dirty="0" smtClean="0">
                <a:solidFill>
                  <a:srgbClr val="558ED5"/>
                </a:solidFill>
              </a:rPr>
              <a:t>PRL</a:t>
            </a:r>
            <a:r>
              <a:rPr lang="nb-NO" sz="1400" dirty="0" smtClean="0">
                <a:solidFill>
                  <a:srgbClr val="558ED5"/>
                </a:solidFill>
              </a:rPr>
              <a:t> </a:t>
            </a:r>
            <a:r>
              <a:rPr lang="nb-NO" sz="1400" b="1" dirty="0" smtClean="0">
                <a:solidFill>
                  <a:srgbClr val="558ED5"/>
                </a:solidFill>
              </a:rPr>
              <a:t>69</a:t>
            </a:r>
            <a:r>
              <a:rPr lang="nb-NO" sz="1400" dirty="0" smtClean="0">
                <a:solidFill>
                  <a:srgbClr val="558ED5"/>
                </a:solidFill>
              </a:rPr>
              <a:t>, </a:t>
            </a:r>
            <a:r>
              <a:rPr lang="nb-NO" sz="1400" dirty="0">
                <a:solidFill>
                  <a:srgbClr val="558ED5"/>
                </a:solidFill>
              </a:rPr>
              <a:t>1383 (1992</a:t>
            </a:r>
            <a:r>
              <a:rPr lang="nb-NO" sz="1400" dirty="0" smtClean="0">
                <a:solidFill>
                  <a:srgbClr val="558ED5"/>
                </a:solidFill>
              </a:rPr>
              <a:t>)</a:t>
            </a:r>
            <a:endParaRPr lang="ru-RU" sz="1400" dirty="0" smtClean="0">
              <a:solidFill>
                <a:srgbClr val="558ED5"/>
              </a:solidFill>
            </a:endParaRPr>
          </a:p>
          <a:p>
            <a:pPr algn="r">
              <a:spcAft>
                <a:spcPts val="600"/>
              </a:spcAft>
            </a:pPr>
            <a:r>
              <a:rPr 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T. </a:t>
            </a:r>
            <a:r>
              <a:rPr lang="en-US" sz="1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Esirkepov</a:t>
            </a:r>
            <a:r>
              <a:rPr 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et.al. </a:t>
            </a:r>
            <a:r>
              <a:rPr lang="en-US" sz="14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PRL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92</a:t>
            </a:r>
            <a:r>
              <a:rPr lang="ru-RU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175003 (200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4</a:t>
            </a:r>
            <a:r>
              <a:rPr lang="ru-RU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</a:p>
          <a:p>
            <a:pPr algn="r">
              <a:spcAft>
                <a:spcPts val="600"/>
              </a:spcAft>
            </a:pPr>
            <a:r>
              <a:rPr lang="en-US" sz="1400" dirty="0" smtClean="0">
                <a:solidFill>
                  <a:srgbClr val="C00000"/>
                </a:solidFill>
              </a:rPr>
              <a:t>RF effects</a:t>
            </a:r>
            <a:endParaRPr lang="nb-NO" sz="1400" dirty="0">
              <a:solidFill>
                <a:srgbClr val="C00000"/>
              </a:solidFill>
            </a:endParaRPr>
          </a:p>
          <a:p>
            <a:pPr algn="r">
              <a:spcAft>
                <a:spcPts val="600"/>
              </a:spcAft>
            </a:pPr>
            <a:r>
              <a:rPr lang="nb-NO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M. Tamburini et.al. </a:t>
            </a:r>
            <a:r>
              <a:rPr lang="en-US" sz="14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NJP</a:t>
            </a:r>
            <a:r>
              <a:rPr 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12</a:t>
            </a:r>
            <a:r>
              <a:rPr 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123005 (2010)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"/>
          <a:stretch/>
        </p:blipFill>
        <p:spPr>
          <a:xfrm>
            <a:off x="1691680" y="4948244"/>
            <a:ext cx="1751143" cy="76264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1495299" y="4049535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opaque target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2699792" y="245567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electrons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475656" y="2434455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ions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487637" y="623731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transparent target</a:t>
            </a:r>
            <a:endParaRPr lang="en-US" dirty="0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7" t="6006" r="5872" b="5891"/>
          <a:stretch/>
        </p:blipFill>
        <p:spPr>
          <a:xfrm>
            <a:off x="3707904" y="2619828"/>
            <a:ext cx="1459853" cy="145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93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3056"/>
            <a:ext cx="6226621" cy="27673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3" y="1240985"/>
            <a:ext cx="6228184" cy="2768082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71E83-D8BC-45F8-98B1-17CC7D34E449}" type="slidenum">
              <a:rPr lang="ru-RU" smtClean="0"/>
              <a:t>53</a:t>
            </a:fld>
            <a:endParaRPr lang="ru-RU" dirty="0"/>
          </a:p>
        </p:txBody>
      </p:sp>
      <p:sp>
        <p:nvSpPr>
          <p:cNvPr id="5" name="Скругленный прямоугольник 2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2575" y="188913"/>
            <a:ext cx="8682038" cy="503237"/>
          </a:xfrm>
          <a:prstGeom prst="roundRect">
            <a:avLst>
              <a:gd name="adj" fmla="val 18519"/>
            </a:avLst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lIns="89592" tIns="18000" rIns="89592" bIns="18000" anchor="ctr"/>
          <a:lstStyle/>
          <a:p>
            <a:pPr marL="179388" lvl="1" defTabSz="895350">
              <a:spcBef>
                <a:spcPts val="400"/>
              </a:spcBef>
            </a:pPr>
            <a:r>
              <a:rPr lang="en-US" sz="2200" b="1" dirty="0" smtClean="0">
                <a:solidFill>
                  <a:srgbClr val="FFFFFF"/>
                </a:solidFill>
              </a:rPr>
              <a:t>Simulations with and without RR</a:t>
            </a:r>
            <a:endParaRPr lang="ru-RU" sz="2200" b="1" dirty="0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669852" y="701367"/>
                <a:ext cx="3474148" cy="33077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400" dirty="0" smtClean="0">
                    <a:solidFill>
                      <a:srgbClr val="C00000"/>
                    </a:solidFill>
                  </a:rPr>
                  <a:t>ELI Beamlines laser parameters:</a:t>
                </a:r>
              </a:p>
              <a:p>
                <a:pPr algn="r"/>
                <a:r>
                  <a:rPr lang="en-US" sz="2200" dirty="0" smtClean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∼5⋅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23</m:t>
                        </m:r>
                      </m:sup>
                    </m:sSup>
                    <m:f>
                      <m:f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num>
                      <m:den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sSup>
                          <m:sSupPr>
                            <m:ctrlP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200" b="0" i="1" dirty="0" smtClean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r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=420)</m:t>
                      </m:r>
                    </m:oMath>
                  </m:oMathPara>
                </a14:m>
                <a:endParaRPr lang="en-US" sz="2200" dirty="0" smtClean="0">
                  <a:solidFill>
                    <a:srgbClr val="C00000"/>
                  </a:solidFill>
                </a:endParaRPr>
              </a:p>
              <a:p>
                <a:pPr algn="r">
                  <a:spcAft>
                    <a:spcPts val="1200"/>
                  </a:spcAft>
                </a:pPr>
                <a:r>
                  <a:rPr lang="en-US" sz="2200" dirty="0" smtClean="0">
                    <a:solidFill>
                      <a:schemeClr val="tx1"/>
                    </a:solidFill>
                  </a:rPr>
                  <a:t>Duration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=150 </m:t>
                    </m:r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𝑓𝑠</m:t>
                    </m:r>
                  </m:oMath>
                </a14:m>
                <a:endParaRPr lang="en-US" sz="2200" dirty="0" smtClean="0">
                  <a:solidFill>
                    <a:schemeClr val="tx1"/>
                  </a:solidFill>
                </a:endParaRPr>
              </a:p>
              <a:p>
                <a:pPr algn="r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 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sz="2200" b="0" dirty="0" smtClean="0">
                  <a:solidFill>
                    <a:schemeClr val="tx1"/>
                  </a:solidFill>
                </a:endParaRPr>
              </a:p>
              <a:p>
                <a:pPr algn="r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=0.01</m:t>
                      </m:r>
                      <m:sSub>
                        <m:sSub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ru-RU" sz="2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9852" y="701367"/>
                <a:ext cx="3474148" cy="3307700"/>
              </a:xfrm>
              <a:prstGeom prst="rect">
                <a:avLst/>
              </a:prstGeom>
              <a:blipFill rotWithShape="0">
                <a:blip r:embed="rId5"/>
                <a:stretch>
                  <a:fillRect t="-1473" r="-491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5669852" y="4109847"/>
            <a:ext cx="3494146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100" dirty="0" smtClean="0">
                <a:solidFill>
                  <a:schemeClr val="bg1">
                    <a:lumMod val="50000"/>
                  </a:schemeClr>
                </a:solidFill>
              </a:rPr>
              <a:t>Grey</a:t>
            </a:r>
            <a:r>
              <a:rPr lang="en-US" sz="2100" dirty="0" smtClean="0"/>
              <a:t> – transverse field</a:t>
            </a:r>
          </a:p>
          <a:p>
            <a:pPr algn="r"/>
            <a:endParaRPr lang="en-US" sz="2100" dirty="0" smtClean="0"/>
          </a:p>
          <a:p>
            <a:pPr algn="r"/>
            <a:r>
              <a:rPr lang="en-US" sz="2100" dirty="0" smtClean="0">
                <a:solidFill>
                  <a:srgbClr val="0070C0"/>
                </a:solidFill>
              </a:rPr>
              <a:t>Blue</a:t>
            </a:r>
            <a:r>
              <a:rPr lang="en-US" sz="2100" dirty="0" smtClean="0"/>
              <a:t> – longitudinal </a:t>
            </a:r>
            <a:r>
              <a:rPr lang="en-US" sz="2100" dirty="0"/>
              <a:t>f</a:t>
            </a:r>
            <a:r>
              <a:rPr lang="en-US" sz="2100" dirty="0" smtClean="0"/>
              <a:t>ield</a:t>
            </a:r>
          </a:p>
          <a:p>
            <a:pPr algn="r"/>
            <a:endParaRPr lang="en-US" sz="2100" dirty="0"/>
          </a:p>
          <a:p>
            <a:pPr algn="r"/>
            <a:r>
              <a:rPr lang="en-US" sz="2100" dirty="0" smtClean="0">
                <a:solidFill>
                  <a:srgbClr val="FF0000"/>
                </a:solidFill>
              </a:rPr>
              <a:t>Red</a:t>
            </a:r>
            <a:r>
              <a:rPr lang="en-US" sz="2100" dirty="0" smtClean="0"/>
              <a:t> – electrons density</a:t>
            </a:r>
          </a:p>
          <a:p>
            <a:pPr algn="r"/>
            <a:endParaRPr lang="en-US" sz="2100" dirty="0"/>
          </a:p>
          <a:p>
            <a:pPr algn="r"/>
            <a:r>
              <a:rPr lang="en-US" sz="2100" dirty="0" smtClean="0">
                <a:solidFill>
                  <a:srgbClr val="00B050"/>
                </a:solidFill>
              </a:rPr>
              <a:t>Green</a:t>
            </a:r>
            <a:r>
              <a:rPr lang="en-US" sz="2100" dirty="0" smtClean="0"/>
              <a:t> – ions density</a:t>
            </a:r>
            <a:endParaRPr lang="ru-RU" sz="21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79512" y="925350"/>
                <a:ext cx="53662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925350"/>
                <a:ext cx="536621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5682" t="-2222" r="-2273" b="-355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447822" y="1412776"/>
            <a:ext cx="1016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RF ON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8976" y="4149080"/>
            <a:ext cx="1170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RF OFF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84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71E83-D8BC-45F8-98B1-17CC7D34E449}" type="slidenum">
              <a:rPr lang="ru-RU" smtClean="0"/>
              <a:t>54</a:t>
            </a:fld>
            <a:endParaRPr lang="ru-RU" dirty="0"/>
          </a:p>
        </p:txBody>
      </p:sp>
      <p:sp>
        <p:nvSpPr>
          <p:cNvPr id="3" name="Скругленный прямоугольник 2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2575" y="188913"/>
            <a:ext cx="8682038" cy="503237"/>
          </a:xfrm>
          <a:prstGeom prst="roundRect">
            <a:avLst>
              <a:gd name="adj" fmla="val 18519"/>
            </a:avLst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lIns="89592" tIns="18000" rIns="89592" bIns="18000" anchor="ctr"/>
          <a:lstStyle/>
          <a:p>
            <a:pPr marL="179388" lvl="1" defTabSz="895350">
              <a:spcBef>
                <a:spcPts val="400"/>
              </a:spcBef>
            </a:pPr>
            <a:r>
              <a:rPr lang="en-US" sz="2200" b="1" dirty="0" smtClean="0">
                <a:solidFill>
                  <a:schemeClr val="bg1"/>
                </a:solidFill>
              </a:rPr>
              <a:t>Radiation friction in plasma</a:t>
            </a:r>
            <a:endParaRPr lang="ru-RU" sz="2200" b="1" dirty="0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843808" y="1196752"/>
            <a:ext cx="626469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400" dirty="0">
                <a:solidFill>
                  <a:srgbClr val="558ED5"/>
                </a:solidFill>
              </a:rPr>
              <a:t>E. Gelfer, N. </a:t>
            </a:r>
            <a:r>
              <a:rPr lang="en-US" sz="1400" dirty="0" err="1">
                <a:solidFill>
                  <a:srgbClr val="558ED5"/>
                </a:solidFill>
              </a:rPr>
              <a:t>Elkina</a:t>
            </a:r>
            <a:r>
              <a:rPr lang="en-US" sz="1400" dirty="0">
                <a:solidFill>
                  <a:srgbClr val="558ED5"/>
                </a:solidFill>
              </a:rPr>
              <a:t>, A. </a:t>
            </a:r>
            <a:r>
              <a:rPr lang="en-US" sz="1400" dirty="0" err="1" smtClean="0">
                <a:solidFill>
                  <a:srgbClr val="558ED5"/>
                </a:solidFill>
              </a:rPr>
              <a:t>Fedotov</a:t>
            </a:r>
            <a:r>
              <a:rPr lang="en-US" sz="1400" dirty="0" smtClean="0">
                <a:solidFill>
                  <a:srgbClr val="558ED5"/>
                </a:solidFill>
              </a:rPr>
              <a:t>, </a:t>
            </a:r>
            <a:r>
              <a:rPr lang="en-US" sz="1400" i="1" dirty="0">
                <a:solidFill>
                  <a:srgbClr val="558ED5"/>
                </a:solidFill>
              </a:rPr>
              <a:t>Scientific </a:t>
            </a:r>
            <a:r>
              <a:rPr lang="en-US" sz="1400" i="1" dirty="0" smtClean="0">
                <a:solidFill>
                  <a:srgbClr val="558ED5"/>
                </a:solidFill>
              </a:rPr>
              <a:t>Reports</a:t>
            </a:r>
            <a:r>
              <a:rPr lang="en-US" sz="1400" dirty="0" smtClean="0">
                <a:solidFill>
                  <a:srgbClr val="558ED5"/>
                </a:solidFill>
              </a:rPr>
              <a:t> </a:t>
            </a:r>
            <a:r>
              <a:rPr lang="en-US" sz="1400" b="1" dirty="0">
                <a:solidFill>
                  <a:srgbClr val="558ED5"/>
                </a:solidFill>
              </a:rPr>
              <a:t>8</a:t>
            </a:r>
            <a:r>
              <a:rPr lang="en-US" sz="1400" dirty="0">
                <a:solidFill>
                  <a:srgbClr val="558ED5"/>
                </a:solidFill>
              </a:rPr>
              <a:t>, 6478  (2018</a:t>
            </a:r>
            <a:r>
              <a:rPr lang="en-US" sz="1400" dirty="0" smtClean="0">
                <a:solidFill>
                  <a:srgbClr val="558ED5"/>
                </a:solidFill>
              </a:rPr>
              <a:t>)</a:t>
            </a:r>
          </a:p>
          <a:p>
            <a:pPr algn="r"/>
            <a:r>
              <a:rPr lang="en-US" sz="1400" dirty="0">
                <a:solidFill>
                  <a:srgbClr val="558ED5"/>
                </a:solidFill>
              </a:rPr>
              <a:t>E.G. Gelfer, A.M. </a:t>
            </a:r>
            <a:r>
              <a:rPr lang="en-US" sz="1400" dirty="0" err="1">
                <a:solidFill>
                  <a:srgbClr val="558ED5"/>
                </a:solidFill>
              </a:rPr>
              <a:t>Fedotov</a:t>
            </a:r>
            <a:r>
              <a:rPr lang="en-US" sz="1400" dirty="0">
                <a:solidFill>
                  <a:srgbClr val="558ED5"/>
                </a:solidFill>
              </a:rPr>
              <a:t>, S. </a:t>
            </a:r>
            <a:r>
              <a:rPr lang="en-US" sz="1400" dirty="0" smtClean="0">
                <a:solidFill>
                  <a:srgbClr val="558ED5"/>
                </a:solidFill>
              </a:rPr>
              <a:t>Weber, </a:t>
            </a:r>
            <a:r>
              <a:rPr lang="en-US" sz="1400" i="1" dirty="0" smtClean="0">
                <a:solidFill>
                  <a:srgbClr val="558ED5"/>
                </a:solidFill>
              </a:rPr>
              <a:t>PPCF</a:t>
            </a:r>
            <a:r>
              <a:rPr lang="en-US" sz="1400" dirty="0" smtClean="0">
                <a:solidFill>
                  <a:srgbClr val="558ED5"/>
                </a:solidFill>
              </a:rPr>
              <a:t> </a:t>
            </a:r>
            <a:r>
              <a:rPr lang="en-US" sz="1400" b="1" dirty="0">
                <a:solidFill>
                  <a:srgbClr val="558ED5"/>
                </a:solidFill>
              </a:rPr>
              <a:t>60</a:t>
            </a:r>
            <a:r>
              <a:rPr lang="en-US" sz="1400" dirty="0">
                <a:solidFill>
                  <a:srgbClr val="558ED5"/>
                </a:solidFill>
              </a:rPr>
              <a:t>, </a:t>
            </a:r>
            <a:r>
              <a:rPr lang="en-US" sz="1400" dirty="0" smtClean="0">
                <a:solidFill>
                  <a:srgbClr val="558ED5"/>
                </a:solidFill>
              </a:rPr>
              <a:t>064005 </a:t>
            </a:r>
            <a:r>
              <a:rPr lang="en-US" sz="1400" dirty="0">
                <a:solidFill>
                  <a:srgbClr val="558ED5"/>
                </a:solidFill>
              </a:rPr>
              <a:t> (2018)</a:t>
            </a: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33036"/>
            <a:ext cx="5922151" cy="2632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107200" y="764704"/>
            <a:ext cx="503278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C00000"/>
                </a:solidFill>
              </a:rPr>
              <a:t>RF enhances longitudinal waves in plasma </a:t>
            </a:r>
            <a:endParaRPr lang="en-US" sz="2200" dirty="0">
              <a:solidFill>
                <a:srgbClr val="C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868144" y="2348880"/>
            <a:ext cx="3167844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Grey</a:t>
            </a:r>
            <a:r>
              <a:rPr lang="en-US" dirty="0" smtClean="0"/>
              <a:t> – laser field </a:t>
            </a:r>
          </a:p>
          <a:p>
            <a:pPr algn="ctr">
              <a:spcAft>
                <a:spcPts val="600"/>
              </a:spcAft>
            </a:pPr>
            <a:r>
              <a:rPr lang="en-US" dirty="0" smtClean="0">
                <a:solidFill>
                  <a:srgbClr val="0070C0"/>
                </a:solidFill>
              </a:rPr>
              <a:t>Blue</a:t>
            </a:r>
            <a:r>
              <a:rPr lang="en-US" dirty="0" smtClean="0"/>
              <a:t> – (20x)longitudinal field </a:t>
            </a:r>
          </a:p>
          <a:p>
            <a:pPr algn="ctr">
              <a:spcAft>
                <a:spcPts val="600"/>
              </a:spcAft>
            </a:pPr>
            <a:r>
              <a:rPr lang="en-US" dirty="0" smtClean="0">
                <a:solidFill>
                  <a:srgbClr val="FF0000"/>
                </a:solidFill>
              </a:rPr>
              <a:t>Red</a:t>
            </a:r>
            <a:r>
              <a:rPr lang="en-US" dirty="0" smtClean="0"/>
              <a:t> – electron density </a:t>
            </a:r>
          </a:p>
          <a:p>
            <a:pPr algn="ctr">
              <a:spcAft>
                <a:spcPts val="600"/>
              </a:spcAft>
            </a:pPr>
            <a:r>
              <a:rPr lang="en-US" dirty="0" smtClean="0">
                <a:solidFill>
                  <a:srgbClr val="00B050"/>
                </a:solidFill>
              </a:rPr>
              <a:t>Green</a:t>
            </a:r>
            <a:r>
              <a:rPr lang="en-US" dirty="0" smtClean="0"/>
              <a:t> – ion density (constant)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209180" y="4375183"/>
                <a:ext cx="3048975" cy="7820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sz="1600" i="1">
                              <a:latin typeface="Cambria Math"/>
                            </a:rPr>
                            <m:t>𝑑</m:t>
                          </m:r>
                          <m:r>
                            <a:rPr lang="en-US" sz="1600" i="1">
                              <a:latin typeface="Cambria Math"/>
                            </a:rPr>
                            <m:t>𝜏</m:t>
                          </m:r>
                        </m:den>
                      </m:f>
                      <m:r>
                        <a:rPr lang="en-US" sz="16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600" i="1" smtClean="0">
                              <a:solidFill>
                                <a:srgbClr val="404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1600" i="1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en-US" sz="1600" i="1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𝛾</m:t>
                          </m:r>
                        </m:den>
                      </m:f>
                      <m:f>
                        <m:fPr>
                          <m:ctrlPr>
                            <a:rPr lang="en-US" sz="1600" i="1">
                              <a:solidFill>
                                <a:srgbClr val="404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solidFill>
                                    <a:srgbClr val="404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solidFill>
                                    <a:srgbClr val="4040FF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1600" b="0" i="1" smtClean="0">
                                  <a:solidFill>
                                    <a:srgbClr val="4040FF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600" i="1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𝑑</m:t>
                          </m:r>
                          <m:r>
                            <a:rPr lang="en-US" sz="1600" i="1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𝜑</m:t>
                          </m:r>
                        </m:den>
                      </m:f>
                      <m:r>
                        <a:rPr lang="en-US" sz="1600" i="1">
                          <a:latin typeface="Cambria Math"/>
                        </a:rPr>
                        <m:t>+</m:t>
                      </m:r>
                      <m:r>
                        <a:rPr lang="en-US" sz="160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𝜇</m:t>
                      </m:r>
                      <m:sSup>
                        <m:sSupPr>
                          <m:ctrlP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4</m:t>
                          </m:r>
                        </m:sup>
                      </m:sSup>
                      <m:f>
                        <m:fPr>
                          <m:ctrlP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sz="16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1+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∥</m:t>
                          </m:r>
                        </m:sub>
                      </m:sSub>
                    </m:oMath>
                  </m:oMathPara>
                </a14:m>
                <a:endParaRPr lang="en-US" sz="16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180" y="4375183"/>
                <a:ext cx="3048975" cy="78200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/>
          <p:cNvSpPr txBox="1"/>
          <p:nvPr/>
        </p:nvSpPr>
        <p:spPr>
          <a:xfrm>
            <a:off x="467544" y="4981694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4040FF"/>
                </a:solidFill>
              </a:rPr>
              <a:t>ponderomotive</a:t>
            </a:r>
            <a:r>
              <a:rPr lang="en-US" sz="1400" dirty="0" smtClean="0">
                <a:solidFill>
                  <a:srgbClr val="4040FF"/>
                </a:solidFill>
              </a:rPr>
              <a:t> term</a:t>
            </a:r>
            <a:endParaRPr lang="en-US" sz="1400" dirty="0">
              <a:solidFill>
                <a:srgbClr val="4040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612357" y="4981694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RF induced term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555776" y="4994012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B050"/>
                </a:solidFill>
              </a:rPr>
              <a:t>longitudinal</a:t>
            </a:r>
          </a:p>
          <a:p>
            <a:pPr algn="ctr"/>
            <a:r>
              <a:rPr lang="en-US" sz="1400" dirty="0" smtClean="0">
                <a:solidFill>
                  <a:srgbClr val="00B050"/>
                </a:solidFill>
              </a:rPr>
              <a:t>field</a:t>
            </a:r>
            <a:endParaRPr lang="en-US" sz="1400" dirty="0">
              <a:solidFill>
                <a:srgbClr val="00B05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07"/>
          <a:stretch/>
        </p:blipFill>
        <p:spPr>
          <a:xfrm>
            <a:off x="6228692" y="3933056"/>
            <a:ext cx="2879812" cy="23762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795958" y="4459436"/>
                <a:ext cx="1323760" cy="6135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∥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𝑛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𝜔</m:t>
                      </m:r>
                      <m:r>
                        <a:rPr lang="en-US" b="0" i="1" smtClean="0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5958" y="4459436"/>
                <a:ext cx="1323760" cy="613501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3419872" y="4558947"/>
                <a:ext cx="1352422" cy="3102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/>
                        </a:rPr>
                        <m:t>(</m:t>
                      </m:r>
                      <m:sSubSup>
                        <m:sSub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/>
                            </a:rPr>
                            <m:t>⊥</m:t>
                          </m:r>
                        </m:sub>
                        <m:sup>
                          <m:r>
                            <a:rPr lang="en-US" sz="1400" b="0" i="1" smtClean="0"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sz="1400" b="0" i="1" smtClean="0">
                          <a:latin typeface="Cambria Math"/>
                        </a:rPr>
                        <m:t>≈</m:t>
                      </m:r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1400" b="0" i="1" smtClean="0">
                          <a:latin typeface="Cambria Math"/>
                        </a:rPr>
                        <m:t>≫1)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9872" y="4558947"/>
                <a:ext cx="1352422" cy="310213"/>
              </a:xfrm>
              <a:prstGeom prst="rect">
                <a:avLst/>
              </a:prstGeom>
              <a:blipFill rotWithShape="1">
                <a:blip r:embed="rId7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282575" y="6415796"/>
                <a:ext cx="51752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ultrarelativistic longitudinal motion: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≫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⊥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≈1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575" y="6415796"/>
                <a:ext cx="5175263" cy="369332"/>
              </a:xfrm>
              <a:prstGeom prst="rect">
                <a:avLst/>
              </a:prstGeom>
              <a:blipFill rotWithShape="1">
                <a:blip r:embed="rId8"/>
                <a:stretch>
                  <a:fillRect l="-942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282575" y="5504914"/>
                <a:ext cx="5077864" cy="9106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∥ 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𝑚𝑎𝑥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𝑅𝐹𝑀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)</m:t>
                          </m:r>
                        </m:sup>
                      </m:sSubSup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≈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𝜇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𝑐</m:t>
                                  </m:r>
                                </m:sub>
                              </m:sSub>
                            </m:den>
                          </m:f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𝑇</m:t>
                          </m:r>
                        </m:e>
                      </m:rad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𝐼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</a:rPr>
                        <m:t>,  </m:t>
                      </m:r>
                      <m:sSubSup>
                        <m:sSubSupPr>
                          <m:ctrlPr>
                            <a:rPr lang="en-US" b="0" i="1" smtClean="0">
                              <a:solidFill>
                                <a:srgbClr val="404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∥</m:t>
                          </m:r>
                        </m:sub>
                        <m:sup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404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4040FF"/>
                                  </a:solidFill>
                                  <a:latin typeface="Cambria Math"/>
                                </a:rPr>
                                <m:t>𝑃𝑀</m:t>
                              </m:r>
                            </m:e>
                          </m:d>
                        </m:sup>
                      </m:sSubSup>
                      <m:r>
                        <a:rPr lang="en-US" b="0" i="1" smtClean="0">
                          <a:solidFill>
                            <a:srgbClr val="4040FF"/>
                          </a:solidFill>
                          <a:latin typeface="Cambria Math"/>
                        </a:rPr>
                        <m:t>≈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404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404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solidFill>
                                        <a:srgbClr val="404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solidFill>
                                        <a:srgbClr val="4040FF"/>
                                      </a:solidFill>
                                      <a:latin typeface="Cambria Math"/>
                                    </a:rPr>
                                    <m:t>𝑛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rgbClr val="404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4040FF"/>
                                          </a:solidFill>
                                          <a:latin typeface="Cambria Math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4040FF"/>
                                          </a:solidFill>
                                          <a:latin typeface="Cambria Math"/>
                                        </a:rPr>
                                        <m:t>𝑐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solidFill>
                                        <a:srgbClr val="4040FF"/>
                                      </a:solidFill>
                                      <a:latin typeface="Cambria Math"/>
                                    </a:rPr>
                                    <m:t>𝑇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b="0" i="1" smtClean="0">
                                      <a:solidFill>
                                        <a:srgbClr val="404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solidFill>
                                        <a:srgbClr val="4040FF"/>
                                      </a:solidFill>
                                      <a:latin typeface="Cambria Math"/>
                                    </a:rPr>
                                    <m:t>𝐼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rgbClr val="404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4040FF"/>
                                          </a:solidFill>
                                          <a:latin typeface="Cambria Math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4040FF"/>
                                          </a:solidFill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solidFill>
                                <a:srgbClr val="4040FF"/>
                              </a:solidFill>
                              <a:latin typeface="Cambria Math"/>
                            </a:rPr>
                            <m:t>1/3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575" y="5504914"/>
                <a:ext cx="5077864" cy="910699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209180" y="1198493"/>
            <a:ext cx="2490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PIC simulations: see the lecture by </a:t>
            </a:r>
            <a:r>
              <a:rPr lang="en-US" sz="1400" b="1" dirty="0"/>
              <a:t>E. Chacon-Golcher</a:t>
            </a:r>
            <a:r>
              <a:rPr lang="en-US" sz="1400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17460" y="1969095"/>
            <a:ext cx="638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RF ON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11960" y="1974210"/>
            <a:ext cx="638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RF ON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06407" y="3284984"/>
            <a:ext cx="6864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RF OFF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69370" y="3284984"/>
            <a:ext cx="6864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RF OFF</a:t>
            </a:r>
            <a:endParaRPr lang="en-US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645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71E83-D8BC-45F8-98B1-17CC7D34E449}" type="slidenum">
              <a:rPr lang="ru-RU" smtClean="0"/>
              <a:t>55</a:t>
            </a:fld>
            <a:endParaRPr lang="ru-RU" dirty="0"/>
          </a:p>
        </p:txBody>
      </p:sp>
      <p:sp>
        <p:nvSpPr>
          <p:cNvPr id="5" name="Скругленный прямоугольник 2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2575" y="188913"/>
            <a:ext cx="8682038" cy="503237"/>
          </a:xfrm>
          <a:prstGeom prst="roundRect">
            <a:avLst>
              <a:gd name="adj" fmla="val 18519"/>
            </a:avLst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lIns="89592" tIns="18000" rIns="89592" bIns="18000" anchor="ctr"/>
          <a:lstStyle/>
          <a:p>
            <a:pPr marL="179388" lvl="1" defTabSz="895350">
              <a:spcBef>
                <a:spcPts val="400"/>
              </a:spcBef>
            </a:pPr>
            <a:r>
              <a:rPr lang="en-US" sz="2000" b="1" dirty="0" smtClean="0">
                <a:solidFill>
                  <a:srgbClr val="FFFFFF"/>
                </a:solidFill>
              </a:rPr>
              <a:t>Radiative trapping</a:t>
            </a:r>
            <a:endParaRPr lang="ru-RU" sz="2000" b="1" dirty="0">
              <a:solidFill>
                <a:srgbClr val="FFFFFF"/>
              </a:solidFill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94003" y="3136720"/>
            <a:ext cx="2733087" cy="2966661"/>
            <a:chOff x="94003" y="3136720"/>
            <a:chExt cx="2733087" cy="2966661"/>
          </a:xfrm>
        </p:grpSpPr>
        <p:pic>
          <p:nvPicPr>
            <p:cNvPr id="14" name="Picture 2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 radius="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00" r="11458"/>
            <a:stretch/>
          </p:blipFill>
          <p:spPr>
            <a:xfrm>
              <a:off x="94003" y="3136720"/>
              <a:ext cx="2733087" cy="2966661"/>
            </a:xfrm>
            <a:prstGeom prst="rect">
              <a:avLst/>
            </a:prstGeom>
          </p:spPr>
        </p:pic>
        <p:sp>
          <p:nvSpPr>
            <p:cNvPr id="17" name="Oval 6"/>
            <p:cNvSpPr/>
            <p:nvPr/>
          </p:nvSpPr>
          <p:spPr>
            <a:xfrm>
              <a:off x="1043608" y="3789469"/>
              <a:ext cx="948782" cy="86366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Arrow Connector 27"/>
            <p:cNvCxnSpPr>
              <a:stCxn id="17" idx="4"/>
            </p:cNvCxnSpPr>
            <p:nvPr/>
          </p:nvCxnSpPr>
          <p:spPr>
            <a:xfrm flipV="1">
              <a:off x="1517999" y="4204285"/>
              <a:ext cx="0" cy="448851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3071"/>
            <p:cNvCxnSpPr>
              <a:stCxn id="17" idx="0"/>
            </p:cNvCxnSpPr>
            <p:nvPr/>
          </p:nvCxnSpPr>
          <p:spPr>
            <a:xfrm>
              <a:off x="1517999" y="3789469"/>
              <a:ext cx="0" cy="28760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1548287" y="4221302"/>
                  <a:ext cx="101207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𝐸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&gt;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𝐸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8287" y="4221302"/>
                  <a:ext cx="1012072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1502915" y="3717032"/>
                  <a:ext cx="4767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𝐸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02915" y="3717032"/>
                  <a:ext cx="476797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traight Arrow Connector 3078"/>
            <p:cNvCxnSpPr>
              <a:stCxn id="17" idx="4"/>
            </p:cNvCxnSpPr>
            <p:nvPr/>
          </p:nvCxnSpPr>
          <p:spPr>
            <a:xfrm>
              <a:off x="1517999" y="4653136"/>
              <a:ext cx="463693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1619672" y="4581128"/>
                  <a:ext cx="462371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B0F0"/>
                                </a:solidFill>
                                <a:latin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B0F0"/>
                                </a:solidFill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rgbClr val="00B0F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19672" y="4581128"/>
                  <a:ext cx="462371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" name="Прямая со стрелкой 23"/>
            <p:cNvCxnSpPr>
              <a:stCxn id="17" idx="0"/>
            </p:cNvCxnSpPr>
            <p:nvPr/>
          </p:nvCxnSpPr>
          <p:spPr>
            <a:xfrm flipH="1">
              <a:off x="1043608" y="3789469"/>
              <a:ext cx="474391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846369" y="3379273"/>
                  <a:ext cx="467692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B0F0"/>
                                </a:solidFill>
                                <a:latin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rgbClr val="00B0F0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369" y="3379273"/>
                  <a:ext cx="467692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Блок-схема: узел суммирования 25"/>
            <p:cNvSpPr/>
            <p:nvPr/>
          </p:nvSpPr>
          <p:spPr>
            <a:xfrm>
              <a:off x="1331640" y="4725144"/>
              <a:ext cx="203339" cy="218793"/>
            </a:xfrm>
            <a:prstGeom prst="flowChartSummingJunction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1120235" y="4817359"/>
                  <a:ext cx="29706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ru-RU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0235" y="4817359"/>
                  <a:ext cx="297068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18750" r="-8333" b="-15217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8" name="Группа 27"/>
            <p:cNvGrpSpPr/>
            <p:nvPr/>
          </p:nvGrpSpPr>
          <p:grpSpPr>
            <a:xfrm>
              <a:off x="1217285" y="3934683"/>
              <a:ext cx="192077" cy="209287"/>
              <a:chOff x="1217285" y="3934683"/>
              <a:chExt cx="192077" cy="209287"/>
            </a:xfrm>
          </p:grpSpPr>
          <p:sp>
            <p:nvSpPr>
              <p:cNvPr id="30" name="Блок-схема: узел 29"/>
              <p:cNvSpPr/>
              <p:nvPr/>
            </p:nvSpPr>
            <p:spPr>
              <a:xfrm>
                <a:off x="1217285" y="3934683"/>
                <a:ext cx="192077" cy="209287"/>
              </a:xfrm>
              <a:prstGeom prst="flowChartConnector">
                <a:avLst/>
              </a:prstGeom>
              <a:solidFill>
                <a:srgbClr val="92D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Блок-схема: узел 30"/>
              <p:cNvSpPr/>
              <p:nvPr/>
            </p:nvSpPr>
            <p:spPr>
              <a:xfrm>
                <a:off x="1296576" y="4015850"/>
                <a:ext cx="45719" cy="45719"/>
              </a:xfrm>
              <a:prstGeom prst="flowChartConnector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1101258" y="4088105"/>
                  <a:ext cx="30239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ru-RU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1258" y="4088105"/>
                  <a:ext cx="302390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20408" r="-6122" b="-15556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361589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0" name="Скругленный прямоугольник 2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2575" y="188913"/>
            <a:ext cx="8682038" cy="503237"/>
          </a:xfrm>
          <a:prstGeom prst="roundRect">
            <a:avLst>
              <a:gd name="adj" fmla="val 18519"/>
            </a:avLst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lIns="89592" tIns="18000" rIns="89592" bIns="18000" anchor="ctr"/>
          <a:lstStyle/>
          <a:p>
            <a:pPr marL="179388" lvl="1" defTabSz="895350">
              <a:spcBef>
                <a:spcPts val="400"/>
              </a:spcBef>
            </a:pPr>
            <a:r>
              <a:rPr lang="es-ES_tradnl" sz="2200" b="1" dirty="0" smtClean="0">
                <a:solidFill>
                  <a:srgbClr val="FFFFFF"/>
                </a:solidFill>
              </a:rPr>
              <a:t>Summary</a:t>
            </a:r>
            <a:endParaRPr lang="ru-RU" sz="2200" b="1" dirty="0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82575" y="764704"/>
                <a:ext cx="8682038" cy="54618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C00000"/>
                  </a:buClr>
                  <a:buFont typeface="Arial" panose="020B0604020202020204" pitchFamily="34" charset="0"/>
                  <a:buChar char="•"/>
                </a:pPr>
                <a:r>
                  <a:rPr lang="en-US" sz="2400" dirty="0" smtClean="0"/>
                  <a:t>We revised the accepted </a:t>
                </a:r>
                <a:r>
                  <a:rPr lang="en-US" sz="2400" dirty="0"/>
                  <a:t>threshold for opaqueness of a thin foil to </a:t>
                </a:r>
                <a:r>
                  <a:rPr lang="en-US" sz="2400" dirty="0" smtClean="0"/>
                  <a:t>a strong </a:t>
                </a:r>
                <a:r>
                  <a:rPr lang="en-US" sz="2400" dirty="0"/>
                  <a:t>circularly polarized laser pulse </a:t>
                </a:r>
                <a:r>
                  <a:rPr lang="en-US" sz="2400" dirty="0" smtClean="0"/>
                  <a:t>with account to laser absorption.</a:t>
                </a:r>
              </a:p>
              <a:p>
                <a:pPr marL="342900" indent="-342900">
                  <a:buClr>
                    <a:srgbClr val="C00000"/>
                  </a:buClr>
                  <a:buFont typeface="Arial" panose="020B0604020202020204" pitchFamily="34" charset="0"/>
                  <a:buChar char="•"/>
                </a:pPr>
                <a:endParaRPr lang="en-US" sz="1200" dirty="0" smtClean="0"/>
              </a:p>
              <a:p>
                <a:pPr marL="342900" indent="-342900">
                  <a:buClr>
                    <a:srgbClr val="C00000"/>
                  </a:buClr>
                  <a:buFont typeface="Arial" panose="020B0604020202020204" pitchFamily="34" charset="0"/>
                  <a:buChar char="•"/>
                </a:pPr>
                <a:r>
                  <a:rPr lang="en-US" sz="2400" dirty="0" smtClean="0"/>
                  <a:t>The opacity threshold depends on </a:t>
                </a:r>
                <a:r>
                  <a:rPr lang="en-US" sz="2400" dirty="0" smtClean="0">
                    <a:solidFill>
                      <a:srgbClr val="C00000"/>
                    </a:solidFill>
                  </a:rPr>
                  <a:t>laser pulse temporal profile</a:t>
                </a:r>
                <a:r>
                  <a:rPr lang="en-US" sz="2400" dirty="0" smtClean="0"/>
                  <a:t>, </a:t>
                </a:r>
                <a:r>
                  <a:rPr lang="en-US" sz="2400" dirty="0" smtClean="0">
                    <a:solidFill>
                      <a:srgbClr val="C00000"/>
                    </a:solidFill>
                  </a:rPr>
                  <a:t>duration</a:t>
                </a:r>
                <a:r>
                  <a:rPr lang="en-US" sz="2400" dirty="0" smtClean="0"/>
                  <a:t> and ions </a:t>
                </a:r>
                <a:r>
                  <a:rPr lang="en-US" sz="2400" dirty="0" smtClean="0">
                    <a:solidFill>
                      <a:srgbClr val="C00000"/>
                    </a:solidFill>
                  </a:rPr>
                  <a:t>charge to mass ratio</a:t>
                </a:r>
                <a:r>
                  <a:rPr lang="en-US" sz="2400" dirty="0" smtClean="0"/>
                  <a:t>. The dependence on laser intensity for Gaussian pulse is weak (logarithmic).</a:t>
                </a:r>
              </a:p>
              <a:p>
                <a:pPr marL="342900" indent="-342900">
                  <a:buClr>
                    <a:srgbClr val="C00000"/>
                  </a:buClr>
                  <a:buFont typeface="Arial" panose="020B0604020202020204" pitchFamily="34" charset="0"/>
                  <a:buChar char="•"/>
                </a:pPr>
                <a:endParaRPr lang="en-US" sz="1200" dirty="0"/>
              </a:p>
              <a:p>
                <a:pPr marL="342900" indent="-342900">
                  <a:buClr>
                    <a:srgbClr val="C00000"/>
                  </a:buClr>
                  <a:buFont typeface="Arial" panose="020B0604020202020204" pitchFamily="34" charset="0"/>
                  <a:buChar char="•"/>
                </a:pPr>
                <a:r>
                  <a:rPr lang="en-US" sz="2400" dirty="0" smtClean="0"/>
                  <a:t>Our findings are is excellent agreement with PIC simulations.</a:t>
                </a:r>
              </a:p>
              <a:p>
                <a:pPr marL="342900" indent="-342900">
                  <a:buClr>
                    <a:srgbClr val="C00000"/>
                  </a:buClr>
                  <a:buFont typeface="Arial" panose="020B0604020202020204" pitchFamily="34" charset="0"/>
                  <a:buChar char="•"/>
                </a:pPr>
                <a:endParaRPr lang="en-US" sz="1200" dirty="0"/>
              </a:p>
              <a:p>
                <a:pPr marL="342900" indent="-342900">
                  <a:buClr>
                    <a:srgbClr val="C00000"/>
                  </a:buClr>
                  <a:buFont typeface="Arial" panose="020B0604020202020204" pitchFamily="34" charset="0"/>
                  <a:buChar char="•"/>
                </a:pPr>
                <a:r>
                  <a:rPr lang="en-US" sz="2400" dirty="0" smtClean="0"/>
                  <a:t>Limitations:</a:t>
                </a:r>
              </a:p>
              <a:p>
                <a:pPr marL="800100" lvl="1" indent="-342900">
                  <a:buClr>
                    <a:srgbClr val="C00000"/>
                  </a:buClr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sz="2200" i="1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sz="2200" i="1">
                        <a:latin typeface="Cambria Math"/>
                      </a:rPr>
                      <m:t>≫</m:t>
                    </m:r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latin typeface="Cambria Math"/>
                          </a:rPr>
                          <m:t>𝐴</m:t>
                        </m:r>
                      </m:num>
                      <m:den>
                        <m:r>
                          <a:rPr lang="en-US" sz="2200" i="1">
                            <a:latin typeface="Cambria Math"/>
                          </a:rPr>
                          <m:t>𝑇𝑍</m:t>
                        </m:r>
                        <m:r>
                          <a:rPr lang="en-US" sz="2200" i="1">
                            <a:latin typeface="Cambria Math"/>
                          </a:rPr>
                          <m:t>𝜇</m:t>
                        </m:r>
                      </m:den>
                    </m:f>
                  </m:oMath>
                </a14:m>
                <a:endParaRPr lang="en-US" sz="2200" dirty="0" smtClean="0"/>
              </a:p>
              <a:p>
                <a:pPr marL="800100" lvl="1" indent="-342900">
                  <a:buClr>
                    <a:srgbClr val="C00000"/>
                  </a:buClr>
                  <a:buFont typeface="Courier New" panose="02070309020205020404" pitchFamily="49" charset="0"/>
                  <a:buChar char="o"/>
                </a:pPr>
                <a:r>
                  <a:rPr lang="en-US" sz="2200" dirty="0" smtClean="0"/>
                  <a:t>Only circularly polarized laser pulses.</a:t>
                </a:r>
              </a:p>
              <a:p>
                <a:pPr marL="800100" lvl="1" indent="-342900">
                  <a:buClr>
                    <a:srgbClr val="C00000"/>
                  </a:buClr>
                  <a:buFont typeface="Courier New" panose="02070309020205020404" pitchFamily="49" charset="0"/>
                  <a:buChar char="o"/>
                </a:pPr>
                <a:r>
                  <a:rPr lang="en-US" sz="2200" dirty="0" smtClean="0"/>
                  <a:t>Rayleigh – Taylor instability in multi dimensions.</a:t>
                </a:r>
                <a:endParaRPr lang="en-US" sz="2200" dirty="0"/>
              </a:p>
              <a:p>
                <a:pPr marL="800100" lvl="1" indent="-342900">
                  <a:buClr>
                    <a:srgbClr val="C00000"/>
                  </a:buClr>
                  <a:buFont typeface="Courier New" panose="02070309020205020404" pitchFamily="49" charset="0"/>
                  <a:buChar char="o"/>
                </a:pPr>
                <a:endParaRPr lang="en-US" sz="1200" dirty="0" smtClean="0"/>
              </a:p>
              <a:p>
                <a:pPr marL="342900" indent="-342900">
                  <a:buClr>
                    <a:srgbClr val="C00000"/>
                  </a:buClr>
                  <a:buFont typeface="Arial" panose="020B0604020202020204" pitchFamily="34" charset="0"/>
                  <a:buChar char="•"/>
                </a:pPr>
                <a:r>
                  <a:rPr lang="en-US" sz="2400" dirty="0" smtClean="0"/>
                  <a:t>Pulse steepening can be used for applications.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575" y="764704"/>
                <a:ext cx="8682038" cy="5461816"/>
              </a:xfrm>
              <a:prstGeom prst="rect">
                <a:avLst/>
              </a:prstGeom>
              <a:blipFill rotWithShape="1">
                <a:blip r:embed="rId4"/>
                <a:stretch>
                  <a:fillRect l="-912" t="-8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71E83-D8BC-45F8-98B1-17CC7D34E449}" type="slidenum">
              <a:rPr lang="ru-RU" smtClean="0"/>
              <a:t>56</a:t>
            </a:fld>
            <a:endParaRPr lang="ru-RU" dirty="0"/>
          </a:p>
        </p:txBody>
      </p:sp>
      <p:sp>
        <p:nvSpPr>
          <p:cNvPr id="8" name="Rectangle 7"/>
          <p:cNvSpPr/>
          <p:nvPr/>
        </p:nvSpPr>
        <p:spPr>
          <a:xfrm>
            <a:off x="12572" y="6084004"/>
            <a:ext cx="900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 smtClean="0">
                <a:solidFill>
                  <a:srgbClr val="0070C0"/>
                </a:solidFill>
              </a:rPr>
              <a:t>E. G. Gelfer, A. M. </a:t>
            </a:r>
            <a:r>
              <a:rPr lang="en-US" i="1" dirty="0" err="1" smtClean="0">
                <a:solidFill>
                  <a:srgbClr val="0070C0"/>
                </a:solidFill>
              </a:rPr>
              <a:t>Fedotov</a:t>
            </a:r>
            <a:r>
              <a:rPr lang="en-US" i="1" dirty="0" smtClean="0">
                <a:solidFill>
                  <a:srgbClr val="0070C0"/>
                </a:solidFill>
              </a:rPr>
              <a:t>, O. Klimo, S. Weber</a:t>
            </a:r>
            <a:r>
              <a:rPr lang="en-US" i="1" dirty="0">
                <a:solidFill>
                  <a:srgbClr val="0070C0"/>
                </a:solidFill>
              </a:rPr>
              <a:t>, </a:t>
            </a:r>
            <a:r>
              <a:rPr lang="en-US" b="1" i="1" dirty="0" smtClean="0">
                <a:solidFill>
                  <a:srgbClr val="0070C0"/>
                </a:solidFill>
              </a:rPr>
              <a:t>arXiv:1906.05902</a:t>
            </a:r>
            <a:endParaRPr lang="en-US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083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71E83-D8BC-45F8-98B1-17CC7D34E449}" type="slidenum">
              <a:rPr lang="ru-RU" smtClean="0"/>
              <a:t>57</a:t>
            </a:fld>
            <a:endParaRPr lang="ru-RU" dirty="0"/>
          </a:p>
        </p:txBody>
      </p:sp>
      <p:sp>
        <p:nvSpPr>
          <p:cNvPr id="3" name="Скругленный прямоугольник 2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2575" y="188913"/>
            <a:ext cx="8682038" cy="503237"/>
          </a:xfrm>
          <a:prstGeom prst="roundRect">
            <a:avLst>
              <a:gd name="adj" fmla="val 18519"/>
            </a:avLst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lIns="89592" tIns="18000" rIns="89592" bIns="18000" anchor="ctr"/>
          <a:lstStyle/>
          <a:p>
            <a:pPr marL="179388" lvl="1" defTabSz="895350">
              <a:spcBef>
                <a:spcPts val="400"/>
              </a:spcBef>
            </a:pPr>
            <a:r>
              <a:rPr lang="en-US" sz="2200" b="1" smtClean="0">
                <a:solidFill>
                  <a:schemeClr val="bg1"/>
                </a:solidFill>
              </a:rPr>
              <a:t>Radiation</a:t>
            </a:r>
            <a:endParaRPr lang="ru-RU" sz="22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23229"/>
            <a:ext cx="3209305" cy="19879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0">
            <a:off x="1216076" y="1588233"/>
            <a:ext cx="616025" cy="381593"/>
          </a:xfrm>
          <a:prstGeom prst="rect">
            <a:avLst/>
          </a:prstGeom>
        </p:spPr>
      </p:pic>
      <p:sp>
        <p:nvSpPr>
          <p:cNvPr id="10" name="Овал 10"/>
          <p:cNvSpPr/>
          <p:nvPr/>
        </p:nvSpPr>
        <p:spPr>
          <a:xfrm>
            <a:off x="1187624" y="1752933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301" y="845531"/>
            <a:ext cx="3137297" cy="1943381"/>
          </a:xfrm>
          <a:prstGeom prst="rect">
            <a:avLst/>
          </a:prstGeom>
        </p:spPr>
      </p:pic>
      <p:sp>
        <p:nvSpPr>
          <p:cNvPr id="18" name="Овал 10"/>
          <p:cNvSpPr/>
          <p:nvPr/>
        </p:nvSpPr>
        <p:spPr>
          <a:xfrm>
            <a:off x="4071183" y="1817223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0"/>
          <p:cNvSpPr/>
          <p:nvPr/>
        </p:nvSpPr>
        <p:spPr>
          <a:xfrm>
            <a:off x="4431888" y="1602673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10"/>
          <p:cNvSpPr/>
          <p:nvPr/>
        </p:nvSpPr>
        <p:spPr>
          <a:xfrm>
            <a:off x="4482942" y="1756214"/>
            <a:ext cx="144016" cy="14401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865287"/>
            <a:ext cx="3083294" cy="1909929"/>
          </a:xfrm>
          <a:prstGeom prst="rect">
            <a:avLst/>
          </a:prstGeom>
        </p:spPr>
      </p:pic>
      <p:sp>
        <p:nvSpPr>
          <p:cNvPr id="23" name="Овал 10"/>
          <p:cNvSpPr/>
          <p:nvPr/>
        </p:nvSpPr>
        <p:spPr>
          <a:xfrm>
            <a:off x="7095519" y="1896949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10"/>
          <p:cNvSpPr/>
          <p:nvPr/>
        </p:nvSpPr>
        <p:spPr>
          <a:xfrm>
            <a:off x="7134150" y="1484300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10"/>
          <p:cNvSpPr/>
          <p:nvPr/>
        </p:nvSpPr>
        <p:spPr>
          <a:xfrm>
            <a:off x="7491521" y="1779558"/>
            <a:ext cx="144016" cy="14401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0">
            <a:off x="7123971" y="1770443"/>
            <a:ext cx="616025" cy="38159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0">
            <a:off x="7480773" y="1626426"/>
            <a:ext cx="616025" cy="38159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349" y="3050099"/>
            <a:ext cx="3083294" cy="1909929"/>
          </a:xfrm>
          <a:prstGeom prst="rect">
            <a:avLst/>
          </a:prstGeom>
        </p:spPr>
      </p:pic>
      <p:sp>
        <p:nvSpPr>
          <p:cNvPr id="29" name="Овал 10"/>
          <p:cNvSpPr/>
          <p:nvPr/>
        </p:nvSpPr>
        <p:spPr>
          <a:xfrm>
            <a:off x="4383794" y="4243419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0">
            <a:off x="4366752" y="3532907"/>
            <a:ext cx="616025" cy="381593"/>
          </a:xfrm>
          <a:prstGeom prst="rect">
            <a:avLst/>
          </a:prstGeom>
        </p:spPr>
      </p:pic>
      <p:sp>
        <p:nvSpPr>
          <p:cNvPr id="32" name="Овал 10"/>
          <p:cNvSpPr/>
          <p:nvPr/>
        </p:nvSpPr>
        <p:spPr>
          <a:xfrm>
            <a:off x="4334198" y="3723704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10"/>
          <p:cNvSpPr/>
          <p:nvPr/>
        </p:nvSpPr>
        <p:spPr>
          <a:xfrm>
            <a:off x="5035677" y="4104187"/>
            <a:ext cx="144016" cy="14401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10"/>
          <p:cNvSpPr/>
          <p:nvPr/>
        </p:nvSpPr>
        <p:spPr>
          <a:xfrm>
            <a:off x="4674765" y="3939728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10"/>
          <p:cNvSpPr/>
          <p:nvPr/>
        </p:nvSpPr>
        <p:spPr>
          <a:xfrm>
            <a:off x="4746773" y="4067175"/>
            <a:ext cx="144016" cy="14401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10"/>
          <p:cNvSpPr/>
          <p:nvPr/>
        </p:nvSpPr>
        <p:spPr>
          <a:xfrm>
            <a:off x="5102161" y="3906200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10"/>
          <p:cNvSpPr/>
          <p:nvPr/>
        </p:nvSpPr>
        <p:spPr>
          <a:xfrm>
            <a:off x="5020107" y="3795712"/>
            <a:ext cx="144016" cy="14401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1124536" y="1772816"/>
                <a:ext cx="4951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536" y="1772816"/>
                <a:ext cx="495136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3839062" y="1527617"/>
                <a:ext cx="4951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9062" y="1527617"/>
                <a:ext cx="495136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4355976" y="1269623"/>
                <a:ext cx="4951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5976" y="1269623"/>
                <a:ext cx="495136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4499992" y="1683364"/>
                <a:ext cx="4951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9992" y="1683364"/>
                <a:ext cx="495136" cy="36933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1475656" y="1340768"/>
                <a:ext cx="3656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AD1D92"/>
                          </a:solidFill>
                          <a:latin typeface="Cambria Math"/>
                        </a:rPr>
                        <m:t>𝛾</m:t>
                      </m:r>
                    </m:oMath>
                  </m:oMathPara>
                </a14:m>
                <a:endParaRPr 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656" y="1340768"/>
                <a:ext cx="365613" cy="369332"/>
              </a:xfrm>
              <a:prstGeom prst="rect">
                <a:avLst/>
              </a:prstGeom>
              <a:blipFill rotWithShape="1">
                <a:blip r:embed="rId9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/>
          <p:cNvSpPr txBox="1"/>
          <p:nvPr/>
        </p:nvSpPr>
        <p:spPr>
          <a:xfrm>
            <a:off x="3491880" y="5168805"/>
            <a:ext cx="199535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rgbClr val="C00000"/>
                </a:solidFill>
              </a:rPr>
              <a:t>QED cascade </a:t>
            </a:r>
            <a:endParaRPr lang="en-US" sz="2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056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45713" y="3356992"/>
            <a:ext cx="2762489" cy="193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4292" y="976590"/>
            <a:ext cx="2762489" cy="193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45713" y="976590"/>
            <a:ext cx="2762489" cy="193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6214" y="923984"/>
            <a:ext cx="2762489" cy="193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71E83-D8BC-45F8-98B1-17CC7D34E449}" type="slidenum">
              <a:rPr lang="ru-RU" smtClean="0"/>
              <a:t>58</a:t>
            </a:fld>
            <a:endParaRPr lang="ru-RU" dirty="0"/>
          </a:p>
        </p:txBody>
      </p:sp>
      <p:sp>
        <p:nvSpPr>
          <p:cNvPr id="3" name="Скругленный прямоугольник 2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2575" y="188913"/>
            <a:ext cx="8682038" cy="503237"/>
          </a:xfrm>
          <a:prstGeom prst="roundRect">
            <a:avLst>
              <a:gd name="adj" fmla="val 18519"/>
            </a:avLst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lIns="89592" tIns="18000" rIns="89592" bIns="18000" anchor="ctr"/>
          <a:lstStyle/>
          <a:p>
            <a:pPr marL="179388" lvl="1" defTabSz="895350">
              <a:spcBef>
                <a:spcPts val="400"/>
              </a:spcBef>
            </a:pPr>
            <a:r>
              <a:rPr lang="en-US" sz="2200" b="1" smtClean="0">
                <a:solidFill>
                  <a:schemeClr val="bg1"/>
                </a:solidFill>
              </a:rPr>
              <a:t>Radiation</a:t>
            </a:r>
            <a:endParaRPr lang="ru-RU" sz="2200" b="1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0">
            <a:off x="703100" y="1722957"/>
            <a:ext cx="616025" cy="381593"/>
          </a:xfrm>
          <a:prstGeom prst="rect">
            <a:avLst/>
          </a:prstGeom>
        </p:spPr>
      </p:pic>
      <p:sp>
        <p:nvSpPr>
          <p:cNvPr id="20" name="Овал 10"/>
          <p:cNvSpPr/>
          <p:nvPr/>
        </p:nvSpPr>
        <p:spPr>
          <a:xfrm>
            <a:off x="4000981" y="1763291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10"/>
          <p:cNvSpPr/>
          <p:nvPr/>
        </p:nvSpPr>
        <p:spPr>
          <a:xfrm>
            <a:off x="4052035" y="1916832"/>
            <a:ext cx="144016" cy="14401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10"/>
          <p:cNvSpPr/>
          <p:nvPr/>
        </p:nvSpPr>
        <p:spPr>
          <a:xfrm>
            <a:off x="7124550" y="1986599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0">
            <a:off x="7267986" y="1827427"/>
            <a:ext cx="616025" cy="381593"/>
          </a:xfrm>
          <a:prstGeom prst="rect">
            <a:avLst/>
          </a:prstGeom>
        </p:spPr>
      </p:pic>
      <p:sp>
        <p:nvSpPr>
          <p:cNvPr id="24" name="Овал 10"/>
          <p:cNvSpPr/>
          <p:nvPr/>
        </p:nvSpPr>
        <p:spPr>
          <a:xfrm>
            <a:off x="7167525" y="1745215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611560" y="1907540"/>
                <a:ext cx="4951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1907540"/>
                <a:ext cx="495136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0">
            <a:off x="7880955" y="1862001"/>
            <a:ext cx="616025" cy="3815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3925069" y="1475492"/>
                <a:ext cx="4951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5069" y="1475492"/>
                <a:ext cx="495136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4067944" y="1806957"/>
                <a:ext cx="4951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7944" y="1806957"/>
                <a:ext cx="495136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962680" y="1475492"/>
                <a:ext cx="3656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AD1D92"/>
                          </a:solidFill>
                          <a:latin typeface="Cambria Math"/>
                        </a:rPr>
                        <m:t>𝛾</m:t>
                      </m:r>
                    </m:oMath>
                  </m:oMathPara>
                </a14:m>
                <a:endParaRPr 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680" y="1475492"/>
                <a:ext cx="365613" cy="369332"/>
              </a:xfrm>
              <a:prstGeom prst="rect">
                <a:avLst/>
              </a:prstGeom>
              <a:blipFill rotWithShape="1">
                <a:blip r:embed="rId8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Овал 10"/>
          <p:cNvSpPr/>
          <p:nvPr/>
        </p:nvSpPr>
        <p:spPr>
          <a:xfrm>
            <a:off x="602639" y="1889231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3551059" y="1960146"/>
                <a:ext cx="4951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1059" y="1960146"/>
                <a:ext cx="495136" cy="36933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Овал 10"/>
          <p:cNvSpPr/>
          <p:nvPr/>
        </p:nvSpPr>
        <p:spPr>
          <a:xfrm>
            <a:off x="3542138" y="1941837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10"/>
          <p:cNvSpPr/>
          <p:nvPr/>
        </p:nvSpPr>
        <p:spPr>
          <a:xfrm>
            <a:off x="7821885" y="2026940"/>
            <a:ext cx="144016" cy="14401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45713" y="3357419"/>
            <a:ext cx="2762489" cy="193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Овал 10"/>
          <p:cNvSpPr/>
          <p:nvPr/>
        </p:nvSpPr>
        <p:spPr>
          <a:xfrm>
            <a:off x="4100629" y="4282851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Овал 10"/>
          <p:cNvSpPr/>
          <p:nvPr/>
        </p:nvSpPr>
        <p:spPr>
          <a:xfrm>
            <a:off x="4419064" y="4657701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10"/>
          <p:cNvSpPr/>
          <p:nvPr/>
        </p:nvSpPr>
        <p:spPr>
          <a:xfrm>
            <a:off x="4971106" y="4801717"/>
            <a:ext cx="144016" cy="14401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Овал 10"/>
          <p:cNvSpPr/>
          <p:nvPr/>
        </p:nvSpPr>
        <p:spPr>
          <a:xfrm>
            <a:off x="4771915" y="4157241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Овал 10"/>
          <p:cNvSpPr/>
          <p:nvPr/>
        </p:nvSpPr>
        <p:spPr>
          <a:xfrm>
            <a:off x="4822969" y="4310782"/>
            <a:ext cx="144016" cy="14401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Овал 10"/>
          <p:cNvSpPr/>
          <p:nvPr/>
        </p:nvSpPr>
        <p:spPr>
          <a:xfrm>
            <a:off x="5324404" y="4229249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Овал 10"/>
          <p:cNvSpPr/>
          <p:nvPr/>
        </p:nvSpPr>
        <p:spPr>
          <a:xfrm>
            <a:off x="5375458" y="4382790"/>
            <a:ext cx="144016" cy="14401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0">
            <a:off x="4173449" y="4094626"/>
            <a:ext cx="616025" cy="381593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3629280" y="5415026"/>
            <a:ext cx="199535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rgbClr val="C00000"/>
                </a:solidFill>
              </a:rPr>
              <a:t>QED cascade </a:t>
            </a:r>
            <a:endParaRPr lang="en-US" sz="2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899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71E83-D8BC-45F8-98B1-17CC7D34E449}" type="slidenum">
              <a:rPr lang="ru-RU" smtClean="0"/>
              <a:t>59</a:t>
            </a:fld>
            <a:endParaRPr lang="ru-RU" dirty="0"/>
          </a:p>
        </p:txBody>
      </p:sp>
      <p:sp>
        <p:nvSpPr>
          <p:cNvPr id="3" name="Скругленный прямоугольник 2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2575" y="188913"/>
            <a:ext cx="8682038" cy="503237"/>
          </a:xfrm>
          <a:prstGeom prst="roundRect">
            <a:avLst>
              <a:gd name="adj" fmla="val 18519"/>
            </a:avLst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lIns="89592" tIns="18000" rIns="89592" bIns="18000" anchor="ctr"/>
          <a:lstStyle/>
          <a:p>
            <a:pPr marL="179388" lvl="1" defTabSz="895350">
              <a:spcBef>
                <a:spcPts val="400"/>
              </a:spcBef>
            </a:pPr>
            <a:r>
              <a:rPr lang="en-US" sz="2200" b="1" dirty="0" smtClean="0">
                <a:solidFill>
                  <a:schemeClr val="bg1"/>
                </a:solidFill>
              </a:rPr>
              <a:t>Radiation and radiation friction: quantum and classical approaches</a:t>
            </a:r>
            <a:endParaRPr lang="ru-RU" sz="22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23229"/>
            <a:ext cx="3209305" cy="19879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0">
            <a:off x="1695274" y="1463364"/>
            <a:ext cx="616025" cy="381593"/>
          </a:xfrm>
          <a:prstGeom prst="rect">
            <a:avLst/>
          </a:prstGeom>
        </p:spPr>
      </p:pic>
      <p:sp>
        <p:nvSpPr>
          <p:cNvPr id="10" name="Овал 10"/>
          <p:cNvSpPr/>
          <p:nvPr/>
        </p:nvSpPr>
        <p:spPr>
          <a:xfrm>
            <a:off x="1623430" y="1655419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499992" y="980728"/>
                <a:ext cx="19304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𝑝</m:t>
                      </m:r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r>
                        <a:rPr lang="en-US" b="0" i="1" smtClean="0">
                          <a:latin typeface="Cambria Math"/>
                        </a:rPr>
                        <m:t>𝑛</m:t>
                      </m:r>
                      <m:r>
                        <a:rPr lang="en-US" b="0" i="1" smtClean="0">
                          <a:latin typeface="Cambria Math"/>
                        </a:rPr>
                        <m:t>𝜔</m:t>
                      </m:r>
                      <m:r>
                        <a:rPr lang="en-US" b="0" i="1" smtClean="0">
                          <a:latin typeface="Cambria Math"/>
                        </a:rPr>
                        <m:t>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𝑝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r>
                        <a:rPr lang="en-US" b="0" i="1" smtClean="0">
                          <a:latin typeface="Cambria Math"/>
                        </a:rPr>
                        <m:t>𝛾</m:t>
                      </m:r>
                      <m:r>
                        <a:rPr lang="en-US" b="0" i="1" smtClean="0">
                          <a:latin typeface="Cambria Math"/>
                        </a:rPr>
                        <m:t>′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9992" y="980728"/>
                <a:ext cx="1930400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983" y="3131591"/>
            <a:ext cx="6190852" cy="1901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3563888" y="1350060"/>
            <a:ext cx="4176464" cy="1781531"/>
            <a:chOff x="3563888" y="1350060"/>
            <a:chExt cx="4176464" cy="1781531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1350060"/>
              <a:ext cx="4176464" cy="1781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4118669" y="1454587"/>
                  <a:ext cx="309315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000" b="0" i="1" smtClean="0">
                            <a:latin typeface="Cambria Math"/>
                          </a:rPr>
                          <m:t>𝜔</m:t>
                        </m:r>
                      </m:oMath>
                    </m:oMathPara>
                  </a14:m>
                  <a:endParaRPr lang="en-US" sz="1000" dirty="0"/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18669" y="1454587"/>
                  <a:ext cx="309315" cy="246221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4094881" y="2204864"/>
                  <a:ext cx="405111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000" b="0" i="1" smtClean="0">
                          <a:latin typeface="Cambria Math"/>
                        </a:rPr>
                        <m:t>𝜔</m:t>
                      </m:r>
                    </m:oMath>
                  </a14:m>
                  <a:r>
                    <a:rPr lang="en-US" sz="1000" dirty="0" smtClean="0"/>
                    <a:t> </a:t>
                  </a:r>
                  <a14:m>
                    <m:oMath xmlns:m="http://schemas.openxmlformats.org/officeDocument/2006/math">
                      <m:r>
                        <a:rPr lang="en-US" sz="1000" b="0" i="1" dirty="0" smtClean="0">
                          <a:latin typeface="Cambria Math"/>
                        </a:rPr>
                        <m:t>𝜔</m:t>
                      </m:r>
                    </m:oMath>
                  </a14:m>
                  <a:endParaRPr lang="en-US" sz="1000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94881" y="2204864"/>
                  <a:ext cx="405111" cy="246221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4958977" y="2174667"/>
                  <a:ext cx="405111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000" b="0" i="1" smtClean="0">
                          <a:latin typeface="Cambria Math"/>
                        </a:rPr>
                        <m:t>𝜔</m:t>
                      </m:r>
                    </m:oMath>
                  </a14:m>
                  <a:r>
                    <a:rPr lang="en-US" sz="1000" dirty="0" smtClean="0"/>
                    <a:t> </a:t>
                  </a:r>
                  <a14:m>
                    <m:oMath xmlns:m="http://schemas.openxmlformats.org/officeDocument/2006/math">
                      <m:r>
                        <a:rPr lang="en-US" sz="1000" b="0" i="1" dirty="0" smtClean="0">
                          <a:latin typeface="Cambria Math"/>
                        </a:rPr>
                        <m:t>𝜔</m:t>
                      </m:r>
                    </m:oMath>
                  </a14:m>
                  <a:endParaRPr lang="en-US" sz="1000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8977" y="2174667"/>
                  <a:ext cx="405111" cy="246221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4676715" y="1459482"/>
                  <a:ext cx="327333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000" b="0" i="1" smtClean="0">
                                <a:latin typeface="Cambria Math"/>
                              </a:rPr>
                              <m:t>𝛾</m:t>
                            </m:r>
                          </m:e>
                          <m:sup>
                            <m:r>
                              <a:rPr lang="en-US" sz="1000" b="0" i="1" smtClean="0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oMath>
                    </m:oMathPara>
                  </a14:m>
                  <a:endParaRPr lang="en-US" sz="1000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6715" y="1459482"/>
                  <a:ext cx="327333" cy="246221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5868144" y="1454587"/>
                  <a:ext cx="327333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000" b="0" i="1" smtClean="0">
                                <a:latin typeface="Cambria Math"/>
                              </a:rPr>
                              <m:t>𝛾</m:t>
                            </m:r>
                          </m:e>
                          <m:sup>
                            <m:r>
                              <a:rPr lang="en-US" sz="1000" b="0" i="1" smtClean="0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oMath>
                    </m:oMathPara>
                  </a14:m>
                  <a:endParaRPr lang="en-US" sz="1000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68144" y="1454587"/>
                  <a:ext cx="327333" cy="246221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6948264" y="1454587"/>
                  <a:ext cx="327333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000" b="0" i="1" smtClean="0">
                                <a:latin typeface="Cambria Math"/>
                              </a:rPr>
                              <m:t>𝛾</m:t>
                            </m:r>
                          </m:e>
                          <m:sup>
                            <m:r>
                              <a:rPr lang="en-US" sz="1000" b="0" i="1" smtClean="0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oMath>
                    </m:oMathPara>
                  </a14:m>
                  <a:endParaRPr lang="en-US" sz="1000" dirty="0"/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8264" y="1454587"/>
                  <a:ext cx="327333" cy="246221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4676715" y="2174667"/>
                  <a:ext cx="327333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000" b="0" i="1" smtClean="0">
                                <a:latin typeface="Cambria Math"/>
                              </a:rPr>
                              <m:t>𝛾</m:t>
                            </m:r>
                          </m:e>
                          <m:sup>
                            <m:r>
                              <a:rPr lang="en-US" sz="1000" b="0" i="1" smtClean="0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oMath>
                    </m:oMathPara>
                  </a14:m>
                  <a:endParaRPr lang="en-US" sz="1000" dirty="0"/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6715" y="2174667"/>
                  <a:ext cx="327333" cy="246221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5828843" y="2174667"/>
                  <a:ext cx="327333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000" b="0" i="1" smtClean="0">
                                <a:latin typeface="Cambria Math"/>
                              </a:rPr>
                              <m:t>𝛾</m:t>
                            </m:r>
                          </m:e>
                          <m:sup>
                            <m:r>
                              <a:rPr lang="en-US" sz="1000" b="0" i="1" smtClean="0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oMath>
                    </m:oMathPara>
                  </a14:m>
                  <a:endParaRPr lang="en-US" sz="1000" dirty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28843" y="2174667"/>
                  <a:ext cx="327333" cy="246221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849117" y="5229200"/>
                <a:ext cx="7147341" cy="9106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𝜒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𝑒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ℏ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i="1">
                          <a:latin typeface="Cambria Math"/>
                        </a:rPr>
                        <m:t>𝛾</m:t>
                      </m:r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>
                                      <a:latin typeface="Cambria Math"/>
                                    </a:rPr>
                                    <m:t>𝑬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+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b="1" i="1">
                                              <a:latin typeface="Cambria Math"/>
                                            </a:rPr>
                                            <m:t>𝒗</m:t>
                                          </m:r>
                                        </m:num>
                                        <m:den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𝑐</m:t>
                                          </m:r>
                                        </m:den>
                                      </m:f>
                                      <m:r>
                                        <a:rPr lang="en-US" b="1" i="1">
                                          <a:latin typeface="Cambria Math"/>
                                        </a:rPr>
                                        <m:t>×</m:t>
                                      </m:r>
                                      <m:r>
                                        <a:rPr lang="en-US" b="1" i="1">
                                          <a:latin typeface="Cambria Math"/>
                                        </a:rPr>
                                        <m:t>𝑩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1" i="1">
                                          <a:latin typeface="Cambria Math"/>
                                        </a:rPr>
                                        <m:t>𝒗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𝑐</m:t>
                                      </m:r>
                                    </m:den>
                                  </m:f>
                                  <m:r>
                                    <a:rPr lang="en-US" b="1" i="1">
                                      <a:latin typeface="Cambria Math"/>
                                    </a:rPr>
                                    <m:t>⋅</m:t>
                                  </m:r>
                                  <m:r>
                                    <a:rPr lang="en-US" b="1" i="1">
                                      <a:latin typeface="Cambria Math"/>
                                    </a:rPr>
                                    <m:t>𝑬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𝑃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𝑆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/>
                          <a:ea typeface="Cambria Math"/>
                        </a:rPr>
                        <m:t>≃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⊥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, 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𝑒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ℏ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117" y="5229200"/>
                <a:ext cx="7147341" cy="910699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6598056" y="5955233"/>
            <a:ext cx="14303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QED critical field 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99992" y="5003302"/>
            <a:ext cx="21852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Laser field in the rest frame</a:t>
            </a:r>
            <a:endParaRPr lang="en-US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912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0" y="360363"/>
            <a:ext cx="914400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ru-RU" sz="2400" b="1" dirty="0"/>
              <a:t>Введение</a:t>
            </a:r>
            <a:endParaRPr lang="ru-RU" sz="2400" dirty="0"/>
          </a:p>
        </p:txBody>
      </p:sp>
      <p:sp>
        <p:nvSpPr>
          <p:cNvPr id="3077" name="Line 30"/>
          <p:cNvSpPr>
            <a:spLocks noChangeShapeType="1"/>
          </p:cNvSpPr>
          <p:nvPr/>
        </p:nvSpPr>
        <p:spPr bwMode="auto">
          <a:xfrm>
            <a:off x="8453438" y="5805264"/>
            <a:ext cx="157162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3080" name="Скругленный прямоугольник 2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2575" y="188913"/>
            <a:ext cx="8682038" cy="503237"/>
          </a:xfrm>
          <a:prstGeom prst="roundRect">
            <a:avLst>
              <a:gd name="adj" fmla="val 18519"/>
            </a:avLst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lIns="89592" tIns="18000" rIns="89592" bIns="18000" anchor="ctr"/>
          <a:lstStyle/>
          <a:p>
            <a:pPr marL="179388" lvl="1" defTabSz="895350">
              <a:spcBef>
                <a:spcPts val="400"/>
              </a:spcBef>
            </a:pPr>
            <a:r>
              <a:rPr lang="en-US" sz="2200" b="1" dirty="0" smtClean="0">
                <a:solidFill>
                  <a:schemeClr val="bg1"/>
                </a:solidFill>
              </a:rPr>
              <a:t>Particle motion in a </a:t>
            </a:r>
            <a:r>
              <a:rPr lang="en-US" sz="2200" b="1" dirty="0">
                <a:solidFill>
                  <a:schemeClr val="bg1"/>
                </a:solidFill>
              </a:rPr>
              <a:t>monochromatic plane </a:t>
            </a:r>
            <a:r>
              <a:rPr lang="en-US" sz="2200" b="1" dirty="0" smtClean="0">
                <a:solidFill>
                  <a:schemeClr val="bg1"/>
                </a:solidFill>
              </a:rPr>
              <a:t>wave</a:t>
            </a:r>
            <a:endParaRPr lang="ru-RU" sz="2200" b="1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71E83-D8BC-45F8-98B1-17CC7D34E449}" type="slidenum">
              <a:rPr lang="ru-RU" smtClean="0"/>
              <a:t>6</a:t>
            </a:fld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827584" y="908720"/>
                <a:ext cx="6588214" cy="435420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dirty="0" smtClean="0"/>
                  <a:t>Equation of motion 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𝑑</m:t>
                        </m:r>
                        <m:r>
                          <a:rPr lang="en-US" b="1" i="1" smtClean="0">
                            <a:latin typeface="Cambria Math"/>
                          </a:rPr>
                          <m:t>𝒑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𝑑𝑡</m:t>
                        </m:r>
                      </m:den>
                    </m:f>
                    <m:r>
                      <a:rPr lang="en-US" b="1" i="1" smtClean="0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𝑒</m:t>
                    </m:r>
                    <m:r>
                      <a:rPr lang="en-US" b="1" i="1" smtClean="0">
                        <a:latin typeface="Cambria Math"/>
                      </a:rPr>
                      <m:t>𝑬</m:t>
                    </m:r>
                    <m:r>
                      <a:rPr lang="en-US" b="1" i="1" smtClean="0">
                        <a:latin typeface="Cambria Math"/>
                      </a:rPr>
                      <m:t>+</m:t>
                    </m:r>
                    <m:r>
                      <a:rPr lang="en-US" b="0" i="1" smtClean="0">
                        <a:latin typeface="Cambria Math"/>
                      </a:rPr>
                      <m:t>𝑒</m:t>
                    </m:r>
                    <m:d>
                      <m:dPr>
                        <m:begChr m:val="["/>
                        <m:endChr m:val="]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1" i="1" smtClean="0">
                                <a:latin typeface="Cambria Math"/>
                              </a:rPr>
                              <m:t>𝒗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/>
                              </a:rPr>
                              <m:t>𝑐</m:t>
                            </m:r>
                          </m:den>
                        </m:f>
                        <m:r>
                          <a:rPr lang="en-US" b="1" i="1" smtClean="0">
                            <a:latin typeface="Cambria Math"/>
                          </a:rPr>
                          <m:t>×</m:t>
                        </m:r>
                        <m:r>
                          <a:rPr lang="en-US" b="1" i="1" smtClean="0">
                            <a:latin typeface="Cambria Math"/>
                          </a:rPr>
                          <m:t>𝑩</m:t>
                        </m:r>
                      </m:e>
                    </m:d>
                  </m:oMath>
                </a14:m>
                <a:r>
                  <a:rPr lang="en-US" b="1" dirty="0" smtClean="0"/>
                  <a:t>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dirty="0" smtClean="0"/>
                  <a:t>Relativistic particles	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𝒑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𝛾</m:t>
                    </m:r>
                    <m:r>
                      <a:rPr lang="en-US" b="0" i="1" smtClean="0">
                        <a:latin typeface="Cambria Math"/>
                      </a:rPr>
                      <m:t>𝑚</m:t>
                    </m:r>
                    <m:r>
                      <a:rPr lang="en-US" b="1" i="1" smtClean="0">
                        <a:latin typeface="Cambria Math"/>
                      </a:rPr>
                      <m:t>𝒗</m:t>
                    </m:r>
                    <m:r>
                      <a:rPr lang="en-US" b="1" i="1" smtClean="0">
                        <a:latin typeface="Cambria Math"/>
                      </a:rPr>
                      <m:t>,  </m:t>
                    </m:r>
                    <m:r>
                      <a:rPr lang="en-US" b="0" i="1" smtClean="0">
                        <a:latin typeface="Cambria Math"/>
                      </a:rPr>
                      <m:t>𝛾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b="1" i="1" smtClean="0">
                                            <a:latin typeface="Cambria Math"/>
                                          </a:rPr>
                                          <m:t>𝒗</m:t>
                                        </m:r>
                                      </m:num>
                                      <m:den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𝑐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den>
                    </m:f>
                    <m:r>
                      <a:rPr lang="en-US" b="0" i="1" smtClean="0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/>
                          </a:rPr>
                          <m:t>1+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𝑚𝑐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dirty="0" smtClean="0"/>
              </a:p>
              <a:p>
                <a:pPr>
                  <a:spcAft>
                    <a:spcPts val="1200"/>
                  </a:spcAft>
                </a:pPr>
                <a:r>
                  <a:rPr lang="en-US" dirty="0" smtClean="0"/>
                  <a:t>Dimensionless variables 	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𝒂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𝑒</m:t>
                        </m:r>
                        <m:r>
                          <a:rPr lang="en-US" b="1" i="1" smtClean="0">
                            <a:latin typeface="Cambria Math"/>
                          </a:rPr>
                          <m:t>𝑬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𝑚</m:t>
                        </m:r>
                        <m:r>
                          <a:rPr lang="en-US" b="0" i="1" smtClean="0">
                            <a:latin typeface="Cambria Math"/>
                          </a:rPr>
                          <m:t>𝜔</m:t>
                        </m:r>
                        <m:r>
                          <a:rPr lang="en-US" b="0" i="1" smtClean="0">
                            <a:latin typeface="Cambria Math"/>
                          </a:rPr>
                          <m:t>𝑐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,  </m:t>
                    </m:r>
                    <m:r>
                      <a:rPr lang="en-US" b="1" i="1" smtClean="0">
                        <a:latin typeface="Cambria Math"/>
                      </a:rPr>
                      <m:t>𝒖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/>
                          </a:rPr>
                          <m:t>𝒑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𝑚𝑐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,  </m:t>
                    </m:r>
                    <m:r>
                      <a:rPr lang="en-US" b="0" i="1" smtClean="0">
                        <a:latin typeface="Cambria Math"/>
                      </a:rPr>
                      <m:t>𝜏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𝜔</m:t>
                    </m:r>
                    <m:r>
                      <a:rPr lang="en-US" b="0" i="1" smtClean="0">
                        <a:latin typeface="Cambria Math"/>
                      </a:rPr>
                      <m:t>𝑡</m:t>
                    </m:r>
                    <m:r>
                      <a:rPr lang="en-US" b="0" i="1" smtClean="0">
                        <a:latin typeface="Cambria Math"/>
                      </a:rPr>
                      <m:t>,  </m:t>
                    </m:r>
                    <m:r>
                      <a:rPr lang="en-US" b="0" i="1" smtClean="0">
                        <a:latin typeface="Cambria Math"/>
                      </a:rPr>
                      <m:t>𝑐</m:t>
                    </m:r>
                    <m:r>
                      <a:rPr lang="en-US" b="0" i="1" smtClean="0">
                        <a:latin typeface="Cambria Math"/>
                      </a:rPr>
                      <m:t>=1</m:t>
                    </m:r>
                  </m:oMath>
                </a14:m>
                <a:endParaRPr lang="en-US" dirty="0" smtClean="0"/>
              </a:p>
              <a:p>
                <a:pPr>
                  <a:spcAft>
                    <a:spcPts val="1200"/>
                  </a:spcAft>
                </a:pPr>
                <a:r>
                  <a:rPr lang="en-US" dirty="0"/>
                  <a:t>	</a:t>
                </a:r>
                <a:r>
                  <a:rPr lang="en-US" dirty="0" smtClean="0"/>
                  <a:t>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𝑑</m:t>
                        </m:r>
                        <m:r>
                          <a:rPr lang="en-US" b="1" i="1" smtClean="0">
                            <a:latin typeface="Cambria Math"/>
                          </a:rPr>
                          <m:t>𝒖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𝑑</m:t>
                        </m:r>
                        <m:r>
                          <a:rPr lang="en-US" b="0" i="1" smtClean="0">
                            <a:latin typeface="Cambria Math"/>
                          </a:rPr>
                          <m:t>𝜏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1" i="1" smtClean="0">
                        <a:latin typeface="Cambria Math"/>
                      </a:rPr>
                      <m:t>𝒂</m:t>
                    </m:r>
                    <m:r>
                      <a:rPr lang="en-US" b="0" i="1" smtClean="0">
                        <a:latin typeface="Cambria Math"/>
                      </a:rPr>
                      <m:t>+[</m:t>
                    </m:r>
                    <m:r>
                      <a:rPr lang="en-US" b="1" i="1" smtClean="0">
                        <a:latin typeface="Cambria Math"/>
                      </a:rPr>
                      <m:t>𝒗</m:t>
                    </m:r>
                    <m:r>
                      <a:rPr lang="en-US" b="0" i="1" smtClean="0">
                        <a:latin typeface="Cambria Math"/>
                      </a:rPr>
                      <m:t>×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1" i="1" smtClean="0">
                                    <a:latin typeface="Cambria Math"/>
                                  </a:rPr>
                                  <m:t>𝒆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×</m:t>
                        </m:r>
                        <m:r>
                          <a:rPr lang="en-US" b="1" i="1" smtClean="0">
                            <a:latin typeface="Cambria Math"/>
                          </a:rPr>
                          <m:t>𝒂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]</m:t>
                    </m:r>
                  </m:oMath>
                </a14:m>
                <a:endParaRPr lang="en-US" dirty="0" smtClean="0"/>
              </a:p>
              <a:p>
                <a:pPr>
                  <a:spcAft>
                    <a:spcPts val="1200"/>
                  </a:spcAft>
                </a:pPr>
                <a:r>
                  <a:rPr lang="en-US" dirty="0" smtClean="0"/>
                  <a:t>	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𝑑</m:t>
                        </m:r>
                        <m:r>
                          <a:rPr lang="en-US" b="1" i="1">
                            <a:latin typeface="Cambria Math"/>
                          </a:rPr>
                          <m:t>𝒖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𝑑</m:t>
                        </m:r>
                        <m:r>
                          <a:rPr lang="en-US" i="1">
                            <a:latin typeface="Cambria Math"/>
                          </a:rPr>
                          <m:t>𝜏</m:t>
                        </m:r>
                      </m:den>
                    </m:f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b="1" i="1">
                        <a:latin typeface="Cambria Math"/>
                      </a:rPr>
                      <m:t>𝒂</m:t>
                    </m:r>
                    <m:r>
                      <a:rPr lang="en-US" b="0" i="1" smtClean="0">
                        <a:latin typeface="Cambria Math"/>
                      </a:rPr>
                      <m:t>(1−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)</m:t>
                    </m:r>
                    <m:r>
                      <a:rPr lang="en-US" i="1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/>
                              </a:rPr>
                              <m:t>𝒆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b="1" i="1" smtClean="0">
                        <a:latin typeface="Cambria Math"/>
                      </a:rPr>
                      <m:t>𝒗𝒂</m:t>
                    </m:r>
                    <m:r>
                      <a:rPr lang="en-US" b="1" i="1" smtClean="0">
                        <a:latin typeface="Cambria Math"/>
                      </a:rPr>
                      <m:t>)</m:t>
                    </m:r>
                  </m:oMath>
                </a14:m>
                <a:endParaRPr lang="en-US" b="1" dirty="0" smtClean="0"/>
              </a:p>
              <a:p>
                <a:pPr>
                  <a:spcAft>
                    <a:spcPts val="1200"/>
                  </a:spcAft>
                </a:pPr>
                <a:endParaRPr lang="en-US" b="1" dirty="0"/>
              </a:p>
              <a:p>
                <a:pPr>
                  <a:spcAft>
                    <a:spcPts val="1200"/>
                  </a:spcAft>
                </a:pPr>
                <a:r>
                  <a:rPr lang="en-US" dirty="0" smtClean="0"/>
                  <a:t>			</a:t>
                </a:r>
                <a:endParaRPr lang="en-US" sz="2200" b="0" dirty="0" smtClean="0"/>
              </a:p>
              <a:p>
                <a:pPr>
                  <a:spcAft>
                    <a:spcPts val="1200"/>
                  </a:spcAft>
                </a:pPr>
                <a:r>
                  <a:rPr lang="en-US" dirty="0" smtClean="0"/>
                  <a:t>			</a:t>
                </a:r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908720"/>
                <a:ext cx="6588214" cy="4354205"/>
              </a:xfrm>
              <a:prstGeom prst="rect">
                <a:avLst/>
              </a:prstGeom>
              <a:blipFill rotWithShape="1">
                <a:blip r:embed="rId4"/>
                <a:stretch>
                  <a:fillRect l="-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002528" y="3573016"/>
                <a:ext cx="155536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/>
                        </a:rPr>
                        <m:t>𝑑</m:t>
                      </m:r>
                      <m:r>
                        <a:rPr lang="en-US" sz="1400" b="0" i="1" smtClean="0">
                          <a:latin typeface="Cambria Math"/>
                        </a:rPr>
                        <m:t>𝜑</m:t>
                      </m:r>
                      <m:r>
                        <a:rPr lang="en-US" sz="1400" b="0" i="1" smtClean="0">
                          <a:latin typeface="Cambria Math"/>
                        </a:rPr>
                        <m:t>=</m:t>
                      </m:r>
                      <m:r>
                        <a:rPr lang="en-US" sz="1400" b="0" i="1" smtClean="0">
                          <a:latin typeface="Cambria Math"/>
                        </a:rPr>
                        <m:t>𝑑</m:t>
                      </m:r>
                      <m:r>
                        <a:rPr lang="en-US" sz="1400" b="0" i="1" smtClean="0">
                          <a:latin typeface="Cambria Math"/>
                        </a:rPr>
                        <m:t>𝜏</m:t>
                      </m:r>
                      <m:r>
                        <a:rPr lang="en-US" sz="1400" b="0" i="1" smtClean="0">
                          <a:latin typeface="Cambria Math"/>
                        </a:rPr>
                        <m:t>(1−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sz="1400" b="0" i="1" smtClean="0">
                          <a:latin typeface="Cambria Math"/>
                        </a:rPr>
                        <m:t>) 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2528" y="3573016"/>
                <a:ext cx="1555362" cy="307777"/>
              </a:xfrm>
              <a:prstGeom prst="rect">
                <a:avLst/>
              </a:prstGeom>
              <a:blipFill rotWithShape="1">
                <a:blip r:embed="rId5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669958" y="4383299"/>
                <a:ext cx="2194190" cy="1646348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1" i="1">
                                  <a:latin typeface="Cambria Math"/>
                                </a:rPr>
                                <m:t>𝒖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/>
                                </a:rPr>
                                <m:t>⊥</m:t>
                              </m:r>
                            </m:sub>
                          </m:sSub>
                        </m:num>
                        <m:den>
                          <m:r>
                            <a:rPr lang="en-US" sz="2200" i="1">
                              <a:latin typeface="Cambria Math"/>
                            </a:rPr>
                            <m:t>𝑑</m:t>
                          </m:r>
                          <m:r>
                            <a:rPr lang="en-US" sz="2200" i="1">
                              <a:latin typeface="Cambria Math"/>
                            </a:rPr>
                            <m:t>𝜑</m:t>
                          </m:r>
                        </m:den>
                      </m:f>
                      <m:r>
                        <a:rPr lang="en-US" sz="2200" i="1">
                          <a:latin typeface="Cambria Math"/>
                        </a:rPr>
                        <m:t>=</m:t>
                      </m:r>
                      <m:r>
                        <a:rPr lang="en-US" sz="2200" b="1" i="1">
                          <a:latin typeface="Cambria Math"/>
                        </a:rPr>
                        <m:t>𝒂</m:t>
                      </m:r>
                      <m:r>
                        <a:rPr lang="en-US" sz="2200" i="1">
                          <a:latin typeface="Cambria Math"/>
                        </a:rPr>
                        <m:t>,  </m:t>
                      </m:r>
                    </m:oMath>
                  </m:oMathPara>
                </a14:m>
                <a:endParaRPr lang="en-US" sz="2200" i="1" dirty="0" smtClean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sz="2200" i="1">
                              <a:latin typeface="Cambria Math"/>
                            </a:rPr>
                            <m:t>𝑑</m:t>
                          </m:r>
                          <m:r>
                            <a:rPr lang="en-US" sz="2200" i="1">
                              <a:latin typeface="Cambria Math"/>
                            </a:rPr>
                            <m:t>𝜏</m:t>
                          </m:r>
                        </m:den>
                      </m:f>
                      <m:r>
                        <a:rPr lang="en-US" sz="22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200" i="1">
                              <a:latin typeface="Cambria Math"/>
                            </a:rPr>
                            <m:t>2</m:t>
                          </m:r>
                          <m:r>
                            <a:rPr lang="en-US" sz="2200" i="1">
                              <a:latin typeface="Cambria Math"/>
                            </a:rPr>
                            <m:t>𝛾</m:t>
                          </m:r>
                        </m:den>
                      </m:f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sz="2200" i="1">
                              <a:latin typeface="Cambria Math"/>
                            </a:rPr>
                            <m:t>𝑑</m:t>
                          </m:r>
                          <m:r>
                            <a:rPr lang="en-US" sz="2200" i="1">
                              <a:latin typeface="Cambria Math"/>
                            </a:rPr>
                            <m:t>𝜑</m:t>
                          </m:r>
                        </m:den>
                      </m:f>
                      <m:sSubSup>
                        <m:sSub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200" b="1" i="1" smtClean="0">
                              <a:latin typeface="Cambria Math"/>
                            </a:rPr>
                            <m:t>𝒖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/>
                            </a:rPr>
                            <m:t>⊥</m:t>
                          </m:r>
                        </m:sub>
                        <m:sup>
                          <m:r>
                            <a:rPr lang="en-US" sz="2200" i="1">
                              <a:latin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9958" y="4383299"/>
                <a:ext cx="2194190" cy="1646348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4046352" y="3851756"/>
            <a:ext cx="1154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transverse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45709" y="3851812"/>
            <a:ext cx="1301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longitudinal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14800" y="2974109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ru-RU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Прямоугольник 7"/>
              <p:cNvSpPr/>
              <p:nvPr/>
            </p:nvSpPr>
            <p:spPr>
              <a:xfrm>
                <a:off x="6372200" y="4509120"/>
                <a:ext cx="2593402" cy="14924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2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1" i="1" smtClean="0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sz="2200" b="1" i="1" smtClean="0"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𝜑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2200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</m:oMath>
                  </m:oMathPara>
                </a14:m>
                <a:endParaRPr lang="en-US" sz="2200" dirty="0" smtClean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𝑚𝑐</m:t>
                          </m:r>
                        </m:den>
                      </m:f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den>
                      </m:f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𝜑</m:t>
                          </m:r>
                        </m:den>
                      </m:f>
                      <m:sSubSup>
                        <m:sSub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2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ru-RU" sz="2200" dirty="0"/>
              </a:p>
            </p:txBody>
          </p:sp>
        </mc:Choice>
        <mc:Fallback>
          <p:sp>
            <p:nvSpPr>
              <p:cNvPr id="8" name="Прямоуголь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2200" y="4509120"/>
                <a:ext cx="2593402" cy="149246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619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807491"/>
            <a:ext cx="2177798" cy="2068760"/>
          </a:xfrm>
          <a:prstGeom prst="rect">
            <a:avLst/>
          </a:prstGeom>
        </p:spPr>
      </p:pic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0" y="360363"/>
            <a:ext cx="914400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ru-RU" sz="2400" b="1" dirty="0"/>
              <a:t>Введение</a:t>
            </a:r>
            <a:endParaRPr lang="ru-RU" sz="2400" dirty="0"/>
          </a:p>
        </p:txBody>
      </p:sp>
      <p:sp>
        <p:nvSpPr>
          <p:cNvPr id="3077" name="Line 30"/>
          <p:cNvSpPr>
            <a:spLocks noChangeShapeType="1"/>
          </p:cNvSpPr>
          <p:nvPr/>
        </p:nvSpPr>
        <p:spPr bwMode="auto">
          <a:xfrm>
            <a:off x="8453438" y="5805264"/>
            <a:ext cx="157162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3080" name="Скругленный прямоугольник 2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2575" y="188913"/>
            <a:ext cx="8682038" cy="503237"/>
          </a:xfrm>
          <a:prstGeom prst="roundRect">
            <a:avLst>
              <a:gd name="adj" fmla="val 18519"/>
            </a:avLst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lIns="89592" tIns="18000" rIns="89592" bIns="18000" anchor="ctr"/>
          <a:lstStyle/>
          <a:p>
            <a:pPr marL="179388" lvl="1" defTabSz="895350">
              <a:spcBef>
                <a:spcPts val="400"/>
              </a:spcBef>
            </a:pPr>
            <a:r>
              <a:rPr lang="en-US" sz="2200" b="1" dirty="0" smtClean="0">
                <a:solidFill>
                  <a:schemeClr val="bg1"/>
                </a:solidFill>
              </a:rPr>
              <a:t>Particle motion in a monochromatic plane wave</a:t>
            </a:r>
            <a:endParaRPr lang="ru-RU" sz="2200" b="1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71E83-D8BC-45F8-98B1-17CC7D34E449}" type="slidenum">
              <a:rPr lang="ru-RU" smtClean="0"/>
              <a:t>7</a:t>
            </a:fld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077389" y="908720"/>
                <a:ext cx="3294811" cy="819007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/>
                                </a:rPr>
                                <m:t>𝒖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⊥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𝜑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1" i="1" smtClean="0">
                          <a:latin typeface="Cambria Math"/>
                        </a:rPr>
                        <m:t>𝒂</m:t>
                      </m:r>
                      <m:r>
                        <a:rPr lang="en-US" b="0" i="1" smtClean="0">
                          <a:latin typeface="Cambria Math"/>
                        </a:rPr>
                        <m:t>, 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𝜏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𝛾</m:t>
                          </m:r>
                        </m:den>
                      </m:f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𝜑</m:t>
                          </m:r>
                        </m:den>
                      </m:f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 smtClean="0">
                              <a:latin typeface="Cambria Math"/>
                            </a:rPr>
                            <m:t>𝒖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⊥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7389" y="908720"/>
                <a:ext cx="3294811" cy="81900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79512" y="1921890"/>
                <a:ext cx="3744416" cy="11541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dirty="0" smtClean="0">
                    <a:solidFill>
                      <a:srgbClr val="C00000"/>
                    </a:solidFill>
                  </a:rPr>
                  <a:t>Circular polarization (CP)</a:t>
                </a:r>
              </a:p>
              <a:p>
                <a:pPr algn="ctr"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𝒂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b="0" dirty="0" smtClean="0"/>
                  <a:t>{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0,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cos</m:t>
                        </m:r>
                      </m:fName>
                      <m:e>
                        <m:r>
                          <a:rPr lang="en-US" i="1">
                            <a:latin typeface="Cambria Math"/>
                          </a:rPr>
                          <m:t>𝜑</m:t>
                        </m:r>
                      </m:e>
                    </m:func>
                    <m:r>
                      <a:rPr lang="en-US" i="1">
                        <a:latin typeface="Cambria Math"/>
                      </a:rPr>
                      <m:t>,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sin</m:t>
                        </m:r>
                      </m:fName>
                      <m:e>
                        <m:r>
                          <a:rPr lang="en-US" i="1">
                            <a:latin typeface="Cambria Math"/>
                          </a:rPr>
                          <m:t>𝜑</m:t>
                        </m:r>
                      </m:e>
                    </m:func>
                  </m:oMath>
                </a14:m>
                <a:r>
                  <a:rPr lang="en-US" b="0" dirty="0" smtClean="0"/>
                  <a:t>}</a:t>
                </a:r>
              </a:p>
              <a:p>
                <a:pPr algn="ctr"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𝒖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{0,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b="0" i="1" smtClean="0">
                              <a:latin typeface="Cambria Math"/>
                            </a:rPr>
                            <m:t>𝜑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,−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𝜑</m:t>
                              </m:r>
                            </m:e>
                          </m:func>
                        </m:e>
                      </m:func>
                      <m:r>
                        <a:rPr lang="en-US" b="0" i="1" smtClean="0">
                          <a:latin typeface="Cambria Math"/>
                        </a:rPr>
                        <m:t>}</m:t>
                      </m:r>
                    </m:oMath>
                  </m:oMathPara>
                </a14:m>
                <a:endParaRPr lang="en-US" b="0" dirty="0" smtClean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1921890"/>
                <a:ext cx="3744416" cy="1154162"/>
              </a:xfrm>
              <a:prstGeom prst="rect">
                <a:avLst/>
              </a:prstGeom>
              <a:blipFill rotWithShape="1">
                <a:blip r:embed="rId7"/>
                <a:stretch>
                  <a:fillRect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/>
          <p:cNvGrpSpPr/>
          <p:nvPr/>
        </p:nvGrpSpPr>
        <p:grpSpPr>
          <a:xfrm>
            <a:off x="611560" y="3436092"/>
            <a:ext cx="616840" cy="648072"/>
            <a:chOff x="2771800" y="5229200"/>
            <a:chExt cx="616840" cy="648072"/>
          </a:xfrm>
        </p:grpSpPr>
        <p:cxnSp>
          <p:nvCxnSpPr>
            <p:cNvPr id="18" name="Straight Arrow Connector 17"/>
            <p:cNvCxnSpPr/>
            <p:nvPr/>
          </p:nvCxnSpPr>
          <p:spPr>
            <a:xfrm flipV="1">
              <a:off x="2843808" y="5445225"/>
              <a:ext cx="0" cy="432047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2843808" y="5877272"/>
              <a:ext cx="360040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3059832" y="5569495"/>
                  <a:ext cx="32880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/>
                          </a:rPr>
                          <m:t>𝑦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59832" y="5569495"/>
                  <a:ext cx="328808" cy="307777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2771800" y="5229200"/>
                  <a:ext cx="31438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/>
                          </a:rPr>
                          <m:t>𝑧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1800" y="5229200"/>
                  <a:ext cx="314380" cy="307777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721528" y="3523783"/>
                <a:ext cx="1422120" cy="7693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/>
                        </a:rPr>
                        <m:t>𝑟</m:t>
                      </m:r>
                      <m:r>
                        <a:rPr lang="en-US" sz="1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1+</m:t>
                              </m:r>
                              <m:sSubSup>
                                <m:sSubSup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rad>
                        </m:den>
                      </m:f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/>
                            </a:rPr>
                            <m:t>𝜆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sz="1400" b="0" i="1" smtClean="0">
                              <a:latin typeface="Cambria Math"/>
                            </a:rPr>
                            <m:t>𝜋</m:t>
                          </m:r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1528" y="3523783"/>
                <a:ext cx="1422120" cy="769313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095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807491"/>
            <a:ext cx="2177798" cy="20687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727" y="3148061"/>
            <a:ext cx="3186210" cy="1636712"/>
          </a:xfrm>
          <a:prstGeom prst="rect">
            <a:avLst/>
          </a:prstGeom>
        </p:spPr>
      </p:pic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0" y="360363"/>
            <a:ext cx="914400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ru-RU" sz="2400" b="1" dirty="0"/>
              <a:t>Введение</a:t>
            </a:r>
            <a:endParaRPr lang="ru-RU" sz="2400" dirty="0"/>
          </a:p>
        </p:txBody>
      </p:sp>
      <p:sp>
        <p:nvSpPr>
          <p:cNvPr id="3077" name="Line 30"/>
          <p:cNvSpPr>
            <a:spLocks noChangeShapeType="1"/>
          </p:cNvSpPr>
          <p:nvPr/>
        </p:nvSpPr>
        <p:spPr bwMode="auto">
          <a:xfrm>
            <a:off x="8453438" y="5805264"/>
            <a:ext cx="157162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3080" name="Скругленный прямоугольник 2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2575" y="188913"/>
            <a:ext cx="8682038" cy="503237"/>
          </a:xfrm>
          <a:prstGeom prst="roundRect">
            <a:avLst>
              <a:gd name="adj" fmla="val 18519"/>
            </a:avLst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lIns="89592" tIns="18000" rIns="89592" bIns="18000" anchor="ctr"/>
          <a:lstStyle/>
          <a:p>
            <a:pPr marL="179388" lvl="1" defTabSz="895350">
              <a:spcBef>
                <a:spcPts val="400"/>
              </a:spcBef>
            </a:pPr>
            <a:r>
              <a:rPr lang="en-US" sz="2200" b="1" dirty="0" smtClean="0">
                <a:solidFill>
                  <a:schemeClr val="bg1"/>
                </a:solidFill>
              </a:rPr>
              <a:t>Particle motion in a monochromatic plane wave</a:t>
            </a:r>
            <a:endParaRPr lang="ru-RU" sz="2200" b="1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71E83-D8BC-45F8-98B1-17CC7D34E449}" type="slidenum">
              <a:rPr lang="ru-RU" smtClean="0"/>
              <a:t>8</a:t>
            </a:fld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077389" y="908720"/>
                <a:ext cx="3294811" cy="819007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/>
                                </a:rPr>
                                <m:t>𝒖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⊥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𝜑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1" i="1" smtClean="0">
                          <a:latin typeface="Cambria Math"/>
                        </a:rPr>
                        <m:t>𝒂</m:t>
                      </m:r>
                      <m:r>
                        <a:rPr lang="en-US" b="0" i="1" smtClean="0">
                          <a:latin typeface="Cambria Math"/>
                        </a:rPr>
                        <m:t>, 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𝜏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𝛾</m:t>
                          </m:r>
                        </m:den>
                      </m:f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𝜑</m:t>
                          </m:r>
                        </m:den>
                      </m:f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 smtClean="0">
                              <a:latin typeface="Cambria Math"/>
                            </a:rPr>
                            <m:t>𝒖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⊥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7389" y="908720"/>
                <a:ext cx="3294811" cy="81900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79512" y="1921890"/>
                <a:ext cx="3744416" cy="11541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dirty="0" smtClean="0">
                    <a:solidFill>
                      <a:srgbClr val="C00000"/>
                    </a:solidFill>
                  </a:rPr>
                  <a:t>Circular polarization (CP)</a:t>
                </a:r>
              </a:p>
              <a:p>
                <a:pPr algn="ctr"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𝒂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b="0" dirty="0" smtClean="0"/>
                  <a:t>{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0,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cos</m:t>
                        </m:r>
                      </m:fName>
                      <m:e>
                        <m:r>
                          <a:rPr lang="en-US" i="1">
                            <a:latin typeface="Cambria Math"/>
                          </a:rPr>
                          <m:t>𝜑</m:t>
                        </m:r>
                      </m:e>
                    </m:func>
                    <m:r>
                      <a:rPr lang="en-US" i="1">
                        <a:latin typeface="Cambria Math"/>
                      </a:rPr>
                      <m:t>,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sin</m:t>
                        </m:r>
                      </m:fName>
                      <m:e>
                        <m:r>
                          <a:rPr lang="en-US" i="1">
                            <a:latin typeface="Cambria Math"/>
                          </a:rPr>
                          <m:t>𝜑</m:t>
                        </m:r>
                      </m:e>
                    </m:func>
                  </m:oMath>
                </a14:m>
                <a:r>
                  <a:rPr lang="en-US" b="0" dirty="0" smtClean="0"/>
                  <a:t>}</a:t>
                </a:r>
              </a:p>
              <a:p>
                <a:pPr algn="ctr"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𝒖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{0,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b="0" i="1" smtClean="0">
                              <a:latin typeface="Cambria Math"/>
                            </a:rPr>
                            <m:t>𝜑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,−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𝜑</m:t>
                              </m:r>
                            </m:e>
                          </m:func>
                        </m:e>
                      </m:func>
                      <m:r>
                        <a:rPr lang="en-US" b="0" i="1" smtClean="0">
                          <a:latin typeface="Cambria Math"/>
                        </a:rPr>
                        <m:t>}</m:t>
                      </m:r>
                    </m:oMath>
                  </m:oMathPara>
                </a14:m>
                <a:endParaRPr lang="en-US" b="0" dirty="0" smtClean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1921890"/>
                <a:ext cx="3744416" cy="1154162"/>
              </a:xfrm>
              <a:prstGeom prst="rect">
                <a:avLst/>
              </a:prstGeom>
              <a:blipFill rotWithShape="1">
                <a:blip r:embed="rId7"/>
                <a:stretch>
                  <a:fillRect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623594" y="1916832"/>
                <a:ext cx="4268886" cy="1663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dirty="0" smtClean="0">
                    <a:solidFill>
                      <a:srgbClr val="C00000"/>
                    </a:solidFill>
                  </a:rPr>
                  <a:t>Linear polarization (LP)</a:t>
                </a:r>
              </a:p>
              <a:p>
                <a:pPr algn="ctr"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𝒂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b="0" dirty="0" smtClean="0"/>
                  <a:t>{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0,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cos</m:t>
                        </m:r>
                      </m:fName>
                      <m:e>
                        <m:r>
                          <a:rPr lang="en-US" i="1">
                            <a:latin typeface="Cambria Math"/>
                          </a:rPr>
                          <m:t>𝜑</m:t>
                        </m:r>
                      </m:e>
                    </m:func>
                    <m:r>
                      <a:rPr lang="en-US" i="1">
                        <a:latin typeface="Cambria Math"/>
                      </a:rPr>
                      <m:t>,0</m:t>
                    </m:r>
                  </m:oMath>
                </a14:m>
                <a:r>
                  <a:rPr lang="en-US" b="0" dirty="0" smtClean="0"/>
                  <a:t>}</a:t>
                </a:r>
              </a:p>
              <a:p>
                <a:pPr algn="ctr"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 smtClean="0">
                          <a:latin typeface="Cambria Math"/>
                        </a:rPr>
                        <m:t>𝒖</m:t>
                      </m:r>
                      <m:r>
                        <a:rPr lang="en-US" sz="16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{"/>
                          <m:endChr m:val="}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600" b="0" i="1" smtClean="0">
                                  <a:latin typeface="Cambria Math"/>
                                </a:rPr>
                                <m:t>4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1+</m:t>
                                  </m:r>
                                  <m:f>
                                    <m:f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Sup>
                                        <m:sSubSupPr>
                                          <m:ctrlP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600" b="0" i="1" smtClean="0">
                                              <a:latin typeface="Cambria Math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sz="1600" b="0" i="1" smtClean="0">
                                              <a:latin typeface="Cambria Math"/>
                                            </a:rPr>
                                            <m:t>0</m:t>
                                          </m:r>
                                        </m:sub>
                                        <m:sup>
                                          <m:r>
                                            <a:rPr lang="en-US" sz="1600" b="0" i="1" smtClean="0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num>
                                    <m:den>
                                      <m:r>
                                        <a:rPr lang="en-US" sz="1600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rad>
                            </m:den>
                          </m:f>
                          <m:func>
                            <m:func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sz="1600" b="0" i="1" smtClean="0">
                                  <a:latin typeface="Cambria Math"/>
                                </a:rPr>
                                <m:t>𝜑</m:t>
                              </m:r>
                            </m:e>
                          </m:func>
                          <m:r>
                            <a:rPr lang="en-US" sz="1600" b="0" i="1" smtClean="0">
                              <a:latin typeface="Cambria Math"/>
                            </a:rPr>
                            <m:t>,</m:t>
                          </m:r>
                          <m:func>
                            <m:func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𝜑</m:t>
                              </m:r>
                            </m:e>
                          </m:func>
                          <m:r>
                            <a:rPr lang="en-US" sz="1600" b="0" i="1" smtClean="0">
                              <a:latin typeface="Cambria Math"/>
                            </a:rPr>
                            <m:t>,0</m:t>
                          </m:r>
                        </m:e>
                      </m:d>
                    </m:oMath>
                  </m:oMathPara>
                </a14:m>
                <a:endParaRPr lang="en-US" sz="1600" b="0" dirty="0" smtClean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3594" y="1916832"/>
                <a:ext cx="4268886" cy="1663276"/>
              </a:xfrm>
              <a:prstGeom prst="rect">
                <a:avLst/>
              </a:prstGeom>
              <a:blipFill rotWithShape="1">
                <a:blip r:embed="rId8"/>
                <a:stretch>
                  <a:fillRect t="-18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/>
          <p:cNvGrpSpPr/>
          <p:nvPr/>
        </p:nvGrpSpPr>
        <p:grpSpPr>
          <a:xfrm>
            <a:off x="611560" y="3436092"/>
            <a:ext cx="616840" cy="648072"/>
            <a:chOff x="2771800" y="5229200"/>
            <a:chExt cx="616840" cy="648072"/>
          </a:xfrm>
        </p:grpSpPr>
        <p:cxnSp>
          <p:nvCxnSpPr>
            <p:cNvPr id="18" name="Straight Arrow Connector 17"/>
            <p:cNvCxnSpPr/>
            <p:nvPr/>
          </p:nvCxnSpPr>
          <p:spPr>
            <a:xfrm flipV="1">
              <a:off x="2843808" y="5445225"/>
              <a:ext cx="0" cy="432047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2843808" y="5877272"/>
              <a:ext cx="360040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3059832" y="5569495"/>
                  <a:ext cx="32880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/>
                          </a:rPr>
                          <m:t>𝑦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59832" y="5569495"/>
                  <a:ext cx="328808" cy="307777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2771800" y="5229200"/>
                  <a:ext cx="31438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/>
                          </a:rPr>
                          <m:t>𝑧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1800" y="5229200"/>
                  <a:ext cx="314380" cy="307777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8" name="Group 27"/>
          <p:cNvGrpSpPr/>
          <p:nvPr/>
        </p:nvGrpSpPr>
        <p:grpSpPr>
          <a:xfrm>
            <a:off x="8393580" y="3392996"/>
            <a:ext cx="616840" cy="648072"/>
            <a:chOff x="2771800" y="5229200"/>
            <a:chExt cx="616840" cy="648072"/>
          </a:xfrm>
        </p:grpSpPr>
        <p:cxnSp>
          <p:nvCxnSpPr>
            <p:cNvPr id="29" name="Straight Arrow Connector 28"/>
            <p:cNvCxnSpPr/>
            <p:nvPr/>
          </p:nvCxnSpPr>
          <p:spPr>
            <a:xfrm flipV="1">
              <a:off x="2843808" y="5445225"/>
              <a:ext cx="0" cy="432047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2843808" y="5877272"/>
              <a:ext cx="360040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3059832" y="5569495"/>
                  <a:ext cx="32880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/>
                          </a:rPr>
                          <m:t>𝑦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59832" y="5569495"/>
                  <a:ext cx="328808" cy="307777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 b="-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2771800" y="5229200"/>
                  <a:ext cx="32637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/>
                          </a:rPr>
                          <m:t>𝑥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1800" y="5229200"/>
                  <a:ext cx="326371" cy="307777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721528" y="3523783"/>
                <a:ext cx="1422120" cy="7693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/>
                        </a:rPr>
                        <m:t>𝑟</m:t>
                      </m:r>
                      <m:r>
                        <a:rPr lang="en-US" sz="1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1+</m:t>
                              </m:r>
                              <m:sSubSup>
                                <m:sSubSup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rad>
                        </m:den>
                      </m:f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/>
                            </a:rPr>
                            <m:t>𝜆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sz="1400" b="0" i="1" smtClean="0">
                              <a:latin typeface="Cambria Math"/>
                            </a:rPr>
                            <m:t>𝜋</m:t>
                          </m:r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1528" y="3523783"/>
                <a:ext cx="1422120" cy="76931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/>
          <p:cNvCxnSpPr/>
          <p:nvPr/>
        </p:nvCxnSpPr>
        <p:spPr>
          <a:xfrm>
            <a:off x="7740352" y="3738977"/>
            <a:ext cx="36004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7762297" y="4077072"/>
            <a:ext cx="36004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8028384" y="3738977"/>
            <a:ext cx="0" cy="33809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8016847" y="3648622"/>
                <a:ext cx="327910" cy="5004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/>
                            </a:rPr>
                            <m:t>𝑏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6847" y="3648622"/>
                <a:ext cx="327910" cy="500458"/>
              </a:xfrm>
              <a:prstGeom prst="rect">
                <a:avLst/>
              </a:prstGeom>
              <a:blipFill rotWithShape="1">
                <a:blip r:embed="rId21"/>
                <a:stretch>
                  <a:fillRect b="-1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Connector 35"/>
          <p:cNvCxnSpPr/>
          <p:nvPr/>
        </p:nvCxnSpPr>
        <p:spPr>
          <a:xfrm>
            <a:off x="7985636" y="3894494"/>
            <a:ext cx="0" cy="33390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091483" y="3879939"/>
            <a:ext cx="0" cy="33390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6084168" y="4149080"/>
            <a:ext cx="1901468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6901071" y="3911111"/>
                <a:ext cx="32791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/>
                        </a:rPr>
                        <m:t>𝑏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1071" y="3911111"/>
                <a:ext cx="327910" cy="307777"/>
              </a:xfrm>
              <a:prstGeom prst="rect">
                <a:avLst/>
              </a:prstGeom>
              <a:blipFill rotWithShape="1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4319512" y="3501008"/>
                <a:ext cx="1436354" cy="7693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/>
                        </a:rPr>
                        <m:t>𝑏</m:t>
                      </m:r>
                      <m:r>
                        <a:rPr lang="en-US" sz="1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400" i="1">
                                  <a:latin typeface="Cambria Math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400" i="1">
                                          <a:latin typeface="Cambria Math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en-US" sz="1400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bSup>
                                </m:num>
                                <m:den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rad>
                        </m:den>
                      </m:f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/>
                            </a:rPr>
                            <m:t>𝜆</m:t>
                          </m:r>
                        </m:num>
                        <m:den>
                          <m:r>
                            <a:rPr lang="en-US" sz="1400" i="1">
                              <a:latin typeface="Cambria Math"/>
                            </a:rPr>
                            <m:t>2</m:t>
                          </m:r>
                          <m:r>
                            <a:rPr lang="en-US" sz="1400" i="1">
                              <a:latin typeface="Cambria Math"/>
                            </a:rPr>
                            <m:t>𝜋</m:t>
                          </m:r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9512" y="3501008"/>
                <a:ext cx="1436354" cy="769313"/>
              </a:xfrm>
              <a:prstGeom prst="rect">
                <a:avLst/>
              </a:prstGeom>
              <a:blipFill rotWithShape="1"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320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807491"/>
            <a:ext cx="2177798" cy="20687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727" y="3148061"/>
            <a:ext cx="3186210" cy="1636712"/>
          </a:xfrm>
          <a:prstGeom prst="rect">
            <a:avLst/>
          </a:prstGeom>
        </p:spPr>
      </p:pic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0" y="360363"/>
            <a:ext cx="914400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ru-RU" sz="2400" b="1" dirty="0"/>
              <a:t>Введение</a:t>
            </a:r>
            <a:endParaRPr lang="ru-RU" sz="2400" dirty="0"/>
          </a:p>
        </p:txBody>
      </p:sp>
      <p:sp>
        <p:nvSpPr>
          <p:cNvPr id="3077" name="Line 30"/>
          <p:cNvSpPr>
            <a:spLocks noChangeShapeType="1"/>
          </p:cNvSpPr>
          <p:nvPr/>
        </p:nvSpPr>
        <p:spPr bwMode="auto">
          <a:xfrm>
            <a:off x="8453438" y="5805264"/>
            <a:ext cx="157162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3080" name="Скругленный прямоугольник 2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2575" y="188913"/>
            <a:ext cx="8682038" cy="503237"/>
          </a:xfrm>
          <a:prstGeom prst="roundRect">
            <a:avLst>
              <a:gd name="adj" fmla="val 18519"/>
            </a:avLst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lIns="89592" tIns="18000" rIns="89592" bIns="18000" anchor="ctr"/>
          <a:lstStyle/>
          <a:p>
            <a:pPr marL="179388" lvl="1" defTabSz="895350">
              <a:spcBef>
                <a:spcPts val="400"/>
              </a:spcBef>
            </a:pPr>
            <a:r>
              <a:rPr lang="en-US" sz="2200" b="1" dirty="0" smtClean="0">
                <a:solidFill>
                  <a:schemeClr val="bg1"/>
                </a:solidFill>
              </a:rPr>
              <a:t>Particle motion in a monochromatic plane wave</a:t>
            </a:r>
            <a:endParaRPr lang="ru-RU" sz="2200" b="1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71E83-D8BC-45F8-98B1-17CC7D34E449}" type="slidenum">
              <a:rPr lang="ru-RU" smtClean="0"/>
              <a:t>9</a:t>
            </a:fld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077389" y="908720"/>
                <a:ext cx="3294811" cy="819007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/>
                                </a:rPr>
                                <m:t>𝒖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⊥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𝜑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1" i="1" smtClean="0">
                          <a:latin typeface="Cambria Math"/>
                        </a:rPr>
                        <m:t>𝒂</m:t>
                      </m:r>
                      <m:r>
                        <a:rPr lang="en-US" b="0" i="1" smtClean="0">
                          <a:latin typeface="Cambria Math"/>
                        </a:rPr>
                        <m:t>, 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𝜏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𝛾</m:t>
                          </m:r>
                        </m:den>
                      </m:f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𝜑</m:t>
                          </m:r>
                        </m:den>
                      </m:f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 smtClean="0">
                              <a:latin typeface="Cambria Math"/>
                            </a:rPr>
                            <m:t>𝒖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⊥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7389" y="908720"/>
                <a:ext cx="3294811" cy="81900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79512" y="1921890"/>
                <a:ext cx="3744416" cy="11541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dirty="0" smtClean="0">
                    <a:solidFill>
                      <a:srgbClr val="C00000"/>
                    </a:solidFill>
                  </a:rPr>
                  <a:t>Circular polarization (CP)</a:t>
                </a:r>
              </a:p>
              <a:p>
                <a:pPr algn="ctr"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𝒂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b="0" dirty="0" smtClean="0"/>
                  <a:t>{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0,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cos</m:t>
                        </m:r>
                      </m:fName>
                      <m:e>
                        <m:r>
                          <a:rPr lang="en-US" i="1">
                            <a:latin typeface="Cambria Math"/>
                          </a:rPr>
                          <m:t>𝜑</m:t>
                        </m:r>
                      </m:e>
                    </m:func>
                    <m:r>
                      <a:rPr lang="en-US" i="1">
                        <a:latin typeface="Cambria Math"/>
                      </a:rPr>
                      <m:t>,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sin</m:t>
                        </m:r>
                      </m:fName>
                      <m:e>
                        <m:r>
                          <a:rPr lang="en-US" i="1">
                            <a:latin typeface="Cambria Math"/>
                          </a:rPr>
                          <m:t>𝜑</m:t>
                        </m:r>
                      </m:e>
                    </m:func>
                  </m:oMath>
                </a14:m>
                <a:r>
                  <a:rPr lang="en-US" b="0" dirty="0" smtClean="0"/>
                  <a:t>}</a:t>
                </a:r>
              </a:p>
              <a:p>
                <a:pPr algn="ctr"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𝒖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{0,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b="0" i="1" smtClean="0">
                              <a:latin typeface="Cambria Math"/>
                            </a:rPr>
                            <m:t>𝜑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,−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𝜑</m:t>
                              </m:r>
                            </m:e>
                          </m:func>
                        </m:e>
                      </m:func>
                      <m:r>
                        <a:rPr lang="en-US" b="0" i="1" smtClean="0">
                          <a:latin typeface="Cambria Math"/>
                        </a:rPr>
                        <m:t>}</m:t>
                      </m:r>
                    </m:oMath>
                  </m:oMathPara>
                </a14:m>
                <a:endParaRPr lang="en-US" b="0" dirty="0" smtClean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1921890"/>
                <a:ext cx="3744416" cy="1154162"/>
              </a:xfrm>
              <a:prstGeom prst="rect">
                <a:avLst/>
              </a:prstGeom>
              <a:blipFill rotWithShape="1">
                <a:blip r:embed="rId7"/>
                <a:stretch>
                  <a:fillRect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623594" y="1916832"/>
                <a:ext cx="4268886" cy="1663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dirty="0" smtClean="0">
                    <a:solidFill>
                      <a:srgbClr val="C00000"/>
                    </a:solidFill>
                  </a:rPr>
                  <a:t>Linear polarization (LP)</a:t>
                </a:r>
              </a:p>
              <a:p>
                <a:pPr algn="ctr"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𝒂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b="0" dirty="0" smtClean="0"/>
                  <a:t>{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0,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cos</m:t>
                        </m:r>
                      </m:fName>
                      <m:e>
                        <m:r>
                          <a:rPr lang="en-US" i="1">
                            <a:latin typeface="Cambria Math"/>
                          </a:rPr>
                          <m:t>𝜑</m:t>
                        </m:r>
                      </m:e>
                    </m:func>
                    <m:r>
                      <a:rPr lang="en-US" i="1">
                        <a:latin typeface="Cambria Math"/>
                      </a:rPr>
                      <m:t>,0</m:t>
                    </m:r>
                  </m:oMath>
                </a14:m>
                <a:r>
                  <a:rPr lang="en-US" b="0" dirty="0" smtClean="0"/>
                  <a:t>}</a:t>
                </a:r>
              </a:p>
              <a:p>
                <a:pPr algn="ctr"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 smtClean="0">
                          <a:latin typeface="Cambria Math"/>
                        </a:rPr>
                        <m:t>𝒖</m:t>
                      </m:r>
                      <m:r>
                        <a:rPr lang="en-US" sz="16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{"/>
                          <m:endChr m:val="}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600" b="0" i="1" smtClean="0">
                                  <a:latin typeface="Cambria Math"/>
                                </a:rPr>
                                <m:t>4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1+</m:t>
                                  </m:r>
                                  <m:f>
                                    <m:f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Sup>
                                        <m:sSubSupPr>
                                          <m:ctrlP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600" b="0" i="1" smtClean="0">
                                              <a:latin typeface="Cambria Math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sz="1600" b="0" i="1" smtClean="0">
                                              <a:latin typeface="Cambria Math"/>
                                            </a:rPr>
                                            <m:t>0</m:t>
                                          </m:r>
                                        </m:sub>
                                        <m:sup>
                                          <m:r>
                                            <a:rPr lang="en-US" sz="1600" b="0" i="1" smtClean="0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num>
                                    <m:den>
                                      <m:r>
                                        <a:rPr lang="en-US" sz="1600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rad>
                            </m:den>
                          </m:f>
                          <m:func>
                            <m:func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sz="1600" b="0" i="1" smtClean="0">
                                  <a:latin typeface="Cambria Math"/>
                                </a:rPr>
                                <m:t>𝜑</m:t>
                              </m:r>
                            </m:e>
                          </m:func>
                          <m:r>
                            <a:rPr lang="en-US" sz="1600" b="0" i="1" smtClean="0">
                              <a:latin typeface="Cambria Math"/>
                            </a:rPr>
                            <m:t>,</m:t>
                          </m:r>
                          <m:func>
                            <m:func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𝜑</m:t>
                              </m:r>
                            </m:e>
                          </m:func>
                          <m:r>
                            <a:rPr lang="en-US" sz="1600" b="0" i="1" smtClean="0">
                              <a:latin typeface="Cambria Math"/>
                            </a:rPr>
                            <m:t>,0</m:t>
                          </m:r>
                        </m:e>
                      </m:d>
                    </m:oMath>
                  </m:oMathPara>
                </a14:m>
                <a:endParaRPr lang="en-US" sz="1600" b="0" dirty="0" smtClean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3594" y="1916832"/>
                <a:ext cx="4268886" cy="1663276"/>
              </a:xfrm>
              <a:prstGeom prst="rect">
                <a:avLst/>
              </a:prstGeom>
              <a:blipFill rotWithShape="1">
                <a:blip r:embed="rId8"/>
                <a:stretch>
                  <a:fillRect t="-18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/>
          <p:cNvGrpSpPr/>
          <p:nvPr/>
        </p:nvGrpSpPr>
        <p:grpSpPr>
          <a:xfrm>
            <a:off x="611560" y="3436092"/>
            <a:ext cx="616840" cy="648072"/>
            <a:chOff x="2771800" y="5229200"/>
            <a:chExt cx="616840" cy="648072"/>
          </a:xfrm>
        </p:grpSpPr>
        <p:cxnSp>
          <p:nvCxnSpPr>
            <p:cNvPr id="18" name="Straight Arrow Connector 17"/>
            <p:cNvCxnSpPr/>
            <p:nvPr/>
          </p:nvCxnSpPr>
          <p:spPr>
            <a:xfrm flipV="1">
              <a:off x="2843808" y="5445225"/>
              <a:ext cx="0" cy="432047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2843808" y="5877272"/>
              <a:ext cx="360040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3059832" y="5569495"/>
                  <a:ext cx="32880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/>
                          </a:rPr>
                          <m:t>𝑦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59832" y="5569495"/>
                  <a:ext cx="328808" cy="307777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2771800" y="5229200"/>
                  <a:ext cx="31438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/>
                          </a:rPr>
                          <m:t>𝑧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1800" y="5229200"/>
                  <a:ext cx="314380" cy="307777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8" name="Group 27"/>
          <p:cNvGrpSpPr/>
          <p:nvPr/>
        </p:nvGrpSpPr>
        <p:grpSpPr>
          <a:xfrm>
            <a:off x="8393580" y="3392996"/>
            <a:ext cx="616840" cy="648072"/>
            <a:chOff x="2771800" y="5229200"/>
            <a:chExt cx="616840" cy="648072"/>
          </a:xfrm>
        </p:grpSpPr>
        <p:cxnSp>
          <p:nvCxnSpPr>
            <p:cNvPr id="29" name="Straight Arrow Connector 28"/>
            <p:cNvCxnSpPr/>
            <p:nvPr/>
          </p:nvCxnSpPr>
          <p:spPr>
            <a:xfrm flipV="1">
              <a:off x="2843808" y="5445225"/>
              <a:ext cx="0" cy="432047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2843808" y="5877272"/>
              <a:ext cx="360040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3059832" y="5569495"/>
                  <a:ext cx="32880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/>
                          </a:rPr>
                          <m:t>𝑦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59832" y="5569495"/>
                  <a:ext cx="328808" cy="307777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 b="-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2771800" y="5229200"/>
                  <a:ext cx="32637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/>
                          </a:rPr>
                          <m:t>𝑥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1800" y="5229200"/>
                  <a:ext cx="326371" cy="307777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88721" y="4539222"/>
                <a:ext cx="2999539" cy="6560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𝜀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𝑚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 smtClean="0">
                                  <a:latin typeface="Cambria Math"/>
                                </a:rPr>
                                <m:t>𝒖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𝑚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/>
                            </a:rPr>
                            <m:t>1+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721" y="4539222"/>
                <a:ext cx="2999539" cy="65601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122492" y="4293096"/>
                <a:ext cx="3271088" cy="11482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𝜀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𝑚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bSup>
                                </m:num>
                                <m:den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rad>
                          <m:r>
                            <a:rPr lang="en-US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 smtClean="0">
                                  <a:solidFill>
                                    <a:srgbClr val="404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rgbClr val="404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rgbClr val="4040FF"/>
                                      </a:solidFill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4040FF"/>
                                      </a:solidFill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rgbClr val="4040FF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  <m:func>
                                <m:funcPr>
                                  <m:ctrlPr>
                                    <a:rPr lang="en-US" b="0" i="1" smtClean="0">
                                      <a:solidFill>
                                        <a:srgbClr val="404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solidFill>
                                        <a:srgbClr val="4040FF"/>
                                      </a:solidFill>
                                      <a:latin typeface="Cambria Math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b="0" i="1" smtClean="0">
                                      <a:solidFill>
                                        <a:srgbClr val="4040FF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solidFill>
                                        <a:srgbClr val="4040FF"/>
                                      </a:solidFill>
                                      <a:latin typeface="Cambria Math"/>
                                    </a:rPr>
                                    <m:t>𝜑</m:t>
                                  </m:r>
                                </m:e>
                              </m:func>
                            </m:num>
                            <m:den>
                              <m:r>
                                <a:rPr lang="en-US" i="1">
                                  <a:solidFill>
                                    <a:srgbClr val="4040FF"/>
                                  </a:solidFill>
                                  <a:latin typeface="Cambria Math"/>
                                </a:rPr>
                                <m:t>4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solidFill>
                                        <a:srgbClr val="404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i="1">
                                      <a:solidFill>
                                        <a:srgbClr val="4040FF"/>
                                      </a:solidFill>
                                      <a:latin typeface="Cambria Math"/>
                                    </a:rPr>
                                    <m:t>1+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solidFill>
                                            <a:srgbClr val="404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Sup>
                                        <m:sSubSupPr>
                                          <m:ctrlPr>
                                            <a:rPr lang="en-US" i="1">
                                              <a:solidFill>
                                                <a:srgbClr val="404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4040FF"/>
                                              </a:solidFill>
                                              <a:latin typeface="Cambria Math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4040FF"/>
                                              </a:solidFill>
                                              <a:latin typeface="Cambria Math"/>
                                            </a:rPr>
                                            <m:t>0</m:t>
                                          </m:r>
                                        </m:sub>
                                        <m:sup>
                                          <m:r>
                                            <a:rPr lang="en-US" i="1">
                                              <a:solidFill>
                                                <a:srgbClr val="4040FF"/>
                                              </a:solidFill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num>
                                    <m:den>
                                      <m:r>
                                        <a:rPr lang="en-US" i="1">
                                          <a:solidFill>
                                            <a:srgbClr val="4040FF"/>
                                          </a:solidFill>
                                          <a:latin typeface="Cambria Math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rad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2492" y="4293096"/>
                <a:ext cx="3271088" cy="114826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827584" y="5306044"/>
                <a:ext cx="6315527" cy="1438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1200"/>
                  </a:spcAft>
                </a:pPr>
                <a:r>
                  <a:rPr lang="en-US" dirty="0" smtClean="0">
                    <a:solidFill>
                      <a:srgbClr val="C00000"/>
                    </a:solidFill>
                  </a:rPr>
                  <a:t>(Ultra)relativistic motion</a:t>
                </a:r>
                <a:r>
                  <a:rPr lang="en-US" dirty="0" smtClean="0"/>
                  <a:t>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𝜀</m:t>
                    </m:r>
                    <m:r>
                      <a:rPr lang="en-US" b="0" i="1" smtClean="0">
                        <a:latin typeface="Cambria Math"/>
                      </a:rPr>
                      <m:t>≫</m:t>
                    </m:r>
                    <m:r>
                      <a:rPr lang="en-US" b="0" i="1" smtClean="0">
                        <a:latin typeface="Cambria Math"/>
                      </a:rPr>
                      <m:t>𝑚</m:t>
                    </m:r>
                  </m:oMath>
                </a14:m>
                <a:r>
                  <a:rPr lang="en-US" dirty="0" smtClean="0"/>
                  <a:t>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≫1</m:t>
                    </m:r>
                  </m:oMath>
                </a14:m>
                <a:endParaRPr lang="en-US" b="0" dirty="0" smtClean="0"/>
              </a:p>
              <a:p>
                <a:pPr algn="ctr"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𝐼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0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2</m:t>
                        </m:r>
                      </m:sup>
                    </m:sSubSup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</a:rPr>
                      <m:t>, 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ru-RU" b="0" i="1" smtClean="0">
                        <a:solidFill>
                          <a:schemeClr val="tx1"/>
                        </a:solidFill>
                        <a:latin typeface="Cambria Math"/>
                      </a:rPr>
                      <m:t>𝛼</m:t>
                    </m:r>
                    <m:r>
                      <a:rPr lang="en-US" i="1">
                        <a:latin typeface="Cambria Math"/>
                      </a:rPr>
                      <m:t>1.37⋅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18</m:t>
                        </m:r>
                      </m:sup>
                    </m:sSup>
                  </m:oMath>
                </a14:m>
                <a:r>
                  <a:rPr lang="en-US" dirty="0" smtClean="0"/>
                  <a:t>W/cm</a:t>
                </a:r>
                <a:r>
                  <a:rPr lang="en-US" baseline="30000" dirty="0" smtClean="0"/>
                  <a:t>2</a:t>
                </a:r>
                <a:r>
                  <a:rPr lang="en-US" dirty="0" smtClean="0"/>
                  <a:t>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𝜆</m:t>
                    </m:r>
                    <m:r>
                      <a:rPr lang="en-US" b="0" i="1" smtClean="0">
                        <a:latin typeface="Cambria Math"/>
                      </a:rPr>
                      <m:t>=1</m:t>
                    </m:r>
                    <m:r>
                      <a:rPr lang="en-US" b="0" i="1" smtClean="0">
                        <a:latin typeface="Cambria Math"/>
                      </a:rPr>
                      <m:t>𝜇</m:t>
                    </m:r>
                    <m:r>
                      <a:rPr lang="en-US" b="0" i="1" smtClean="0">
                        <a:latin typeface="Cambria Math"/>
                      </a:rPr>
                      <m:t>𝑚</m:t>
                    </m:r>
                  </m:oMath>
                </a14:m>
                <a:r>
                  <a:rPr lang="en-US" dirty="0" smtClean="0"/>
                  <a:t>),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𝛼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1, 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𝐿𝑃</m:t>
                            </m:r>
                          </m:e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2, 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𝐶𝑃</m:t>
                            </m:r>
                          </m:e>
                        </m:eqArr>
                      </m:e>
                    </m:d>
                  </m:oMath>
                </a14:m>
                <a:endParaRPr lang="en-US" dirty="0" smtClean="0"/>
              </a:p>
              <a:p>
                <a:pPr algn="ctr">
                  <a:spcAft>
                    <a:spcPts val="12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10</m:t>
                        </m:r>
                        <m:r>
                          <a:rPr lang="en-US" b="0" i="1" smtClean="0">
                            <a:latin typeface="Cambria Math"/>
                          </a:rPr>
                          <m:t>𝑃𝑊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∼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22</m:t>
                        </m:r>
                      </m:sup>
                    </m:sSup>
                    <m:r>
                      <a:rPr lang="en-US" b="0" i="1" smtClean="0">
                        <a:latin typeface="Cambria Math"/>
                      </a:rPr>
                      <m:t>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24</m:t>
                        </m:r>
                      </m:sup>
                    </m:sSup>
                  </m:oMath>
                </a14:m>
                <a:r>
                  <a:rPr lang="en-US" dirty="0" smtClean="0"/>
                  <a:t> W/cm</a:t>
                </a:r>
                <a:r>
                  <a:rPr lang="en-US" baseline="30000" dirty="0" smtClean="0"/>
                  <a:t>2</a:t>
                </a:r>
                <a:r>
                  <a:rPr lang="en-US" dirty="0" smtClean="0"/>
                  <a:t>,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∼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/>
                      </a:rPr>
                      <m:t>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3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5306044"/>
                <a:ext cx="6315527" cy="1438086"/>
              </a:xfrm>
              <a:prstGeom prst="rect">
                <a:avLst/>
              </a:prstGeom>
              <a:blipFill>
                <a:blip r:embed="rId16"/>
                <a:stretch>
                  <a:fillRect t="-2119" b="-1525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ight Arrow 9"/>
          <p:cNvSpPr/>
          <p:nvPr/>
        </p:nvSpPr>
        <p:spPr>
          <a:xfrm>
            <a:off x="4967263" y="5472932"/>
            <a:ext cx="245965" cy="45719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0634"/>
          <a:stretch/>
        </p:blipFill>
        <p:spPr>
          <a:xfrm rot="16200000">
            <a:off x="6898001" y="5783519"/>
            <a:ext cx="866818" cy="9103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891266" y="5994294"/>
                <a:ext cx="640753" cy="49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/>
                        </a:rPr>
                        <m:t>𝐼</m:t>
                      </m:r>
                      <m:r>
                        <a:rPr lang="en-US" sz="1400" b="0" i="1" smtClean="0">
                          <a:latin typeface="Cambria Math"/>
                        </a:rPr>
                        <m:t>∼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/>
                            </a:rPr>
                            <m:t>𝑃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/>
                            </a:rPr>
                            <m:t>𝑆</m:t>
                          </m:r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1266" y="5994294"/>
                <a:ext cx="640753" cy="495713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/>
          <p:cNvCxnSpPr/>
          <p:nvPr/>
        </p:nvCxnSpPr>
        <p:spPr>
          <a:xfrm>
            <a:off x="7331410" y="5958805"/>
            <a:ext cx="0" cy="1862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7331410" y="6237312"/>
            <a:ext cx="0" cy="1806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7274396" y="5795044"/>
                <a:ext cx="32284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/>
                        </a:rPr>
                        <m:t>𝑆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4396" y="5795044"/>
                <a:ext cx="322845" cy="307777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721528" y="3523783"/>
                <a:ext cx="1422120" cy="7693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/>
                        </a:rPr>
                        <m:t>𝑟</m:t>
                      </m:r>
                      <m:r>
                        <a:rPr lang="en-US" sz="1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1+</m:t>
                              </m:r>
                              <m:sSubSup>
                                <m:sSubSup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rad>
                        </m:den>
                      </m:f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/>
                            </a:rPr>
                            <m:t>𝜆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sz="1400" b="0" i="1" smtClean="0">
                              <a:latin typeface="Cambria Math"/>
                            </a:rPr>
                            <m:t>𝜋</m:t>
                          </m:r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1528" y="3523783"/>
                <a:ext cx="1422120" cy="769313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/>
          <p:cNvCxnSpPr/>
          <p:nvPr/>
        </p:nvCxnSpPr>
        <p:spPr>
          <a:xfrm>
            <a:off x="7740352" y="3738977"/>
            <a:ext cx="36004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7762297" y="4077072"/>
            <a:ext cx="36004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8028384" y="3738977"/>
            <a:ext cx="0" cy="33809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8016847" y="3648622"/>
                <a:ext cx="327910" cy="5004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/>
                            </a:rPr>
                            <m:t>𝑏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6847" y="3648622"/>
                <a:ext cx="327910" cy="500458"/>
              </a:xfrm>
              <a:prstGeom prst="rect">
                <a:avLst/>
              </a:prstGeom>
              <a:blipFill rotWithShape="1">
                <a:blip r:embed="rId21"/>
                <a:stretch>
                  <a:fillRect b="-1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Connector 35"/>
          <p:cNvCxnSpPr/>
          <p:nvPr/>
        </p:nvCxnSpPr>
        <p:spPr>
          <a:xfrm>
            <a:off x="7985636" y="3894494"/>
            <a:ext cx="0" cy="33390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091483" y="3879939"/>
            <a:ext cx="0" cy="33390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6084168" y="4149080"/>
            <a:ext cx="1901468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6901071" y="3911111"/>
                <a:ext cx="32791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/>
                        </a:rPr>
                        <m:t>𝑏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1071" y="3911111"/>
                <a:ext cx="327910" cy="307777"/>
              </a:xfrm>
              <a:prstGeom prst="rect">
                <a:avLst/>
              </a:prstGeom>
              <a:blipFill rotWithShape="1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4319512" y="3501008"/>
                <a:ext cx="1436354" cy="7693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/>
                        </a:rPr>
                        <m:t>𝑏</m:t>
                      </m:r>
                      <m:r>
                        <a:rPr lang="en-US" sz="1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400" i="1">
                                  <a:latin typeface="Cambria Math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400" i="1">
                                          <a:latin typeface="Cambria Math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en-US" sz="1400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bSup>
                                </m:num>
                                <m:den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rad>
                        </m:den>
                      </m:f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/>
                            </a:rPr>
                            <m:t>𝜆</m:t>
                          </m:r>
                        </m:num>
                        <m:den>
                          <m:r>
                            <a:rPr lang="en-US" sz="1400" i="1">
                              <a:latin typeface="Cambria Math"/>
                            </a:rPr>
                            <m:t>2</m:t>
                          </m:r>
                          <m:r>
                            <a:rPr lang="en-US" sz="1400" i="1">
                              <a:latin typeface="Cambria Math"/>
                            </a:rPr>
                            <m:t>𝜋</m:t>
                          </m:r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9512" y="3501008"/>
                <a:ext cx="1436354" cy="769313"/>
              </a:xfrm>
              <a:prstGeom prst="rect">
                <a:avLst/>
              </a:prstGeom>
              <a:blipFill rotWithShape="1"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885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AMBLE" val="\documentclass{article}&#10;\pagestyle{empty}&#10;\usepackage{xspace,amssymb,amsfonts,amsmath}&#10;\usepackage{color}&#10;\usepackage{TeX4PPT}&#10;"/>
  <p:tag name="MAGPC" val="200"/>
  <p:tag name="FONTSIZE" val="1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E.TNiM7oEqLHSJcstyWC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E.TNiM7oEqLHSJcstyWC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E.TNiM7oEqLHSJcstyWC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E.TNiM7oEqLHSJcstyWC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E.TNiM7oEqLHSJcstyWC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E.TNiM7oEqLHSJcstyWC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E.TNiM7oEqLHSJcstyWC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E.TNiM7oEqLHSJcstyWC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E.TNiM7oEqLHSJcstyWC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E.TNiM7oEqLHSJcstyWC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E.TNiM7oEqLHSJcstyWCQ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E.TNiM7oEqLHSJcstyWC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E.TNiM7oEqLHSJcstyWC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E.TNiM7oEqLHSJcstyWC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E.TNiM7oEqLHSJcstyWCQ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E.TNiM7oEqLHSJcstyWCQ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E.TNiM7oEqLHSJcstyWC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E.TNiM7oEqLHSJcstyWC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E.TNiM7oEqLHSJcstyWCQ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E.TNiM7oEqLHSJcstyWC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E.TNiM7oEqLHSJcstyWC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E.TNiM7oEqLHSJcstyWCQ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E.TNiM7oEqLHSJcstyWC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E.TNiM7oEqLHSJcstyWCQ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E.TNiM7oEqLHSJcstyWCQ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E.TNiM7oEqLHSJcstyWCQ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E.TNiM7oEqLHSJcstyWCQ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E.TNiM7oEqLHSJcstyWCQ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E.TNiM7oEqLHSJcstyWCQ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E.TNiM7oEqLHSJcstyWCQ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E.TNiM7oEqLHSJcstyWCQ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E.TNiM7oEqLHSJcstyWC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E.TNiM7oEqLHSJcstyWCQ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E.TNiM7oEqLHSJcstyWCQ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E.TNiM7oEqLHSJcstyWCQ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E.TNiM7oEqLHSJcstyWCQ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E.TNiM7oEqLHSJcstyWCQ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E.TNiM7oEqLHSJcstyWCQ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E.TNiM7oEqLHSJcstyWCQ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E.TNiM7oEqLHSJcstyWCQ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E.TNiM7oEqLHSJcstyWCQ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E.TNiM7oEqLHSJcstyWCQ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E.TNiM7oEqLHSJcstyWC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E.TNiM7oEqLHSJcstyWCQ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E.TNiM7oEqLHSJcstyWCQ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E.TNiM7oEqLHSJcstyWCQ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E.TNiM7oEqLHSJcstyWCQ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E.TNiM7oEqLHSJcstyWCQ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E.TNiM7oEqLHSJcstyWCQ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E.TNiM7oEqLHSJcstyWCQ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E.TNiM7oEqLHSJcstyWCQ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E.TNiM7oEqLHSJcstyWCQ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E.TNiM7oEqLHSJcstyWCQ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E.TNiM7oEqLHSJcstyWC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E.TNiM7oEqLHSJcstyWC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E.TNiM7oEqLHSJcstyWC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E.TNiM7oEqLHSJcstyWC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E.TNiM7oEqLHSJcstyWCQ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51960</TotalTime>
  <Words>3023</Words>
  <Application>Microsoft Office PowerPoint</Application>
  <PresentationFormat>Экран (4:3)</PresentationFormat>
  <Paragraphs>932</Paragraphs>
  <Slides>59</Slides>
  <Notes>24</Notes>
  <HiddenSlides>14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6" baseType="lpstr">
      <vt:lpstr>Arial</vt:lpstr>
      <vt:lpstr>Calibri</vt:lpstr>
      <vt:lpstr>Cambria Math</vt:lpstr>
      <vt:lpstr>Courier New</vt:lpstr>
      <vt:lpstr>Open Sans</vt:lpstr>
      <vt:lpstr>Wingdings</vt:lpstr>
      <vt:lpstr>Тема Office</vt:lpstr>
      <vt:lpstr>Relativistic motion in strong laser fields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 the conditions of occurrence  of QED cascades  in ultra-strong electromagnetic fields</dc:title>
  <dc:creator>Masha2</dc:creator>
  <cp:lastModifiedBy>Пользователь Windows</cp:lastModifiedBy>
  <cp:revision>935</cp:revision>
  <dcterms:created xsi:type="dcterms:W3CDTF">2013-07-09T07:21:25Z</dcterms:created>
  <dcterms:modified xsi:type="dcterms:W3CDTF">2019-08-30T00:16:04Z</dcterms:modified>
</cp:coreProperties>
</file>