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9" r:id="rId4"/>
    <p:sldId id="330" r:id="rId5"/>
    <p:sldId id="260" r:id="rId6"/>
    <p:sldId id="261" r:id="rId7"/>
    <p:sldId id="262" r:id="rId8"/>
    <p:sldId id="319" r:id="rId9"/>
    <p:sldId id="320" r:id="rId10"/>
    <p:sldId id="263" r:id="rId11"/>
    <p:sldId id="264" r:id="rId12"/>
    <p:sldId id="265" r:id="rId13"/>
    <p:sldId id="266" r:id="rId14"/>
    <p:sldId id="321" r:id="rId15"/>
    <p:sldId id="267" r:id="rId16"/>
    <p:sldId id="331" r:id="rId17"/>
    <p:sldId id="332" r:id="rId18"/>
    <p:sldId id="271" r:id="rId19"/>
    <p:sldId id="272" r:id="rId20"/>
    <p:sldId id="273" r:id="rId21"/>
    <p:sldId id="274" r:id="rId22"/>
    <p:sldId id="275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322" r:id="rId31"/>
    <p:sldId id="324" r:id="rId32"/>
    <p:sldId id="323" r:id="rId33"/>
    <p:sldId id="326" r:id="rId34"/>
    <p:sldId id="327" r:id="rId35"/>
    <p:sldId id="325" r:id="rId36"/>
    <p:sldId id="333" r:id="rId37"/>
    <p:sldId id="328" r:id="rId38"/>
    <p:sldId id="30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028F3-7531-41D7-87C9-6E61018BC672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4AA95-38DF-4900-81B3-CAD99AE0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3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D345F-BDF1-4283-A816-7EB489FD83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1F3-AD0D-4790-B0FD-9F7BE00C111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7DE3-9831-4191-8904-A65AC376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0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1F3-AD0D-4790-B0FD-9F7BE00C111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7DE3-9831-4191-8904-A65AC376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4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1F3-AD0D-4790-B0FD-9F7BE00C111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7DE3-9831-4191-8904-A65AC376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1F3-AD0D-4790-B0FD-9F7BE00C111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7DE3-9831-4191-8904-A65AC376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1F3-AD0D-4790-B0FD-9F7BE00C111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7DE3-9831-4191-8904-A65AC376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1F3-AD0D-4790-B0FD-9F7BE00C111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7DE3-9831-4191-8904-A65AC376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1F3-AD0D-4790-B0FD-9F7BE00C111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7DE3-9831-4191-8904-A65AC376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2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1F3-AD0D-4790-B0FD-9F7BE00C111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7DE3-9831-4191-8904-A65AC376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6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1F3-AD0D-4790-B0FD-9F7BE00C111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7DE3-9831-4191-8904-A65AC376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9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1F3-AD0D-4790-B0FD-9F7BE00C111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7DE3-9831-4191-8904-A65AC376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5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F1F3-AD0D-4790-B0FD-9F7BE00C111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67DE3-9831-4191-8904-A65AC376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0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AF1F3-AD0D-4790-B0FD-9F7BE00C111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67DE3-9831-4191-8904-A65AC376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95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://www.pnas.org/content/102/35/12350/F2.large.jpg"/>
          <p:cNvSpPr>
            <a:spLocks noChangeAspect="1" noChangeArrowheads="1"/>
          </p:cNvSpPr>
          <p:nvPr/>
        </p:nvSpPr>
        <p:spPr bwMode="auto">
          <a:xfrm>
            <a:off x="155575" y="-1790700"/>
            <a:ext cx="34766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http://www.pnas.org/content/102/35/12350/F2.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77000" cy="6966857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9" name="AutoShape 7" descr="http://d2gme0e5d9kd75.cloudfront.net/content/royfocus/3/5/20130037/F4.large.jpg"/>
          <p:cNvSpPr>
            <a:spLocks noChangeAspect="1" noChangeArrowheads="1"/>
          </p:cNvSpPr>
          <p:nvPr/>
        </p:nvSpPr>
        <p:spPr bwMode="auto">
          <a:xfrm>
            <a:off x="155575" y="-1790700"/>
            <a:ext cx="66865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0" y="228600"/>
            <a:ext cx="2819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BLUF domain</a:t>
            </a:r>
          </a:p>
          <a:p>
            <a:endParaRPr lang="en-US" sz="3600" dirty="0" smtClean="0"/>
          </a:p>
          <a:p>
            <a:r>
              <a:rPr lang="en-US" sz="3600" dirty="0" smtClean="0"/>
              <a:t>Biological photo sensor</a:t>
            </a:r>
          </a:p>
          <a:p>
            <a:r>
              <a:rPr lang="en-US" sz="3600" dirty="0" smtClean="0"/>
              <a:t>Using FAD</a:t>
            </a:r>
          </a:p>
          <a:p>
            <a:r>
              <a:rPr lang="en-US" sz="3600" dirty="0" smtClean="0"/>
              <a:t>(</a:t>
            </a:r>
            <a:r>
              <a:rPr lang="en-US" sz="3600" dirty="0" err="1" smtClean="0"/>
              <a:t>Flavin</a:t>
            </a:r>
            <a:r>
              <a:rPr lang="en-US" sz="3600" dirty="0" smtClean="0"/>
              <a:t> Adenine </a:t>
            </a:r>
            <a:r>
              <a:rPr lang="en-US" sz="3600" dirty="0" err="1" smtClean="0"/>
              <a:t>Dinucleotide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as cofactor</a:t>
            </a:r>
          </a:p>
          <a:p>
            <a:endParaRPr lang="en-US" sz="3600" dirty="0" smtClean="0"/>
          </a:p>
          <a:p>
            <a:r>
              <a:rPr lang="en-US" sz="3600" dirty="0" smtClean="0"/>
              <a:t>(biological APD…)</a:t>
            </a:r>
          </a:p>
        </p:txBody>
      </p:sp>
    </p:spTree>
    <p:extLst>
      <p:ext uri="{BB962C8B-B14F-4D97-AF65-F5344CB8AC3E}">
        <p14:creationId xmlns:p14="http://schemas.microsoft.com/office/powerpoint/2010/main" val="7638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://www.pnas.org/content/102/35/12350/F2.large.jpg"/>
          <p:cNvSpPr>
            <a:spLocks noChangeAspect="1" noChangeArrowheads="1"/>
          </p:cNvSpPr>
          <p:nvPr/>
        </p:nvSpPr>
        <p:spPr bwMode="auto">
          <a:xfrm>
            <a:off x="155575" y="-1790700"/>
            <a:ext cx="34766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http://www.pnas.org/content/102/35/12350/F2.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77000" cy="6966857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267200" y="48768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05600" y="304800"/>
            <a:ext cx="243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Flavin</a:t>
            </a:r>
            <a:r>
              <a:rPr lang="en-US" sz="3200" dirty="0"/>
              <a:t>,</a:t>
            </a:r>
          </a:p>
          <a:p>
            <a:r>
              <a:rPr lang="en-US" sz="3200" dirty="0" smtClean="0"/>
              <a:t>Cofactor operating in visible</a:t>
            </a:r>
          </a:p>
          <a:p>
            <a:endParaRPr lang="en-US" sz="3200" dirty="0"/>
          </a:p>
          <a:p>
            <a:r>
              <a:rPr lang="en-US" sz="3200" u="sng" dirty="0" smtClean="0"/>
              <a:t>Visible </a:t>
            </a:r>
          </a:p>
          <a:p>
            <a:r>
              <a:rPr lang="en-US" sz="3200" u="sng" dirty="0" smtClean="0"/>
              <a:t>near UV</a:t>
            </a:r>
          </a:p>
          <a:p>
            <a:endParaRPr lang="en-US" sz="3200" u="sng" dirty="0"/>
          </a:p>
          <a:p>
            <a:r>
              <a:rPr lang="en-US" sz="3200" u="sng" dirty="0" err="1" smtClean="0"/>
              <a:t>fs</a:t>
            </a:r>
            <a:r>
              <a:rPr lang="en-US" sz="3200" u="sng" dirty="0" smtClean="0"/>
              <a:t>-ns</a:t>
            </a:r>
            <a:endParaRPr lang="en-US" sz="3200" u="sng" dirty="0"/>
          </a:p>
        </p:txBody>
      </p:sp>
      <p:sp>
        <p:nvSpPr>
          <p:cNvPr id="33799" name="AutoShape 7" descr="http://d2gme0e5d9kd75.cloudfront.net/content/royfocus/3/5/20130037/F4.large.jpg"/>
          <p:cNvSpPr>
            <a:spLocks noChangeAspect="1" noChangeArrowheads="1"/>
          </p:cNvSpPr>
          <p:nvPr/>
        </p:nvSpPr>
        <p:spPr bwMode="auto">
          <a:xfrm>
            <a:off x="155575" y="-1790700"/>
            <a:ext cx="66865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04101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5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://www.pnas.org/content/102/35/12350/F2.large.jpg"/>
          <p:cNvSpPr>
            <a:spLocks noChangeAspect="1" noChangeArrowheads="1"/>
          </p:cNvSpPr>
          <p:nvPr/>
        </p:nvSpPr>
        <p:spPr bwMode="auto">
          <a:xfrm>
            <a:off x="155575" y="-1790700"/>
            <a:ext cx="34766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http://www.pnas.org/content/102/35/12350/F2.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77000" cy="6966857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3581400" y="57912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9" name="AutoShape 7" descr="http://d2gme0e5d9kd75.cloudfront.net/content/royfocus/3/5/20130037/F4.large.jpg"/>
          <p:cNvSpPr>
            <a:spLocks noChangeAspect="1" noChangeArrowheads="1"/>
          </p:cNvSpPr>
          <p:nvPr/>
        </p:nvSpPr>
        <p:spPr bwMode="auto">
          <a:xfrm>
            <a:off x="155575" y="-1790700"/>
            <a:ext cx="66865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05600" y="304800"/>
            <a:ext cx="243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Amino acids</a:t>
            </a:r>
          </a:p>
          <a:p>
            <a:endParaRPr lang="en-US" sz="3200" dirty="0"/>
          </a:p>
          <a:p>
            <a:r>
              <a:rPr lang="en-US" sz="3200" u="sng" dirty="0" smtClean="0"/>
              <a:t>UV</a:t>
            </a:r>
          </a:p>
          <a:p>
            <a:endParaRPr lang="en-US" sz="3200" u="sng" dirty="0"/>
          </a:p>
          <a:p>
            <a:r>
              <a:rPr lang="en-US" sz="3200" u="sng" dirty="0" err="1" smtClean="0"/>
              <a:t>fs</a:t>
            </a:r>
            <a:r>
              <a:rPr lang="en-US" sz="3200" u="sng" dirty="0" smtClean="0"/>
              <a:t>-ns</a:t>
            </a:r>
            <a:endParaRPr lang="en-US" sz="3200" u="sng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6553200" cy="429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3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://www.pnas.org/content/102/35/12350/F2.large.jpg"/>
          <p:cNvSpPr>
            <a:spLocks noChangeAspect="1" noChangeArrowheads="1"/>
          </p:cNvSpPr>
          <p:nvPr/>
        </p:nvSpPr>
        <p:spPr bwMode="auto">
          <a:xfrm>
            <a:off x="155575" y="-1790700"/>
            <a:ext cx="34766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http://www.pnas.org/content/102/35/12350/F2.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77000" cy="6966857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876800" y="5715000"/>
            <a:ext cx="685800" cy="685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9" name="AutoShape 7" descr="http://d2gme0e5d9kd75.cloudfront.net/content/royfocus/3/5/20130037/F4.large.jpg"/>
          <p:cNvSpPr>
            <a:spLocks noChangeAspect="1" noChangeArrowheads="1"/>
          </p:cNvSpPr>
          <p:nvPr/>
        </p:nvSpPr>
        <p:spPr bwMode="auto">
          <a:xfrm>
            <a:off x="155575" y="-1790700"/>
            <a:ext cx="66865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0" y="304800"/>
            <a:ext cx="266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Bond structure (vibration spectroscopy)</a:t>
            </a:r>
          </a:p>
          <a:p>
            <a:endParaRPr lang="en-US" sz="3200" dirty="0"/>
          </a:p>
          <a:p>
            <a:r>
              <a:rPr lang="en-US" sz="3200" u="sng" dirty="0" smtClean="0"/>
              <a:t>Mid IR</a:t>
            </a:r>
          </a:p>
          <a:p>
            <a:endParaRPr lang="en-US" sz="3200" u="sng" dirty="0"/>
          </a:p>
          <a:p>
            <a:r>
              <a:rPr lang="en-US" sz="3200" u="sng" dirty="0" err="1" smtClean="0"/>
              <a:t>fs</a:t>
            </a:r>
            <a:r>
              <a:rPr lang="en-US" sz="3200" u="sng" dirty="0" smtClean="0"/>
              <a:t>-</a:t>
            </a:r>
            <a:r>
              <a:rPr lang="el-GR" sz="3200" u="sng" dirty="0" smtClean="0"/>
              <a:t>μ</a:t>
            </a:r>
            <a:r>
              <a:rPr lang="en-US" sz="3200" u="sng" dirty="0" smtClean="0"/>
              <a:t>s</a:t>
            </a:r>
            <a:endParaRPr lang="en-US" sz="3200" u="sng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"/>
            <a:ext cx="6477000" cy="463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4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09600" y="457200"/>
            <a:ext cx="12057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5265" y="1698154"/>
            <a:ext cx="12057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064970" y="457200"/>
            <a:ext cx="0" cy="12409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6400" y="762000"/>
            <a:ext cx="707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Direct: (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photon</a:t>
            </a:r>
            <a:r>
              <a:rPr lang="en-US" sz="3200" dirty="0" smtClean="0"/>
              <a:t> = 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transition</a:t>
            </a:r>
            <a:r>
              <a:rPr lang="en-US" sz="3200" dirty="0" smtClean="0"/>
              <a:t>) (</a:t>
            </a:r>
            <a:r>
              <a:rPr lang="en-US" sz="3200" b="1" dirty="0" smtClean="0"/>
              <a:t>Mid Infrared</a:t>
            </a:r>
            <a:r>
              <a:rPr lang="en-US" sz="3200" dirty="0" smtClean="0"/>
              <a:t>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38200" y="2286000"/>
            <a:ext cx="0" cy="41215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43000" y="2362200"/>
            <a:ext cx="0" cy="29500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8725" y="5318956"/>
            <a:ext cx="12057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6400800"/>
            <a:ext cx="12057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33800" y="5562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Raman</a:t>
            </a:r>
            <a:r>
              <a:rPr lang="en-US" sz="3200" dirty="0" smtClean="0"/>
              <a:t>: </a:t>
            </a:r>
            <a:r>
              <a:rPr lang="el-GR" sz="3200" dirty="0" smtClean="0"/>
              <a:t>Δ</a:t>
            </a:r>
            <a:r>
              <a:rPr lang="en-US" sz="3200" dirty="0" smtClean="0"/>
              <a:t>E = 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transition</a:t>
            </a:r>
            <a:endParaRPr lang="en-US" sz="3200" dirty="0" smtClean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57200" y="5562600"/>
            <a:ext cx="12057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7200" y="5943600"/>
            <a:ext cx="12057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295400" y="2362200"/>
            <a:ext cx="0" cy="3200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447800" y="2362200"/>
            <a:ext cx="0" cy="35596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3200400" y="3200400"/>
            <a:ext cx="277225" cy="973736"/>
          </a:xfrm>
          <a:custGeom>
            <a:avLst/>
            <a:gdLst>
              <a:gd name="connsiteX0" fmla="*/ 0 w 2883050"/>
              <a:gd name="connsiteY0" fmla="*/ 2196353 h 2196353"/>
              <a:gd name="connsiteX1" fmla="*/ 731520 w 2883050"/>
              <a:gd name="connsiteY1" fmla="*/ 1443318 h 2196353"/>
              <a:gd name="connsiteX2" fmla="*/ 1452283 w 2883050"/>
              <a:gd name="connsiteY2" fmla="*/ 1793 h 2196353"/>
              <a:gd name="connsiteX3" fmla="*/ 2173045 w 2883050"/>
              <a:gd name="connsiteY3" fmla="*/ 1454075 h 2196353"/>
              <a:gd name="connsiteX4" fmla="*/ 2883050 w 2883050"/>
              <a:gd name="connsiteY4" fmla="*/ 2185595 h 21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050" h="2196353">
                <a:moveTo>
                  <a:pt x="0" y="2196353"/>
                </a:moveTo>
                <a:cubicBezTo>
                  <a:pt x="244736" y="2002715"/>
                  <a:pt x="489473" y="1809078"/>
                  <a:pt x="731520" y="1443318"/>
                </a:cubicBezTo>
                <a:cubicBezTo>
                  <a:pt x="973567" y="1077558"/>
                  <a:pt x="1212029" y="0"/>
                  <a:pt x="1452283" y="1793"/>
                </a:cubicBezTo>
                <a:cubicBezTo>
                  <a:pt x="1692537" y="3586"/>
                  <a:pt x="1934584" y="1090108"/>
                  <a:pt x="2173045" y="1454075"/>
                </a:cubicBezTo>
                <a:cubicBezTo>
                  <a:pt x="2411506" y="1818042"/>
                  <a:pt x="2647278" y="2001818"/>
                  <a:pt x="2883050" y="2185595"/>
                </a:cubicBezTo>
              </a:path>
            </a:pathLst>
          </a:custGeom>
          <a:solidFill>
            <a:schemeClr val="accent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581401" y="3733800"/>
            <a:ext cx="228600" cy="440336"/>
          </a:xfrm>
          <a:custGeom>
            <a:avLst/>
            <a:gdLst>
              <a:gd name="connsiteX0" fmla="*/ 0 w 2883050"/>
              <a:gd name="connsiteY0" fmla="*/ 2196353 h 2196353"/>
              <a:gd name="connsiteX1" fmla="*/ 731520 w 2883050"/>
              <a:gd name="connsiteY1" fmla="*/ 1443318 h 2196353"/>
              <a:gd name="connsiteX2" fmla="*/ 1452283 w 2883050"/>
              <a:gd name="connsiteY2" fmla="*/ 1793 h 2196353"/>
              <a:gd name="connsiteX3" fmla="*/ 2173045 w 2883050"/>
              <a:gd name="connsiteY3" fmla="*/ 1454075 h 2196353"/>
              <a:gd name="connsiteX4" fmla="*/ 2883050 w 2883050"/>
              <a:gd name="connsiteY4" fmla="*/ 2185595 h 21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050" h="2196353">
                <a:moveTo>
                  <a:pt x="0" y="2196353"/>
                </a:moveTo>
                <a:cubicBezTo>
                  <a:pt x="244736" y="2002715"/>
                  <a:pt x="489473" y="1809078"/>
                  <a:pt x="731520" y="1443318"/>
                </a:cubicBezTo>
                <a:cubicBezTo>
                  <a:pt x="973567" y="1077558"/>
                  <a:pt x="1212029" y="0"/>
                  <a:pt x="1452283" y="1793"/>
                </a:cubicBezTo>
                <a:cubicBezTo>
                  <a:pt x="1692537" y="3586"/>
                  <a:pt x="1934584" y="1090108"/>
                  <a:pt x="2173045" y="1454075"/>
                </a:cubicBezTo>
                <a:cubicBezTo>
                  <a:pt x="2411506" y="1818042"/>
                  <a:pt x="2647278" y="2001818"/>
                  <a:pt x="2883050" y="2185595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962400" y="3733800"/>
            <a:ext cx="228600" cy="440336"/>
          </a:xfrm>
          <a:custGeom>
            <a:avLst/>
            <a:gdLst>
              <a:gd name="connsiteX0" fmla="*/ 0 w 2883050"/>
              <a:gd name="connsiteY0" fmla="*/ 2196353 h 2196353"/>
              <a:gd name="connsiteX1" fmla="*/ 731520 w 2883050"/>
              <a:gd name="connsiteY1" fmla="*/ 1443318 h 2196353"/>
              <a:gd name="connsiteX2" fmla="*/ 1452283 w 2883050"/>
              <a:gd name="connsiteY2" fmla="*/ 1793 h 2196353"/>
              <a:gd name="connsiteX3" fmla="*/ 2173045 w 2883050"/>
              <a:gd name="connsiteY3" fmla="*/ 1454075 h 2196353"/>
              <a:gd name="connsiteX4" fmla="*/ 2883050 w 2883050"/>
              <a:gd name="connsiteY4" fmla="*/ 2185595 h 21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050" h="2196353">
                <a:moveTo>
                  <a:pt x="0" y="2196353"/>
                </a:moveTo>
                <a:cubicBezTo>
                  <a:pt x="244736" y="2002715"/>
                  <a:pt x="489473" y="1809078"/>
                  <a:pt x="731520" y="1443318"/>
                </a:cubicBezTo>
                <a:cubicBezTo>
                  <a:pt x="973567" y="1077558"/>
                  <a:pt x="1212029" y="0"/>
                  <a:pt x="1452283" y="1793"/>
                </a:cubicBezTo>
                <a:cubicBezTo>
                  <a:pt x="1692537" y="3586"/>
                  <a:pt x="1934584" y="1090108"/>
                  <a:pt x="2173045" y="1454075"/>
                </a:cubicBezTo>
                <a:cubicBezTo>
                  <a:pt x="2411506" y="1818042"/>
                  <a:pt x="2647278" y="2001818"/>
                  <a:pt x="2883050" y="2185595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876800" y="3733800"/>
            <a:ext cx="304799" cy="440336"/>
          </a:xfrm>
          <a:custGeom>
            <a:avLst/>
            <a:gdLst>
              <a:gd name="connsiteX0" fmla="*/ 0 w 2883050"/>
              <a:gd name="connsiteY0" fmla="*/ 2196353 h 2196353"/>
              <a:gd name="connsiteX1" fmla="*/ 731520 w 2883050"/>
              <a:gd name="connsiteY1" fmla="*/ 1443318 h 2196353"/>
              <a:gd name="connsiteX2" fmla="*/ 1452283 w 2883050"/>
              <a:gd name="connsiteY2" fmla="*/ 1793 h 2196353"/>
              <a:gd name="connsiteX3" fmla="*/ 2173045 w 2883050"/>
              <a:gd name="connsiteY3" fmla="*/ 1454075 h 2196353"/>
              <a:gd name="connsiteX4" fmla="*/ 2883050 w 2883050"/>
              <a:gd name="connsiteY4" fmla="*/ 2185595 h 21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050" h="2196353">
                <a:moveTo>
                  <a:pt x="0" y="2196353"/>
                </a:moveTo>
                <a:cubicBezTo>
                  <a:pt x="244736" y="2002715"/>
                  <a:pt x="489473" y="1809078"/>
                  <a:pt x="731520" y="1443318"/>
                </a:cubicBezTo>
                <a:cubicBezTo>
                  <a:pt x="973567" y="1077558"/>
                  <a:pt x="1212029" y="0"/>
                  <a:pt x="1452283" y="1793"/>
                </a:cubicBezTo>
                <a:cubicBezTo>
                  <a:pt x="1692537" y="3586"/>
                  <a:pt x="1934584" y="1090108"/>
                  <a:pt x="2173045" y="1454075"/>
                </a:cubicBezTo>
                <a:cubicBezTo>
                  <a:pt x="2411506" y="1818042"/>
                  <a:pt x="2647278" y="2001818"/>
                  <a:pt x="2883050" y="2185595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828800" y="5334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Δ</a:t>
            </a:r>
            <a:r>
              <a:rPr lang="en-US" sz="3200" dirty="0" smtClean="0"/>
              <a:t>E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905000" y="53340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276600" y="2438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Δ</a:t>
            </a:r>
            <a:r>
              <a:rPr lang="en-US" sz="3200" dirty="0" smtClean="0"/>
              <a:t>E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276600" y="304800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895600" y="4267200"/>
            <a:ext cx="3048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10000" y="4343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</a:t>
            </a:r>
          </a:p>
        </p:txBody>
      </p:sp>
      <p:pic>
        <p:nvPicPr>
          <p:cNvPr id="3074" name="Picture 2" descr="Image result for raman versus ir transi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84" y="1484784"/>
            <a:ext cx="3810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://www.pnas.org/content/102/35/12350/F2.large.jpg"/>
          <p:cNvSpPr>
            <a:spLocks noChangeAspect="1" noChangeArrowheads="1"/>
          </p:cNvSpPr>
          <p:nvPr/>
        </p:nvSpPr>
        <p:spPr bwMode="auto">
          <a:xfrm>
            <a:off x="155575" y="-1790700"/>
            <a:ext cx="34766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http://www.pnas.org/content/102/35/12350/F2.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77000" cy="6966857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9" name="AutoShape 7" descr="http://d2gme0e5d9kd75.cloudfront.net/content/royfocus/3/5/20130037/F4.large.jpg"/>
          <p:cNvSpPr>
            <a:spLocks noChangeAspect="1" noChangeArrowheads="1"/>
          </p:cNvSpPr>
          <p:nvPr/>
        </p:nvSpPr>
        <p:spPr bwMode="auto">
          <a:xfrm>
            <a:off x="155575" y="-1790700"/>
            <a:ext cx="66865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114800" y="533400"/>
            <a:ext cx="1601106" cy="3072758"/>
            <a:chOff x="4123789" y="561522"/>
            <a:chExt cx="1601106" cy="3072758"/>
          </a:xfrm>
        </p:grpSpPr>
        <p:sp>
          <p:nvSpPr>
            <p:cNvPr id="7" name="Oval 6"/>
            <p:cNvSpPr/>
            <p:nvPr/>
          </p:nvSpPr>
          <p:spPr>
            <a:xfrm rot="1179966">
              <a:off x="4285103" y="586280"/>
              <a:ext cx="1295400" cy="30480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179966">
              <a:off x="4123789" y="561522"/>
              <a:ext cx="1601106" cy="30480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 rot="1179966">
            <a:off x="3963874" y="528674"/>
            <a:ext cx="1858742" cy="3048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1456663">
            <a:off x="4473158" y="1844165"/>
            <a:ext cx="914400" cy="457200"/>
          </a:xfrm>
          <a:prstGeom prst="leftRightArrow">
            <a:avLst/>
          </a:prstGeom>
          <a:solidFill>
            <a:srgbClr val="FF00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05600" y="304800"/>
            <a:ext cx="243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Backbone bulk modes</a:t>
            </a:r>
          </a:p>
          <a:p>
            <a:endParaRPr lang="en-US" sz="3200" dirty="0"/>
          </a:p>
          <a:p>
            <a:r>
              <a:rPr lang="en-US" sz="3200" u="sng" dirty="0" smtClean="0"/>
              <a:t>THz</a:t>
            </a:r>
          </a:p>
          <a:p>
            <a:endParaRPr lang="en-US" sz="3200" u="sng" dirty="0"/>
          </a:p>
          <a:p>
            <a:r>
              <a:rPr lang="en-US" sz="3200" u="sng" dirty="0" err="1" smtClean="0"/>
              <a:t>ps</a:t>
            </a:r>
            <a:r>
              <a:rPr lang="en-US" sz="3200" u="sng" dirty="0" smtClean="0"/>
              <a:t> - ms</a:t>
            </a:r>
            <a:endParaRPr lang="en-US" sz="3200" u="sng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3838575" cy="356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82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Optical parametric amplifier"/>
          <p:cNvSpPr>
            <a:spLocks noChangeAspect="1" noChangeArrowheads="1"/>
          </p:cNvSpPr>
          <p:nvPr/>
        </p:nvSpPr>
        <p:spPr bwMode="auto">
          <a:xfrm>
            <a:off x="155575" y="-533400"/>
            <a:ext cx="40576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Optical parametric amplifier"/>
          <p:cNvSpPr>
            <a:spLocks noChangeAspect="1" noChangeArrowheads="1"/>
          </p:cNvSpPr>
          <p:nvPr/>
        </p:nvSpPr>
        <p:spPr bwMode="auto">
          <a:xfrm>
            <a:off x="307975" y="-381000"/>
            <a:ext cx="40576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Optical parametric amplifier"/>
          <p:cNvSpPr>
            <a:spLocks noChangeAspect="1" noChangeArrowheads="1"/>
          </p:cNvSpPr>
          <p:nvPr/>
        </p:nvSpPr>
        <p:spPr bwMode="auto">
          <a:xfrm>
            <a:off x="460375" y="-228600"/>
            <a:ext cx="40576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 descr="https://encrypted-tbn0.gstatic.com/images?q=tbn:ANd9GcTnwWwUwP9CEIJzPTjs7F26uUpSDlXwJarIlBcY6RpWxXcNWF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816424" cy="33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768" y="188640"/>
            <a:ext cx="91085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Parametric amplification allows converting pulses into other wavelengths</a:t>
            </a:r>
            <a:endParaRPr lang="en-US" sz="2300" dirty="0"/>
          </a:p>
        </p:txBody>
      </p:sp>
      <p:pic>
        <p:nvPicPr>
          <p:cNvPr id="2059" name="Picture 11" descr="Image result for Optical parametric amplif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04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25867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Typical tuning curves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9000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136129"/>
            <a:ext cx="8045152" cy="6188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228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power VIS + near UV/IR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154824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 + UV + IR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251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 - IR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3352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Ultrashort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8821" y="4876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shaped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61221" y="563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spectrally narrowed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Time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1520" y="1189038"/>
            <a:ext cx="8730970" cy="317606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Miroslav Kloz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b="1" dirty="0" smtClean="0"/>
              <a:t>Femtosecond spectroscopy</a:t>
            </a:r>
            <a:br>
              <a:rPr lang="en-US" b="1" dirty="0" smtClean="0"/>
            </a:br>
            <a:r>
              <a:rPr lang="en-US" b="1" dirty="0" smtClean="0"/>
              <a:t>at ELI Beamlines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700" dirty="0" smtClean="0"/>
              <a:t>Probing </a:t>
            </a:r>
            <a:r>
              <a:rPr lang="en-US" sz="2700" dirty="0"/>
              <a:t>and Driving </a:t>
            </a:r>
            <a:r>
              <a:rPr lang="en-US" sz="2700" dirty="0" smtClean="0"/>
              <a:t>(Bio)Molecular Dynamics</a:t>
            </a:r>
            <a:br>
              <a:rPr lang="en-US" sz="2700" dirty="0" smtClean="0"/>
            </a:br>
            <a:r>
              <a:rPr lang="en-US" sz="2700" dirty="0" smtClean="0"/>
              <a:t> </a:t>
            </a:r>
            <a:r>
              <a:rPr lang="en-US" sz="2700" dirty="0"/>
              <a:t>with Femtosecond Pulses 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(</a:t>
            </a:r>
            <a:r>
              <a:rPr lang="en-US" sz="2800" dirty="0" smtClean="0"/>
              <a:t>wavelengths 200 – 1200 nm, energies below 1 </a:t>
            </a:r>
            <a:r>
              <a:rPr lang="en-US" sz="2800" dirty="0" err="1" smtClean="0"/>
              <a:t>mJ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51202" name="AutoShape 2" descr="data:image/jpeg;base64,/9j/4AAQSkZJRgABAQAAAQABAAD/2wCEAAkGBxMHBhUUBxQVExIXGB0YFxQYFhYfGBgbGBwdGhofIB0dHyggJBooHRwcIjIiJikrLi4uGyI5RDMtNygtLisBCgoKDg0OGhAQGiwlICQ3NzUvNy8sLDQsNC40Ny0vNy0sLy8sLC0sNC80Myw0LC8sNCwvLDc3NTQsLzQsNCwsLP/AABEIAKABPAMBEQACEQEDEQH/xAAcAAEAAQUBAQAAAAAAAAAAAAAABAIDBQYHAQj/xABKEAABAwIEAQcHCQUFCAMAAAABAAIDBBEFBhIhMQcTQVFhcZEiNTZzgbGyFBUycnSSobPBI0JUYqIWN1KC0SUzk8LD0uHwJDRT/8QAGwEBAAIDAQEAAAAAAAAAAAAAAAMEAgUGAQf/xAA2EQEAAQIDAwoFAwQDAAAAAAAAAQIDBAURQXGBEhMhMTIzUbHB0QY0YZGhFGLwIiOy4VJykv/aAAwDAQACEQMRAD8A7igICAgICAgICAgICAgICAgICAgICAgICAgICAgICAgICAgICAgICAgICAgICAgICAgICAgICAgICAgICAgICAgICAgICAgICAgICAgICAgICAgICAgICAgICAgICAgICAgICAgICAgICAgICAgICAgICAgICAgICAgICAgICAgICAgICAgICAgIIkszm4rGwHyTHI4jbi10YHxHxQS0BAQEBAQEBAQEBAQEBAQEBAQEBAQEBAQEBAQEBAQEBBYqKyOmdapkYwncBzmj3lYzXTT1ylos3Lka0UzO6JeQ18VRJpgkjc7qa9pPgCkV0z0RMFdi7RGtVMxH1iUhZIhAQEBBAm8+Reql+KFBPQEBAQEBAQEBB41we27DcdYR7MTHRLxjxIPIIO5Gx6QbEd4K8idSaZjrVL14ICAgICAgICAgICAgICAgICAgICDmfKr51h9WfiWkzXt0ux+G+5r3+iByb+lDfqP9wUOW99wWs/8Ak53w62uhcIICAgIIE3nyL1UvxQoJ6AgICAgICCFSYmyqxGaFlxJCW6gekPaHAjs3t3juUdN2mqqaI64WbuFrt2qLs9VeunCdNJYLLmMP/tFU0tc4uLXufETx0k309wBBHZfoAVXD3p52u1Vvjc2WPwdH6W1ibcaaxEVb/HjpOvugZRxA0GZ6mjnPkmR74uw3LiB3tOr2HrUeFuzTfrsz49CzmmHi9g7WLp64iIq8teE9H2MvV5w7O9TTSnyJXue0dTyNf4tP9IXli5yMTXanqnpe47Dxfy61iI66YiJ3dX4nzZOjxl8WdpqaqN2ODXxX6CGN1NHYdz7D1qem/MYiq1PBSu4KirLreIojpjWKvvOk8OiGxiZpmLARrADi2+9iSAbdVwfBW9Y102tTyKuTytOjq4q16xEBAQEBAQEBAQEBAQEBAQEBAQcz5VfOsPqz8S0ma9ul2Pw33Ne/0QOTf0ob9R/uChy3vuCzn/yc74dbXQuFc0zDyssw7FXxYdBzzWOLXSOk0glpsdIDTsDtc8bcLWJDdMrZhizNhImorjctew8WOFiQbdhBB6iEGXQEECbz5F6qX4oUE9AQEBAQEESXEGxYoyF99T2Oe09HkFoI7/Kv7CsJriK4p8U9OHqqs1Xo6omInjr7NQrKj5u5T2HgJmNa7t1Atb/Uxq19dXN42P3Q31q3z+T1RtomZjh0z+JljMzTfNHKIyUbA82531SObd/SCoMTVzWLivd7LmXUfqcqqtb4jf2o/Kzm+X5pz6Jm7bxyHutpd4hp8Vhi55rFRXuSZXT+pyybU/WPWPN5niX5szs2aPjaOXbp0nT+IZZMbPN4mK4+kvcno5/LptT+6n79Pqk55qPm7OkE7DsGRuJ6wHuDvFuyzxtfN4mivchye3z+X3LM+Mx+I0/LNZkrPmzOlHIPoyNMTu0FwHgHOB9itYivm8Rbq8ehrsBZ5/L79vbTPKjfp7RMNxWwaAQEBAQEBAQEBAQEBAQEBAQEBBzPlV86w+rPxLSZr26XY/Dfc17/AEQOTf0ob9R/uChy3vuCzn/yc74dbXQuFcBzLkCtocYeKOF80TnExvZvs43Ad0hw4G+yDqHJlluTLeAFuIWEsjzI5gIOjYNDbjYmwubdfTa6DbkBBAm8+Reql+KFBPQEBAQEBBqmaZPk+a8OcOl0jD/nDG/qqOJq5N61O/0bzLqeXgsVT9KZ+2ssDyhu+T5sp5B0NYfuyEqpj/6cRRV/Ots8ijl4K7R9Z/MQscq0X+2Iz1xW8HO/7lhmkf3KZ+iT4aq/sVR4VekeyPyhu5+tp5P8dOw/i4/qsMxnWqirxhNkUci3co8K59PZbz075QaSQ8X0rL/if+ZeY/p5urxiGWTRyOet+Fc/z8K88v5+hoXu4upxfwaf1XuOnWi3V9GOTxyLmIojZX7p2f5TNglDK0+UWXB7XNY79FNj51t2qv5sVskpinEYi1PVr5TVDpEL+dhDh0gHxW4idY1cjXTyapjwVr1iICAgICAgICAgICAgINNzbyi02XpTHEDUTjjG0gNYepz+APYAT2BBoFZys10zz8nbBG3oAY5x8S6x8AgppuVivid+1EEg6QY3A+LXD3INyy1yqU+JShmLN+TPOwcXaoie11gW+0W7UEPlUN8Uht/+Z+JaTNe3S7H4b7mvf6IPJv6UN+o/3BQ5b33BZz/5Od8Oi12Z6PD6ox11TDHI22pjntDhcAi4PYQfauhcKj/2zw/+Mp/+I3/VBl6Ksjr6USUT2yRu+i9puDY2Nj3hBfQEECbz5F6qX4oUE9AQEBAQEGo5ybzmYcOA486T90xkrX4yNb1qPr7N9lU6YXFT+3z5TB8pw149ABx0D8XlVcy6btENj8PdGGuT9fR5yrH/AGlD6s/EvM17VL34aj+1XvjyY/PLebZRtPEUzL+79FFj40i3H0WsnnWb9XjXKjOA00FADxFKz3BMd2Le5llc63cRP759VecBpwfDwf4f3hi9xvdWt3sxyrpv4mf3+6bnXyMoUAdx5tv4RtUuN7i3/NivlHTjsTMeM/5S6PQt0UTAehjR+AW4o7MORvTrcqn6yvrJGICAgICAgICAgICAg57yq5ydgsApsLdpnkbdzxxjYdtup7t7HoAJ42QclwDA5sw4kIcNbqcd3OP0Wjpc49X4lB1jCuSOkp4h85ySTP6bHQz2AeV4uQXMR5JaKoi/+C6WF3QdWtvtDtyO4hByfM+XZstYjzWIAb7sePovb1jtHSOI7iCQm4bXyVeHsZUuLmxXZHfi1ux036gTt1cOFlpM17dO52Hw13Ne/wBIbhyb+lDfqP8AcFDlvfcFrP8A5Od8IXKBlCuxTN88uH07nxu0aXB0YBtGwHi4HiCF0LhXPKiF1NUOZONL2OLXDbZzTYjbqIQfQXJh6CU3c/8AMeg2lAQQJvPkXqpfihQT0BAQEBAQYXEcOdV5mpZLfs4Wykn+Z2hrR4XP+VQV25qu01bI1bGxiabeDvW9tc0/aNZn0+7V81RfLuUOmjHQIye5r3vd/SFQxVPLxdENzltfNZXdr3/mIiPygcpLTWZpjji4mNjB9Z73f6hQ5jE1X6aYWsgmLeDquT4zPCIj/a1ykDnMxMjg/diYwDtLnW94WOYxreppjwZ5B0YWqurbVM/iFPKOzm8aiji30QMaB23d/wCF5mMf3KaY8GWQzrh67k7apn8Qu8o0XN11PDFuWQhoHedI+FZZjGlVFEbIR5DVyrd29VtqmfX1ZLP9Jz9ZQ00fTdm3UTG2/hdT46jlVWrcfzqVMku8i3iMRO//ACl0HhwW2cqICAgICAgICAgICAg8JsN0HzDmDEzjWNzTv35x5I7G8GD2NDR7EHauSfCWYZlNkhtzk/7Rx6bbhg7g3e3W4oNz1jrHigax1jxQaZyt0DK7Jz3mxfC5r2np3cGu9mlx8Ag4/gf/ANd31v0C0ma9unc7D4a7mvf6Q3rk39KG/Uf7goct77gtZ/8AJzvh1tdC4V8xZl9Jar7RN+Y5B3Tkw9BKbuf+Y9BtKAggTefIvVS/FCgnoCAgICAgINdpMIc/Oc1TUCzGsayLtJaNR9m49p6lUpszOIquTuhtruLpjL7eHonpmZmr7zpHHr+zBUtIcX5SpXu3jgIPZdrQ1o+9qd/lKq00c7jJq2UtlcvRhsooo21+UzrM/bSOKMym+euUx54sicHHs5oAAfft+KjijnsbM7I9P9ppu/pcopjbVGn/AK1nyKqmOM8pxbxZGWuPYI2tP4vNvalVHO43TZHoW7sYbJ9dtWscZmY8knEaT525TWt4thaxzuwM8sf1OaPapLlHO42I/wCKGxd/T5RNW2uZiOPR5RLZqjBzU5ojqJbaIoiGDp1uJue4NPiexXarPKvRcnqiPy09vGRbwdVinrqnp3Rp6syrDXiAgICAgICAgICAgIIGPyGLAp3M4iGQjvDCUHy+3ZqDMQZPrKqBr4KSRzXAOa4MFnAi4PcQgr/sPXfwUv3Agf2Hrv4KX7gQejJNcDtRy/cCCXTYVPhMenE4nxOcbgOFiRYC/itJmvbp3Ow+Gu5r3+kNt5N/Shv1H+4KHLe+4LWf/Jzvh1tdC4V8xZl9Jar7RN+Y5B3Tkw9BKbuf+Y9BtKAggTefIvVS/FCgnoCAgICAgICCLQ4fHQl5pm2MjzI89Jc7j7OxYUW6aNdNvSmvYi5d5MVz2Y0jdCHgWCNwh0rgdcksjnvfa3FxLW9wv7ST3DCzYi3yp2zOqxjcdViYop00ppiIiOEdPF5g2Btw2tnlcdUk0hcTb6LbktaO6+56fYvLViLdVVW2ZMXjqr9u3biNKaI03ztlMpsNjpq6WWIftJS0vJ/laGgDqG1+8lSU26aapqjrlBcxNy5botTP9NOunGdUtZoBAQEBAQEBAQEBAQEBBHxCn+V0EkZ/fY5v3gR+qD5Z0lm0gsRsR1EcUH0Tyb1orslUxZxYzmz2GPyPcAfag2VAQEHM+VXzrD6s/EtJmvbpdj8N9zXv9EDk39KG/Uf7goct77gs5/8AJzvh1tdC4V8xZl9Jar7RN+Y5B3Tkw9BKbuf+Y9BtKAggTefIvVS/FCgnoCCmR4jjJkNgBcnqA4oLNDWx4hSNkoXtkjd9F7TcGxtse8IJCAgICAgII1TiEVJURsqXta+UkRtJ3eRuQOsoK56plO9oqHtYXnSwOcAXO42F+J7AgvICAgICAgICAgICAgICAg4FypZeOC5kdJGP2M5MjT0B53kb338odjuwoK+TXOQyzWOjr7mmkNyQLmN/DVYbkEWBHHYEcLEO50dXHXUwfRPbIx3BzSCD7QgvoNczLnWky4Q2sk1SXAMTLOe0E7kjoAG++5ttdBrfKlHzrqeaGzmOa4ahw6HN37QSfYtPmtPZqdZ8NXI5Nyjb0T5x7NSwLEjhGLRzMF9J3HW0izh32Jt22Wtw97mrkVt/jMNGJsVWp2+fXDs+GYtDikAdQyNcD0X8odhHEFdNbvUXI1pl88xGEvYerk3KZjy4TtfN+ZfSWq+0TfmOUiu7pyYeglN3P/Meg2lAQQJvPkXqpfihQT0BBExbzVL6t/wlBzjJmO12G5JgdRUHPU8bXXfzzQ9w1uLi1libDh1m3DpQbdPnSnjywysi1PbIQ2ONo/aPkJI5sD/FcG/ceKDHy5wqsKLH5moeYpnuDTKydshiLthraANusj8TYIMpjuK1tNXCPBKL5QNAcZXTMYwXJGkXBJdtf2hBRlzNHzxRz/KITBUU5LZYS4GxsSLOA3abHe3R0ixIYOLPdXV4CKuhw/VTtZqkc6doPk/7zQNN3MbY+UQL2O2yCuqz3UxYYKuKgcaHYmQzMEuk7ahGAfJvw3347DdBczbM2pzNhD4TdrpHuB6wWNI/BBdzZWhmaqKPEKNksRlbzNQZbFknE2jDbm1mnc2Jt1IL+IZsmZmKWjwukM8rGsc13OhrLOF3F5I8kDYADUXX6LIL+Wc0OxOoqIcWh+TVFPYyM1hzdLhcODrDawv7R7Ax8Ob6zE4nTZfoDNSgnTI+ZrHyhpsSxhaTbba/Hv2QV1efmHAqebConTS1EnMxwucGEScCHuNwLHbtuOjcBmsAr6qsLxjdMKdzbaS2UPbIDe9rAEWtuD1oMwgICAgICAgICAggY5g8WO4a6HEW6mO8WkcHNPQ4f+7IOF5pyBV4BKTGwzwdErASQP52jdp7dx29CDWqKukonk0EskRPExvc0nvLSEEqozDVzstUVVQ4dRnkt4arILuCZYq8bcBhcD3NP75GmMdus2Hhc9iDtuF5Rc3JTKPF5RI9u7XtG0ZvdoF9yG3tva422UN+zTeommVvBYuvC3ou08Y8Y8HOsZwKfBpSK5hDeiQXLD3O/Q2K5y9hblqf6o9ne4THWMVTrbq6fDb9vboWsCAOO0/r4vjamG76nfCTGfLXf+tXlLWMy+ktV9om/McupfM3dOTD0Epu5/5j0G0oCCBN58i9VL8UKCegIImLeapfVv8AhKDR8gZqo8LyBD8tqImuja7VHrbzl9TjYM+kSQdrBBq8mEyUmQqKesbIyJtUZpWsJEkcUhsHgjcEAXBHDUOCDZJcKwnEo2RTYjPMJiGtiNc9+ok+SCwk73txGxt0oK8WqW4jnaWlxupdS0sETHRxtm5rn9Qu5xfcEgbi1/3ewoImQXw/POLDDHl8RZEY3Oe5znNDJATqdu4XOx6iOiyCZlr+5N32Wo/6qD2f+5MfZG+4II2O1DaCPA5qs6ImaQ55+i3VEy1z7Ce4HqQZbPDxJjeFGMgtNSCCDcEFuxB6kDCP71a37PF+iCBNSOr85YvFTbPko2Mb3ujIH4lBicpR0MuAtGJV9TSzRAslgdWyRaHNNjZmoWHYOu3FBnpsKwmDK0UdVLamnk52GZ8h1c45urUHn6JsDu7bex42Qe5CxWR2P1NJ8p+W08LWujqCQXDV+4542ceO/wDKe4BvaAgICAgICAgICAgIINXg1NXOvWwQyHrfGxx/EIKabA6Wkdelp4GHrbEwe4IMggIPCLjdBDdhFO6YOdBFrBBDubZcEbgg2ve6j5q3rryY13LEYvERTNPOVaTs1nRFlytQzSl01HTOc4lznGCIkkm5JJbuSd7qRXZGkpY6KnDKNjY42/RYxoa0XN9gNhugvICCBN58i9VL8UKCegIKXsEjCHgEEWIPAgoMecApDK1xpoNTAGsdzUd2hos0A22AHADggyLhqbZ246kECjwOmoZ9dFTwxvPF7ImNd4gXQXK/CYMSc04jDFMW/RMkbHae7UDZBWMPhFTzgij5zRzevQ3Vo2Om9r6Nhtw2CCqOjjipOajjYIrEc2GtDLHiNNrWNzt2oBo4zSc0Y2c1a3N6Rot1abWt2IPJ6GKopOaqI2OisBzbmtLLDgNJFrIPXUUbwzXGw83/ALu7W+RbYadttupB62lYypMjGNEjhZzw0aiBwBPEhAZSsZUOexjRI4AOeGjU4DgCeJAQRavBKatqecrKeGSQcHviY53iRdBfq6CKtp9FZHHIz/A9jXN8CLIPaGgiw6HRh8bImcdLGNaPAABBIQEBAQEBAQEBAQEBAQEBAQEBAQEBAQRJYXOxWN4HkiORpPa50ZHwnwQS0BAQEBAQEBAQEBAQEBAQEBAQEBAQEBAQEBAQEBAQEBAQEBAQEBAQEBAQEBAQEBAQEBAQEBAQEBAQEBAQEBAQEBAQEBAQEBAQEBAQEBAQEBAQEBAQEBAQEBAQEBAQEBAQEBAQ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4" name="Picture 4" descr="http://www.eli-beams.eu/wp-content/uploads/2011/09/ELI-Beamlines-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717032"/>
            <a:ext cx="5423579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51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076450"/>
            <a:ext cx="88757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 fs = 0.000 000 000 000 001 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3200400"/>
            <a:ext cx="6062663" cy="1700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042569" y="4050507"/>
            <a:ext cx="2193925" cy="15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4224338" y="3455988"/>
            <a:ext cx="1874837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~0.1 s</a:t>
            </a:r>
          </a:p>
          <a:p>
            <a:pPr algn="ctr"/>
            <a:r>
              <a:rPr lang="en-US">
                <a:latin typeface="Calibri" pitchFamily="34" charset="0"/>
              </a:rPr>
              <a:t>fastest process we can perceive by our senses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136775" y="4049713"/>
            <a:ext cx="2214563" cy="15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2520950" y="3590925"/>
            <a:ext cx="1484313" cy="922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~2.5 x 10</a:t>
            </a:r>
            <a:r>
              <a:rPr lang="en-US" baseline="30000">
                <a:latin typeface="Calibri" pitchFamily="34" charset="0"/>
              </a:rPr>
              <a:t>9</a:t>
            </a:r>
            <a:r>
              <a:rPr lang="en-US">
                <a:latin typeface="Calibri" pitchFamily="34" charset="0"/>
              </a:rPr>
              <a:t> s  ~ Life of average men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752475" y="4037013"/>
            <a:ext cx="2214563" cy="15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TextBox 12"/>
          <p:cNvSpPr txBox="1">
            <a:spLocks noChangeArrowheads="1"/>
          </p:cNvSpPr>
          <p:nvPr/>
        </p:nvSpPr>
        <p:spPr bwMode="auto">
          <a:xfrm>
            <a:off x="1136650" y="3578225"/>
            <a:ext cx="1484313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~4.3 x 10</a:t>
            </a:r>
            <a:r>
              <a:rPr lang="en-US" baseline="30000">
                <a:latin typeface="Calibri" pitchFamily="34" charset="0"/>
              </a:rPr>
              <a:t>17</a:t>
            </a:r>
            <a:r>
              <a:rPr lang="en-US">
                <a:latin typeface="Calibri" pitchFamily="34" charset="0"/>
              </a:rPr>
              <a:t> s  since</a:t>
            </a:r>
          </a:p>
          <a:p>
            <a:pPr algn="ctr"/>
            <a:r>
              <a:rPr lang="en-US">
                <a:latin typeface="Calibri" pitchFamily="34" charset="0"/>
              </a:rPr>
              <a:t> “Big Bang”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6710362" y="4151313"/>
            <a:ext cx="2049463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6" name="TextBox 14"/>
          <p:cNvSpPr txBox="1">
            <a:spLocks noChangeArrowheads="1"/>
          </p:cNvSpPr>
          <p:nvPr/>
        </p:nvSpPr>
        <p:spPr bwMode="auto">
          <a:xfrm>
            <a:off x="6626225" y="3856038"/>
            <a:ext cx="20510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Femtosecond</a:t>
            </a:r>
          </a:p>
        </p:txBody>
      </p:sp>
      <p:sp>
        <p:nvSpPr>
          <p:cNvPr id="16" name="Right Brace 15"/>
          <p:cNvSpPr/>
          <p:nvPr/>
        </p:nvSpPr>
        <p:spPr>
          <a:xfrm rot="5400000">
            <a:off x="2350294" y="4709319"/>
            <a:ext cx="403225" cy="1408113"/>
          </a:xfrm>
          <a:prstGeom prst="rightBrace">
            <a:avLst>
              <a:gd name="adj1" fmla="val 8333"/>
              <a:gd name="adj2" fmla="val 50000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>
            <a:off x="6242050" y="4108451"/>
            <a:ext cx="403225" cy="2597150"/>
          </a:xfrm>
          <a:prstGeom prst="rightBrace">
            <a:avLst>
              <a:gd name="adj1" fmla="val 8333"/>
              <a:gd name="adj2" fmla="val 50000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5400000">
            <a:off x="4033044" y="4628357"/>
            <a:ext cx="403225" cy="1550987"/>
          </a:xfrm>
          <a:prstGeom prst="rightBrace">
            <a:avLst>
              <a:gd name="adj1" fmla="val 8333"/>
              <a:gd name="adj2" fmla="val 50000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20" name="TextBox 20"/>
          <p:cNvSpPr txBox="1">
            <a:spLocks noChangeArrowheads="1"/>
          </p:cNvSpPr>
          <p:nvPr/>
        </p:nvSpPr>
        <p:spPr bwMode="auto">
          <a:xfrm>
            <a:off x="3306763" y="5721350"/>
            <a:ext cx="1874837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Common life experience</a:t>
            </a:r>
          </a:p>
        </p:txBody>
      </p:sp>
      <p:sp>
        <p:nvSpPr>
          <p:cNvPr id="21521" name="TextBox 21"/>
          <p:cNvSpPr txBox="1">
            <a:spLocks noChangeArrowheads="1"/>
          </p:cNvSpPr>
          <p:nvPr/>
        </p:nvSpPr>
        <p:spPr bwMode="auto">
          <a:xfrm>
            <a:off x="1603375" y="5727700"/>
            <a:ext cx="1874838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Too slow</a:t>
            </a:r>
          </a:p>
        </p:txBody>
      </p:sp>
      <p:sp>
        <p:nvSpPr>
          <p:cNvPr id="21522" name="TextBox 22"/>
          <p:cNvSpPr txBox="1">
            <a:spLocks noChangeArrowheads="1"/>
          </p:cNvSpPr>
          <p:nvPr/>
        </p:nvSpPr>
        <p:spPr bwMode="auto">
          <a:xfrm>
            <a:off x="5449888" y="5734050"/>
            <a:ext cx="187483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Too fast</a:t>
            </a:r>
          </a:p>
        </p:txBody>
      </p:sp>
    </p:spTree>
    <p:extLst>
      <p:ext uri="{BB962C8B-B14F-4D97-AF65-F5344CB8AC3E}">
        <p14:creationId xmlns:p14="http://schemas.microsoft.com/office/powerpoint/2010/main" val="34310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81000" y="304800"/>
            <a:ext cx="8305800" cy="4648200"/>
            <a:chOff x="381000" y="304800"/>
            <a:chExt cx="8305800" cy="4648200"/>
          </a:xfrm>
        </p:grpSpPr>
        <p:sp>
          <p:nvSpPr>
            <p:cNvPr id="5" name="Rectangle 4"/>
            <p:cNvSpPr/>
            <p:nvPr/>
          </p:nvSpPr>
          <p:spPr>
            <a:xfrm>
              <a:off x="7010400" y="838200"/>
              <a:ext cx="1524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257800" y="914400"/>
              <a:ext cx="228600" cy="741219"/>
            </a:xfrm>
            <a:custGeom>
              <a:avLst/>
              <a:gdLst>
                <a:gd name="connsiteX0" fmla="*/ 0 w 5514109"/>
                <a:gd name="connsiteY0" fmla="*/ 3673764 h 3673764"/>
                <a:gd name="connsiteX1" fmla="*/ 1884218 w 5514109"/>
                <a:gd name="connsiteY1" fmla="*/ 2787073 h 3673764"/>
                <a:gd name="connsiteX2" fmla="*/ 2770909 w 5514109"/>
                <a:gd name="connsiteY2" fmla="*/ 2309 h 3673764"/>
                <a:gd name="connsiteX3" fmla="*/ 3685309 w 5514109"/>
                <a:gd name="connsiteY3" fmla="*/ 2773218 h 3673764"/>
                <a:gd name="connsiteX4" fmla="*/ 5514109 w 5514109"/>
                <a:gd name="connsiteY4" fmla="*/ 3673764 h 36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09" h="3673764">
                  <a:moveTo>
                    <a:pt x="0" y="3673764"/>
                  </a:moveTo>
                  <a:cubicBezTo>
                    <a:pt x="711200" y="3536373"/>
                    <a:pt x="1422400" y="3398982"/>
                    <a:pt x="1884218" y="2787073"/>
                  </a:cubicBezTo>
                  <a:cubicBezTo>
                    <a:pt x="2346036" y="2175164"/>
                    <a:pt x="2470727" y="4618"/>
                    <a:pt x="2770909" y="2309"/>
                  </a:cubicBezTo>
                  <a:cubicBezTo>
                    <a:pt x="3071091" y="0"/>
                    <a:pt x="3228109" y="2161309"/>
                    <a:pt x="3685309" y="2773218"/>
                  </a:cubicBezTo>
                  <a:cubicBezTo>
                    <a:pt x="4142509" y="3385127"/>
                    <a:pt x="4828309" y="3529445"/>
                    <a:pt x="5514109" y="3673764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5791200" y="914400"/>
              <a:ext cx="228600" cy="741219"/>
            </a:xfrm>
            <a:custGeom>
              <a:avLst/>
              <a:gdLst>
                <a:gd name="connsiteX0" fmla="*/ 0 w 5514109"/>
                <a:gd name="connsiteY0" fmla="*/ 3673764 h 3673764"/>
                <a:gd name="connsiteX1" fmla="*/ 1884218 w 5514109"/>
                <a:gd name="connsiteY1" fmla="*/ 2787073 h 3673764"/>
                <a:gd name="connsiteX2" fmla="*/ 2770909 w 5514109"/>
                <a:gd name="connsiteY2" fmla="*/ 2309 h 3673764"/>
                <a:gd name="connsiteX3" fmla="*/ 3685309 w 5514109"/>
                <a:gd name="connsiteY3" fmla="*/ 2773218 h 3673764"/>
                <a:gd name="connsiteX4" fmla="*/ 5514109 w 5514109"/>
                <a:gd name="connsiteY4" fmla="*/ 3673764 h 36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09" h="3673764">
                  <a:moveTo>
                    <a:pt x="0" y="3673764"/>
                  </a:moveTo>
                  <a:cubicBezTo>
                    <a:pt x="711200" y="3536373"/>
                    <a:pt x="1422400" y="3398982"/>
                    <a:pt x="1884218" y="2787073"/>
                  </a:cubicBezTo>
                  <a:cubicBezTo>
                    <a:pt x="2346036" y="2175164"/>
                    <a:pt x="2470727" y="4618"/>
                    <a:pt x="2770909" y="2309"/>
                  </a:cubicBezTo>
                  <a:cubicBezTo>
                    <a:pt x="3071091" y="0"/>
                    <a:pt x="3228109" y="2161309"/>
                    <a:pt x="3685309" y="2773218"/>
                  </a:cubicBezTo>
                  <a:cubicBezTo>
                    <a:pt x="4142509" y="3385127"/>
                    <a:pt x="4828309" y="3529445"/>
                    <a:pt x="5514109" y="3673764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248400" y="914400"/>
              <a:ext cx="228600" cy="741219"/>
            </a:xfrm>
            <a:custGeom>
              <a:avLst/>
              <a:gdLst>
                <a:gd name="connsiteX0" fmla="*/ 0 w 5514109"/>
                <a:gd name="connsiteY0" fmla="*/ 3673764 h 3673764"/>
                <a:gd name="connsiteX1" fmla="*/ 1884218 w 5514109"/>
                <a:gd name="connsiteY1" fmla="*/ 2787073 h 3673764"/>
                <a:gd name="connsiteX2" fmla="*/ 2770909 w 5514109"/>
                <a:gd name="connsiteY2" fmla="*/ 2309 h 3673764"/>
                <a:gd name="connsiteX3" fmla="*/ 3685309 w 5514109"/>
                <a:gd name="connsiteY3" fmla="*/ 2773218 h 3673764"/>
                <a:gd name="connsiteX4" fmla="*/ 5514109 w 5514109"/>
                <a:gd name="connsiteY4" fmla="*/ 3673764 h 36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09" h="3673764">
                  <a:moveTo>
                    <a:pt x="0" y="3673764"/>
                  </a:moveTo>
                  <a:cubicBezTo>
                    <a:pt x="711200" y="3536373"/>
                    <a:pt x="1422400" y="3398982"/>
                    <a:pt x="1884218" y="2787073"/>
                  </a:cubicBezTo>
                  <a:cubicBezTo>
                    <a:pt x="2346036" y="2175164"/>
                    <a:pt x="2470727" y="4618"/>
                    <a:pt x="2770909" y="2309"/>
                  </a:cubicBezTo>
                  <a:cubicBezTo>
                    <a:pt x="3071091" y="0"/>
                    <a:pt x="3228109" y="2161309"/>
                    <a:pt x="3685309" y="2773218"/>
                  </a:cubicBezTo>
                  <a:cubicBezTo>
                    <a:pt x="4142509" y="3385127"/>
                    <a:pt x="4828309" y="3529445"/>
                    <a:pt x="5514109" y="3673764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705600" y="914400"/>
              <a:ext cx="228600" cy="741219"/>
            </a:xfrm>
            <a:custGeom>
              <a:avLst/>
              <a:gdLst>
                <a:gd name="connsiteX0" fmla="*/ 0 w 5514109"/>
                <a:gd name="connsiteY0" fmla="*/ 3673764 h 3673764"/>
                <a:gd name="connsiteX1" fmla="*/ 1884218 w 5514109"/>
                <a:gd name="connsiteY1" fmla="*/ 2787073 h 3673764"/>
                <a:gd name="connsiteX2" fmla="*/ 2770909 w 5514109"/>
                <a:gd name="connsiteY2" fmla="*/ 2309 h 3673764"/>
                <a:gd name="connsiteX3" fmla="*/ 3685309 w 5514109"/>
                <a:gd name="connsiteY3" fmla="*/ 2773218 h 3673764"/>
                <a:gd name="connsiteX4" fmla="*/ 5514109 w 5514109"/>
                <a:gd name="connsiteY4" fmla="*/ 3673764 h 36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09" h="3673764">
                  <a:moveTo>
                    <a:pt x="0" y="3673764"/>
                  </a:moveTo>
                  <a:cubicBezTo>
                    <a:pt x="711200" y="3536373"/>
                    <a:pt x="1422400" y="3398982"/>
                    <a:pt x="1884218" y="2787073"/>
                  </a:cubicBezTo>
                  <a:cubicBezTo>
                    <a:pt x="2346036" y="2175164"/>
                    <a:pt x="2470727" y="4618"/>
                    <a:pt x="2770909" y="2309"/>
                  </a:cubicBezTo>
                  <a:cubicBezTo>
                    <a:pt x="3071091" y="0"/>
                    <a:pt x="3228109" y="2161309"/>
                    <a:pt x="3685309" y="2773218"/>
                  </a:cubicBezTo>
                  <a:cubicBezTo>
                    <a:pt x="4142509" y="3385127"/>
                    <a:pt x="4828309" y="3529445"/>
                    <a:pt x="5514109" y="3673764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457200"/>
              <a:ext cx="1905000" cy="1447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28800" y="609600"/>
              <a:ext cx="1905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 kHz Regenerative amplifier 1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0" y="3276600"/>
              <a:ext cx="1905000" cy="1447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876800" y="838200"/>
              <a:ext cx="914400" cy="914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4800600" y="1143000"/>
              <a:ext cx="228600" cy="436419"/>
            </a:xfrm>
            <a:custGeom>
              <a:avLst/>
              <a:gdLst>
                <a:gd name="connsiteX0" fmla="*/ 0 w 5514109"/>
                <a:gd name="connsiteY0" fmla="*/ 3673764 h 3673764"/>
                <a:gd name="connsiteX1" fmla="*/ 1884218 w 5514109"/>
                <a:gd name="connsiteY1" fmla="*/ 2787073 h 3673764"/>
                <a:gd name="connsiteX2" fmla="*/ 2770909 w 5514109"/>
                <a:gd name="connsiteY2" fmla="*/ 2309 h 3673764"/>
                <a:gd name="connsiteX3" fmla="*/ 3685309 w 5514109"/>
                <a:gd name="connsiteY3" fmla="*/ 2773218 h 3673764"/>
                <a:gd name="connsiteX4" fmla="*/ 5514109 w 5514109"/>
                <a:gd name="connsiteY4" fmla="*/ 3673764 h 36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09" h="3673764">
                  <a:moveTo>
                    <a:pt x="0" y="3673764"/>
                  </a:moveTo>
                  <a:cubicBezTo>
                    <a:pt x="711200" y="3536373"/>
                    <a:pt x="1422400" y="3398982"/>
                    <a:pt x="1884218" y="2787073"/>
                  </a:cubicBezTo>
                  <a:cubicBezTo>
                    <a:pt x="2346036" y="2175164"/>
                    <a:pt x="2470727" y="4618"/>
                    <a:pt x="2770909" y="2309"/>
                  </a:cubicBezTo>
                  <a:cubicBezTo>
                    <a:pt x="3071091" y="0"/>
                    <a:pt x="3228109" y="2161309"/>
                    <a:pt x="3685309" y="2773218"/>
                  </a:cubicBezTo>
                  <a:cubicBezTo>
                    <a:pt x="4142509" y="3385127"/>
                    <a:pt x="4828309" y="3529445"/>
                    <a:pt x="5514109" y="3673764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343400" y="1143000"/>
              <a:ext cx="228600" cy="436419"/>
            </a:xfrm>
            <a:custGeom>
              <a:avLst/>
              <a:gdLst>
                <a:gd name="connsiteX0" fmla="*/ 0 w 5514109"/>
                <a:gd name="connsiteY0" fmla="*/ 3673764 h 3673764"/>
                <a:gd name="connsiteX1" fmla="*/ 1884218 w 5514109"/>
                <a:gd name="connsiteY1" fmla="*/ 2787073 h 3673764"/>
                <a:gd name="connsiteX2" fmla="*/ 2770909 w 5514109"/>
                <a:gd name="connsiteY2" fmla="*/ 2309 h 3673764"/>
                <a:gd name="connsiteX3" fmla="*/ 3685309 w 5514109"/>
                <a:gd name="connsiteY3" fmla="*/ 2773218 h 3673764"/>
                <a:gd name="connsiteX4" fmla="*/ 5514109 w 5514109"/>
                <a:gd name="connsiteY4" fmla="*/ 3673764 h 36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09" h="3673764">
                  <a:moveTo>
                    <a:pt x="0" y="3673764"/>
                  </a:moveTo>
                  <a:cubicBezTo>
                    <a:pt x="711200" y="3536373"/>
                    <a:pt x="1422400" y="3398982"/>
                    <a:pt x="1884218" y="2787073"/>
                  </a:cubicBezTo>
                  <a:cubicBezTo>
                    <a:pt x="2346036" y="2175164"/>
                    <a:pt x="2470727" y="4618"/>
                    <a:pt x="2770909" y="2309"/>
                  </a:cubicBezTo>
                  <a:cubicBezTo>
                    <a:pt x="3071091" y="0"/>
                    <a:pt x="3228109" y="2161309"/>
                    <a:pt x="3685309" y="2773218"/>
                  </a:cubicBezTo>
                  <a:cubicBezTo>
                    <a:pt x="4142509" y="3385127"/>
                    <a:pt x="4828309" y="3529445"/>
                    <a:pt x="5514109" y="3673764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57800" y="1752600"/>
              <a:ext cx="228600" cy="436419"/>
            </a:xfrm>
            <a:custGeom>
              <a:avLst/>
              <a:gdLst>
                <a:gd name="connsiteX0" fmla="*/ 0 w 5514109"/>
                <a:gd name="connsiteY0" fmla="*/ 3673764 h 3673764"/>
                <a:gd name="connsiteX1" fmla="*/ 1884218 w 5514109"/>
                <a:gd name="connsiteY1" fmla="*/ 2787073 h 3673764"/>
                <a:gd name="connsiteX2" fmla="*/ 2770909 w 5514109"/>
                <a:gd name="connsiteY2" fmla="*/ 2309 h 3673764"/>
                <a:gd name="connsiteX3" fmla="*/ 3685309 w 5514109"/>
                <a:gd name="connsiteY3" fmla="*/ 2773218 h 3673764"/>
                <a:gd name="connsiteX4" fmla="*/ 5514109 w 5514109"/>
                <a:gd name="connsiteY4" fmla="*/ 3673764 h 36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09" h="3673764">
                  <a:moveTo>
                    <a:pt x="0" y="3673764"/>
                  </a:moveTo>
                  <a:cubicBezTo>
                    <a:pt x="711200" y="3536373"/>
                    <a:pt x="1422400" y="3398982"/>
                    <a:pt x="1884218" y="2787073"/>
                  </a:cubicBezTo>
                  <a:cubicBezTo>
                    <a:pt x="2346036" y="2175164"/>
                    <a:pt x="2470727" y="4618"/>
                    <a:pt x="2770909" y="2309"/>
                  </a:cubicBezTo>
                  <a:cubicBezTo>
                    <a:pt x="3071091" y="0"/>
                    <a:pt x="3228109" y="2161309"/>
                    <a:pt x="3685309" y="2773218"/>
                  </a:cubicBezTo>
                  <a:cubicBezTo>
                    <a:pt x="4142509" y="3385127"/>
                    <a:pt x="4828309" y="3529445"/>
                    <a:pt x="5514109" y="3673764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57800" y="2438400"/>
              <a:ext cx="228600" cy="436419"/>
            </a:xfrm>
            <a:custGeom>
              <a:avLst/>
              <a:gdLst>
                <a:gd name="connsiteX0" fmla="*/ 0 w 5514109"/>
                <a:gd name="connsiteY0" fmla="*/ 3673764 h 3673764"/>
                <a:gd name="connsiteX1" fmla="*/ 1884218 w 5514109"/>
                <a:gd name="connsiteY1" fmla="*/ 2787073 h 3673764"/>
                <a:gd name="connsiteX2" fmla="*/ 2770909 w 5514109"/>
                <a:gd name="connsiteY2" fmla="*/ 2309 h 3673764"/>
                <a:gd name="connsiteX3" fmla="*/ 3685309 w 5514109"/>
                <a:gd name="connsiteY3" fmla="*/ 2773218 h 3673764"/>
                <a:gd name="connsiteX4" fmla="*/ 5514109 w 5514109"/>
                <a:gd name="connsiteY4" fmla="*/ 3673764 h 36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09" h="3673764">
                  <a:moveTo>
                    <a:pt x="0" y="3673764"/>
                  </a:moveTo>
                  <a:cubicBezTo>
                    <a:pt x="711200" y="3536373"/>
                    <a:pt x="1422400" y="3398982"/>
                    <a:pt x="1884218" y="2787073"/>
                  </a:cubicBezTo>
                  <a:cubicBezTo>
                    <a:pt x="2346036" y="2175164"/>
                    <a:pt x="2470727" y="4618"/>
                    <a:pt x="2770909" y="2309"/>
                  </a:cubicBezTo>
                  <a:cubicBezTo>
                    <a:pt x="3071091" y="0"/>
                    <a:pt x="3228109" y="2161309"/>
                    <a:pt x="3685309" y="2773218"/>
                  </a:cubicBezTo>
                  <a:cubicBezTo>
                    <a:pt x="4142509" y="3385127"/>
                    <a:pt x="4828309" y="3529445"/>
                    <a:pt x="5514109" y="3673764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838200"/>
              <a:ext cx="228600" cy="762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53000" y="2971800"/>
              <a:ext cx="990600" cy="228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81000" y="304800"/>
              <a:ext cx="381000" cy="1427019"/>
            </a:xfrm>
            <a:custGeom>
              <a:avLst/>
              <a:gdLst>
                <a:gd name="connsiteX0" fmla="*/ 0 w 5514109"/>
                <a:gd name="connsiteY0" fmla="*/ 3673764 h 3673764"/>
                <a:gd name="connsiteX1" fmla="*/ 1884218 w 5514109"/>
                <a:gd name="connsiteY1" fmla="*/ 2787073 h 3673764"/>
                <a:gd name="connsiteX2" fmla="*/ 2770909 w 5514109"/>
                <a:gd name="connsiteY2" fmla="*/ 2309 h 3673764"/>
                <a:gd name="connsiteX3" fmla="*/ 3685309 w 5514109"/>
                <a:gd name="connsiteY3" fmla="*/ 2773218 h 3673764"/>
                <a:gd name="connsiteX4" fmla="*/ 5514109 w 5514109"/>
                <a:gd name="connsiteY4" fmla="*/ 3673764 h 36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09" h="3673764">
                  <a:moveTo>
                    <a:pt x="0" y="3673764"/>
                  </a:moveTo>
                  <a:cubicBezTo>
                    <a:pt x="711200" y="3536373"/>
                    <a:pt x="1422400" y="3398982"/>
                    <a:pt x="1884218" y="2787073"/>
                  </a:cubicBezTo>
                  <a:cubicBezTo>
                    <a:pt x="2346036" y="2175164"/>
                    <a:pt x="2470727" y="4618"/>
                    <a:pt x="2770909" y="2309"/>
                  </a:cubicBezTo>
                  <a:cubicBezTo>
                    <a:pt x="3071091" y="0"/>
                    <a:pt x="3228109" y="2161309"/>
                    <a:pt x="3685309" y="2773218"/>
                  </a:cubicBezTo>
                  <a:cubicBezTo>
                    <a:pt x="4142509" y="3385127"/>
                    <a:pt x="4828309" y="3529445"/>
                    <a:pt x="5514109" y="3673764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505200" y="3276600"/>
              <a:ext cx="381000" cy="1427019"/>
            </a:xfrm>
            <a:custGeom>
              <a:avLst/>
              <a:gdLst>
                <a:gd name="connsiteX0" fmla="*/ 0 w 5514109"/>
                <a:gd name="connsiteY0" fmla="*/ 3673764 h 3673764"/>
                <a:gd name="connsiteX1" fmla="*/ 1884218 w 5514109"/>
                <a:gd name="connsiteY1" fmla="*/ 2787073 h 3673764"/>
                <a:gd name="connsiteX2" fmla="*/ 2770909 w 5514109"/>
                <a:gd name="connsiteY2" fmla="*/ 2309 h 3673764"/>
                <a:gd name="connsiteX3" fmla="*/ 3685309 w 5514109"/>
                <a:gd name="connsiteY3" fmla="*/ 2773218 h 3673764"/>
                <a:gd name="connsiteX4" fmla="*/ 5514109 w 5514109"/>
                <a:gd name="connsiteY4" fmla="*/ 3673764 h 367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4109" h="3673764">
                  <a:moveTo>
                    <a:pt x="0" y="3673764"/>
                  </a:moveTo>
                  <a:cubicBezTo>
                    <a:pt x="711200" y="3536373"/>
                    <a:pt x="1422400" y="3398982"/>
                    <a:pt x="1884218" y="2787073"/>
                  </a:cubicBezTo>
                  <a:cubicBezTo>
                    <a:pt x="2346036" y="2175164"/>
                    <a:pt x="2470727" y="4618"/>
                    <a:pt x="2770909" y="2309"/>
                  </a:cubicBezTo>
                  <a:cubicBezTo>
                    <a:pt x="3071091" y="0"/>
                    <a:pt x="3228109" y="2161309"/>
                    <a:pt x="3685309" y="2773218"/>
                  </a:cubicBezTo>
                  <a:cubicBezTo>
                    <a:pt x="4142509" y="3385127"/>
                    <a:pt x="4828309" y="3529445"/>
                    <a:pt x="5514109" y="3673764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33400" y="1752600"/>
              <a:ext cx="0" cy="312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33400" y="4953000"/>
              <a:ext cx="3200400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9600" y="4267200"/>
              <a:ext cx="2819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1 </a:t>
              </a:r>
              <a:r>
                <a:rPr lang="en-US" sz="3200" dirty="0" err="1" smtClean="0"/>
                <a:t>fs</a:t>
              </a:r>
              <a:r>
                <a:rPr lang="en-US" sz="3200" dirty="0" smtClean="0"/>
                <a:t> &lt; </a:t>
              </a:r>
              <a:r>
                <a:rPr lang="el-GR" sz="3200" dirty="0" smtClean="0"/>
                <a:t>Δ</a:t>
              </a:r>
              <a:r>
                <a:rPr lang="en-US" sz="3200" dirty="0" smtClean="0"/>
                <a:t>t &lt; 1 ms</a:t>
              </a:r>
              <a:endParaRPr lang="en-US" sz="3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58000" y="27432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gate</a:t>
              </a:r>
              <a:endParaRPr lang="en-US" sz="2400" dirty="0"/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6019800" y="2974033"/>
              <a:ext cx="838200" cy="739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572000" y="3352800"/>
              <a:ext cx="1905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 kHz Regenerative amplifier 2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81800" y="838200"/>
              <a:ext cx="1905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82 MHz oscillator seed</a:t>
              </a:r>
              <a:endParaRPr lang="en-US" sz="24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4191000" y="1371600"/>
              <a:ext cx="2743200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289455" y="1336431"/>
              <a:ext cx="0" cy="1308295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1051559" y="1181686"/>
              <a:ext cx="692835" cy="468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3868616" y="4023360"/>
              <a:ext cx="590842" cy="1406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0" y="5486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Modern femtosecond laser technology allows to </a:t>
            </a:r>
            <a:r>
              <a:rPr lang="en-US" sz="2800" u="sng" dirty="0" smtClean="0"/>
              <a:t>scan 10 orders of magnitude of dynamic range in a single experiment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7929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ubs.rsc.org/services/images/RSCpubs.ePlatform.Service.FreeContent.ImageService.svc/ImageService/Articleimage/2016/CP/c6cp05240a/c6cp05240a-f3_hi-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849"/>
            <a:ext cx="5129351" cy="6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73" y="148266"/>
            <a:ext cx="3730857" cy="378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9" y="3873261"/>
            <a:ext cx="3300409" cy="314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1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2D </a:t>
            </a:r>
            <a:r>
              <a:rPr lang="en-US" dirty="0" err="1" smtClean="0"/>
              <a:t>spectrocopy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op.klicnictvi.cz/media/catalog/product/cache/1/image/5e06319eda06f020e43594a9c230972d/0/0/0012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4800"/>
            <a:ext cx="3690561" cy="2362199"/>
          </a:xfrm>
          <a:prstGeom prst="rect">
            <a:avLst/>
          </a:prstGeom>
          <a:noFill/>
        </p:spPr>
      </p:pic>
      <p:pic>
        <p:nvPicPr>
          <p:cNvPr id="1028" name="Picture 4" descr="http://student.biology.arizona.edu/honors2003/group15/Pictures/Enzym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2289490" cy="2743200"/>
          </a:xfrm>
          <a:prstGeom prst="rect">
            <a:avLst/>
          </a:prstGeom>
          <a:noFill/>
        </p:spPr>
      </p:pic>
      <p:pic>
        <p:nvPicPr>
          <p:cNvPr id="6" name="Content Placeholder 4" descr="http://www.lbl.gov/Science-Articles/Archive/assets/images/2006/Nov/03-Fri/LBNL_Fi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355" y="2745945"/>
            <a:ext cx="3035800" cy="3238187"/>
          </a:xfrm>
          <a:prstGeom prst="rect">
            <a:avLst/>
          </a:prstGeom>
          <a:noFill/>
        </p:spPr>
      </p:pic>
      <p:pic>
        <p:nvPicPr>
          <p:cNvPr id="12290" name="Picture 2" descr="File:Pin tumbler with key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685" y="2745945"/>
            <a:ext cx="4075668" cy="33963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80515" y="5780782"/>
            <a:ext cx="3263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Too many combinations….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25460" y="5780782"/>
            <a:ext cx="3263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 certain size incomputable…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86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Bumping 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6105" y="544990"/>
            <a:ext cx="4352925" cy="18764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175931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Bump key</a:t>
            </a:r>
            <a:endParaRPr lang="en-US" sz="2400" dirty="0"/>
          </a:p>
        </p:txBody>
      </p:sp>
      <p:pic>
        <p:nvPicPr>
          <p:cNvPr id="6" name="Picture 2" descr="http://www.lockpickguide.com/images/fourpintumbl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0651" y="3429000"/>
            <a:ext cx="4293349" cy="2819400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5515"/>
            <a:ext cx="4343399" cy="297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581400"/>
            <a:ext cx="394696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48200" y="556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Lock picking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29040" y="3049525"/>
            <a:ext cx="425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Time domain 2D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6172200"/>
            <a:ext cx="494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Frequency domain 2D</a:t>
            </a:r>
            <a:endParaRPr lang="en-US" sz="32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58079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Coupled oscillator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60305" y="0"/>
            <a:ext cx="409833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320" y="2214680"/>
            <a:ext cx="2828925" cy="232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4800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Link to 3D structure is much more direct!</a:t>
            </a:r>
            <a:endParaRPr lang="en-US" sz="2400" b="1" dirty="0"/>
          </a:p>
        </p:txBody>
      </p:sp>
      <p:pic>
        <p:nvPicPr>
          <p:cNvPr id="7172" name="Picture 4" descr="http://dragly.org/wp-content/uploads/2010/09/spr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799" y="1676399"/>
            <a:ext cx="2271055" cy="5884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379835"/>
            <a:ext cx="4098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excite one</a:t>
            </a:r>
          </a:p>
          <a:p>
            <a:r>
              <a:rPr lang="en-US" sz="3200" dirty="0" smtClean="0"/>
              <a:t> vibration…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63885" y="2062890"/>
            <a:ext cx="1214320" cy="4553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6477000" y="5867400"/>
            <a:ext cx="990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263590"/>
            <a:ext cx="2651429" cy="259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04800" y="45720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Mapping GFP structure </a:t>
            </a:r>
            <a:r>
              <a:rPr lang="en-US" dirty="0" smtClean="0"/>
              <a:t>evolution during proton transfer with </a:t>
            </a:r>
            <a:r>
              <a:rPr lang="en-US" b="1" dirty="0" smtClean="0"/>
              <a:t>femtosecond Raman spectroscopy</a:t>
            </a:r>
          </a:p>
          <a:p>
            <a:pPr algn="r"/>
            <a:endParaRPr lang="en-US" b="1" dirty="0" smtClean="0"/>
          </a:p>
          <a:p>
            <a:pPr algn="r"/>
            <a:r>
              <a:rPr lang="da-DK" i="1" dirty="0" smtClean="0"/>
              <a:t>Nature</a:t>
            </a:r>
            <a:r>
              <a:rPr lang="da-DK" dirty="0" smtClean="0"/>
              <a:t> (12 November 2009)</a:t>
            </a:r>
          </a:p>
          <a:p>
            <a:pPr algn="r"/>
            <a:r>
              <a:rPr lang="da-DK" dirty="0" smtClean="0"/>
              <a:t>Fang,...Mathies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10425" y="0"/>
            <a:ext cx="3111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…and observe effect on the other 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268421" y="1228045"/>
            <a:ext cx="1366109" cy="10625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2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ll-size image (39 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238" y="283529"/>
            <a:ext cx="6037962" cy="6369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3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8050" y="0"/>
            <a:ext cx="3932238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Spectrum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538"/>
            <a:ext cx="4287838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914400" y="3328988"/>
            <a:ext cx="3090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TOCSY spectra of a </a:t>
            </a:r>
            <a:r>
              <a:rPr lang="en-US" dirty="0" smtClean="0">
                <a:latin typeface="Calibri" pitchFamily="34" charset="0"/>
              </a:rPr>
              <a:t>peptide</a:t>
            </a:r>
          </a:p>
          <a:p>
            <a:r>
              <a:rPr lang="en-US" dirty="0" smtClean="0">
                <a:latin typeface="Calibri" pitchFamily="34" charset="0"/>
              </a:rPr>
              <a:t>NMR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4197350" y="3608388"/>
            <a:ext cx="469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Photon echo of Fenna-Matthews-Olson complex</a:t>
            </a:r>
          </a:p>
          <a:p>
            <a:r>
              <a:rPr lang="en-US">
                <a:latin typeface="Calibri" pitchFamily="34" charset="0"/>
              </a:rPr>
              <a:t>(Nature, 2007)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0850" y="4343400"/>
            <a:ext cx="3695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http://www.stolaf.edu/people/hansonr/nmrtalk/fi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700" y="4151313"/>
            <a:ext cx="3429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http://beliefinstitute.com/sites/all/files/fmo_protein1-4ede894-int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0638" y="3893248"/>
            <a:ext cx="1224490" cy="1643878"/>
          </a:xfrm>
          <a:prstGeom prst="rect">
            <a:avLst/>
          </a:prstGeom>
          <a:noFill/>
        </p:spPr>
      </p:pic>
      <p:pic>
        <p:nvPicPr>
          <p:cNvPr id="7179" name="Picture 11" descr="http://www.cchem.berkeley.edu/kbwgrp/pmwiki/uploads/Research/fmo-qw-outline-sm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7439" y="5589143"/>
            <a:ext cx="1106561" cy="1268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06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293808" y="2762665"/>
            <a:ext cx="97487" cy="848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>
            <a:off x="884787" y="2897323"/>
            <a:ext cx="1209051" cy="888323"/>
          </a:xfrm>
          <a:prstGeom prst="straightConnector1">
            <a:avLst/>
          </a:prstGeom>
          <a:ln w="50800">
            <a:solidFill>
              <a:srgbClr val="FF000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 bwMode="auto">
          <a:xfrm rot="2236218">
            <a:off x="1976149" y="3532126"/>
            <a:ext cx="252361" cy="188938"/>
          </a:xfrm>
          <a:custGeom>
            <a:avLst/>
            <a:gdLst>
              <a:gd name="connsiteX0" fmla="*/ 0 w 2883050"/>
              <a:gd name="connsiteY0" fmla="*/ 2196353 h 2196353"/>
              <a:gd name="connsiteX1" fmla="*/ 731520 w 2883050"/>
              <a:gd name="connsiteY1" fmla="*/ 1443318 h 2196353"/>
              <a:gd name="connsiteX2" fmla="*/ 1452283 w 2883050"/>
              <a:gd name="connsiteY2" fmla="*/ 1793 h 2196353"/>
              <a:gd name="connsiteX3" fmla="*/ 2173045 w 2883050"/>
              <a:gd name="connsiteY3" fmla="*/ 1454075 h 2196353"/>
              <a:gd name="connsiteX4" fmla="*/ 2883050 w 2883050"/>
              <a:gd name="connsiteY4" fmla="*/ 2185595 h 21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050" h="2196353">
                <a:moveTo>
                  <a:pt x="0" y="2196353"/>
                </a:moveTo>
                <a:cubicBezTo>
                  <a:pt x="244736" y="2002715"/>
                  <a:pt x="489473" y="1809078"/>
                  <a:pt x="731520" y="1443318"/>
                </a:cubicBezTo>
                <a:cubicBezTo>
                  <a:pt x="973567" y="1077558"/>
                  <a:pt x="1212029" y="0"/>
                  <a:pt x="1452283" y="1793"/>
                </a:cubicBezTo>
                <a:cubicBezTo>
                  <a:pt x="1692537" y="3586"/>
                  <a:pt x="1934584" y="1090108"/>
                  <a:pt x="2173045" y="1454075"/>
                </a:cubicBezTo>
                <a:cubicBezTo>
                  <a:pt x="2411506" y="1818042"/>
                  <a:pt x="2647278" y="2001818"/>
                  <a:pt x="2883050" y="2185595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 flipV="1">
            <a:off x="903860" y="2660367"/>
            <a:ext cx="1269450" cy="872665"/>
          </a:xfrm>
          <a:prstGeom prst="straightConnector1">
            <a:avLst/>
          </a:prstGeom>
          <a:ln w="50800">
            <a:solidFill>
              <a:srgbClr val="FF000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 bwMode="auto">
          <a:xfrm rot="19495000">
            <a:off x="1911355" y="2510209"/>
            <a:ext cx="192288" cy="187895"/>
          </a:xfrm>
          <a:custGeom>
            <a:avLst/>
            <a:gdLst>
              <a:gd name="connsiteX0" fmla="*/ 0 w 2883050"/>
              <a:gd name="connsiteY0" fmla="*/ 2196353 h 2196353"/>
              <a:gd name="connsiteX1" fmla="*/ 731520 w 2883050"/>
              <a:gd name="connsiteY1" fmla="*/ 1443318 h 2196353"/>
              <a:gd name="connsiteX2" fmla="*/ 1452283 w 2883050"/>
              <a:gd name="connsiteY2" fmla="*/ 1793 h 2196353"/>
              <a:gd name="connsiteX3" fmla="*/ 2173045 w 2883050"/>
              <a:gd name="connsiteY3" fmla="*/ 1454075 h 2196353"/>
              <a:gd name="connsiteX4" fmla="*/ 2883050 w 2883050"/>
              <a:gd name="connsiteY4" fmla="*/ 2185595 h 21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050" h="2196353">
                <a:moveTo>
                  <a:pt x="0" y="2196353"/>
                </a:moveTo>
                <a:cubicBezTo>
                  <a:pt x="244736" y="2002715"/>
                  <a:pt x="489473" y="1809078"/>
                  <a:pt x="731520" y="1443318"/>
                </a:cubicBezTo>
                <a:cubicBezTo>
                  <a:pt x="973567" y="1077558"/>
                  <a:pt x="1212029" y="0"/>
                  <a:pt x="1452283" y="1793"/>
                </a:cubicBezTo>
                <a:cubicBezTo>
                  <a:pt x="1692537" y="3586"/>
                  <a:pt x="1934584" y="1090108"/>
                  <a:pt x="2173045" y="1454075"/>
                </a:cubicBezTo>
                <a:cubicBezTo>
                  <a:pt x="2411506" y="1818042"/>
                  <a:pt x="2647278" y="2001818"/>
                  <a:pt x="2883050" y="2185595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59"/>
          <p:cNvSpPr txBox="1">
            <a:spLocks noChangeArrowheads="1"/>
          </p:cNvSpPr>
          <p:nvPr/>
        </p:nvSpPr>
        <p:spPr bwMode="auto">
          <a:xfrm>
            <a:off x="1497775" y="2051725"/>
            <a:ext cx="913513" cy="2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fs-mid-IR</a:t>
            </a:r>
            <a:endParaRPr lang="en-US" baseline="-25000" dirty="0">
              <a:latin typeface="Calibri" pitchFamily="34" charset="0"/>
            </a:endParaRPr>
          </a:p>
        </p:txBody>
      </p:sp>
      <p:sp>
        <p:nvSpPr>
          <p:cNvPr id="18" name="TextBox 58"/>
          <p:cNvSpPr txBox="1">
            <a:spLocks noChangeArrowheads="1"/>
          </p:cNvSpPr>
          <p:nvPr/>
        </p:nvSpPr>
        <p:spPr bwMode="auto">
          <a:xfrm>
            <a:off x="3108038" y="2014880"/>
            <a:ext cx="740840" cy="2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ps</a:t>
            </a:r>
            <a:r>
              <a:rPr lang="en-US" dirty="0" smtClean="0">
                <a:latin typeface="Calibri" pitchFamily="34" charset="0"/>
              </a:rPr>
              <a:t>-Vis</a:t>
            </a:r>
            <a:endParaRPr lang="en-US" baseline="-25000" dirty="0">
              <a:latin typeface="Calibri" pitchFamily="34" charset="0"/>
            </a:endParaRPr>
          </a:p>
        </p:txBody>
      </p:sp>
      <p:sp>
        <p:nvSpPr>
          <p:cNvPr id="19" name="TextBox 59"/>
          <p:cNvSpPr txBox="1">
            <a:spLocks noChangeArrowheads="1"/>
          </p:cNvSpPr>
          <p:nvPr/>
        </p:nvSpPr>
        <p:spPr bwMode="auto">
          <a:xfrm>
            <a:off x="586175" y="3804998"/>
            <a:ext cx="21599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“Conventional” 2D IR</a:t>
            </a:r>
            <a:endParaRPr lang="en-US" sz="2400" baseline="-25000" dirty="0">
              <a:latin typeface="Calibri" pitchFamily="34" charset="0"/>
            </a:endParaRPr>
          </a:p>
        </p:txBody>
      </p:sp>
      <p:sp>
        <p:nvSpPr>
          <p:cNvPr id="20" name="TextBox 59"/>
          <p:cNvSpPr txBox="1">
            <a:spLocks noChangeArrowheads="1"/>
          </p:cNvSpPr>
          <p:nvPr/>
        </p:nvSpPr>
        <p:spPr bwMode="auto">
          <a:xfrm>
            <a:off x="2520683" y="3810890"/>
            <a:ext cx="20278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Mixed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2D IR x Raman</a:t>
            </a:r>
            <a:endParaRPr lang="en-US" sz="2400" baseline="-25000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547508" y="2959485"/>
            <a:ext cx="97487" cy="848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 bwMode="auto">
          <a:xfrm rot="10800000" flipV="1">
            <a:off x="5157560" y="2857187"/>
            <a:ext cx="1269450" cy="872665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rot="10800000">
            <a:off x="4961527" y="3405213"/>
            <a:ext cx="1550254" cy="11482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 bwMode="auto">
          <a:xfrm>
            <a:off x="6279720" y="3021073"/>
            <a:ext cx="129276" cy="364306"/>
          </a:xfrm>
          <a:custGeom>
            <a:avLst/>
            <a:gdLst>
              <a:gd name="connsiteX0" fmla="*/ 0 w 2883050"/>
              <a:gd name="connsiteY0" fmla="*/ 2196353 h 2196353"/>
              <a:gd name="connsiteX1" fmla="*/ 731520 w 2883050"/>
              <a:gd name="connsiteY1" fmla="*/ 1443318 h 2196353"/>
              <a:gd name="connsiteX2" fmla="*/ 1452283 w 2883050"/>
              <a:gd name="connsiteY2" fmla="*/ 1793 h 2196353"/>
              <a:gd name="connsiteX3" fmla="*/ 2173045 w 2883050"/>
              <a:gd name="connsiteY3" fmla="*/ 1454075 h 2196353"/>
              <a:gd name="connsiteX4" fmla="*/ 2883050 w 2883050"/>
              <a:gd name="connsiteY4" fmla="*/ 2185595 h 21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050" h="2196353">
                <a:moveTo>
                  <a:pt x="0" y="2196353"/>
                </a:moveTo>
                <a:cubicBezTo>
                  <a:pt x="244736" y="2002715"/>
                  <a:pt x="489473" y="1809078"/>
                  <a:pt x="731520" y="1443318"/>
                </a:cubicBezTo>
                <a:cubicBezTo>
                  <a:pt x="973567" y="1077558"/>
                  <a:pt x="1212029" y="0"/>
                  <a:pt x="1452283" y="1793"/>
                </a:cubicBezTo>
                <a:cubicBezTo>
                  <a:pt x="1692537" y="3586"/>
                  <a:pt x="1934584" y="1090108"/>
                  <a:pt x="2173045" y="1454075"/>
                </a:cubicBezTo>
                <a:cubicBezTo>
                  <a:pt x="2411506" y="1818042"/>
                  <a:pt x="2647278" y="2001818"/>
                  <a:pt x="2883050" y="2185595"/>
                </a:cubicBezTo>
              </a:path>
            </a:pathLst>
          </a:custGeom>
          <a:gradFill>
            <a:gsLst>
              <a:gs pos="0">
                <a:srgbClr val="A603AB"/>
              </a:gs>
              <a:gs pos="14000">
                <a:srgbClr val="0819FB"/>
              </a:gs>
              <a:gs pos="31000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61000">
                <a:srgbClr val="E81766"/>
              </a:gs>
              <a:gs pos="100000">
                <a:srgbClr val="A603AB"/>
              </a:gs>
            </a:gsLst>
            <a:lin ang="10800000"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 bwMode="auto">
          <a:xfrm rot="19574390">
            <a:off x="6167956" y="2537351"/>
            <a:ext cx="139791" cy="364306"/>
          </a:xfrm>
          <a:custGeom>
            <a:avLst/>
            <a:gdLst>
              <a:gd name="connsiteX0" fmla="*/ 0 w 2883050"/>
              <a:gd name="connsiteY0" fmla="*/ 2196353 h 2196353"/>
              <a:gd name="connsiteX1" fmla="*/ 731520 w 2883050"/>
              <a:gd name="connsiteY1" fmla="*/ 1443318 h 2196353"/>
              <a:gd name="connsiteX2" fmla="*/ 1452283 w 2883050"/>
              <a:gd name="connsiteY2" fmla="*/ 1793 h 2196353"/>
              <a:gd name="connsiteX3" fmla="*/ 2173045 w 2883050"/>
              <a:gd name="connsiteY3" fmla="*/ 1454075 h 2196353"/>
              <a:gd name="connsiteX4" fmla="*/ 2883050 w 2883050"/>
              <a:gd name="connsiteY4" fmla="*/ 2185595 h 21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050" h="2196353">
                <a:moveTo>
                  <a:pt x="0" y="2196353"/>
                </a:moveTo>
                <a:cubicBezTo>
                  <a:pt x="244736" y="2002715"/>
                  <a:pt x="489473" y="1809078"/>
                  <a:pt x="731520" y="1443318"/>
                </a:cubicBezTo>
                <a:cubicBezTo>
                  <a:pt x="973567" y="1077558"/>
                  <a:pt x="1212029" y="0"/>
                  <a:pt x="1452283" y="1793"/>
                </a:cubicBezTo>
                <a:cubicBezTo>
                  <a:pt x="1692537" y="3586"/>
                  <a:pt x="1934584" y="1090108"/>
                  <a:pt x="2173045" y="1454075"/>
                </a:cubicBezTo>
                <a:cubicBezTo>
                  <a:pt x="2411506" y="1818042"/>
                  <a:pt x="2647278" y="2001818"/>
                  <a:pt x="2883050" y="2185595"/>
                </a:cubicBezTo>
              </a:path>
            </a:pathLst>
          </a:custGeom>
          <a:gradFill>
            <a:gsLst>
              <a:gs pos="0">
                <a:srgbClr val="A603AB"/>
              </a:gs>
              <a:gs pos="14000">
                <a:srgbClr val="0819FB"/>
              </a:gs>
              <a:gs pos="31000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61000">
                <a:srgbClr val="E81766"/>
              </a:gs>
              <a:gs pos="100000">
                <a:srgbClr val="A603AB"/>
              </a:gs>
            </a:gsLst>
            <a:lin ang="10800000"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 bwMode="auto">
          <a:xfrm>
            <a:off x="1297024" y="2106390"/>
            <a:ext cx="192288" cy="187895"/>
          </a:xfrm>
          <a:custGeom>
            <a:avLst/>
            <a:gdLst>
              <a:gd name="connsiteX0" fmla="*/ 0 w 2883050"/>
              <a:gd name="connsiteY0" fmla="*/ 2196353 h 2196353"/>
              <a:gd name="connsiteX1" fmla="*/ 731520 w 2883050"/>
              <a:gd name="connsiteY1" fmla="*/ 1443318 h 2196353"/>
              <a:gd name="connsiteX2" fmla="*/ 1452283 w 2883050"/>
              <a:gd name="connsiteY2" fmla="*/ 1793 h 2196353"/>
              <a:gd name="connsiteX3" fmla="*/ 2173045 w 2883050"/>
              <a:gd name="connsiteY3" fmla="*/ 1454075 h 2196353"/>
              <a:gd name="connsiteX4" fmla="*/ 2883050 w 2883050"/>
              <a:gd name="connsiteY4" fmla="*/ 2185595 h 21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050" h="2196353">
                <a:moveTo>
                  <a:pt x="0" y="2196353"/>
                </a:moveTo>
                <a:cubicBezTo>
                  <a:pt x="244736" y="2002715"/>
                  <a:pt x="489473" y="1809078"/>
                  <a:pt x="731520" y="1443318"/>
                </a:cubicBezTo>
                <a:cubicBezTo>
                  <a:pt x="973567" y="1077558"/>
                  <a:pt x="1212029" y="0"/>
                  <a:pt x="1452283" y="1793"/>
                </a:cubicBezTo>
                <a:cubicBezTo>
                  <a:pt x="1692537" y="3586"/>
                  <a:pt x="1934584" y="1090108"/>
                  <a:pt x="2173045" y="1454075"/>
                </a:cubicBezTo>
                <a:cubicBezTo>
                  <a:pt x="2411506" y="1818042"/>
                  <a:pt x="2647278" y="2001818"/>
                  <a:pt x="2883050" y="2185595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 bwMode="auto">
          <a:xfrm>
            <a:off x="2441524" y="2096658"/>
            <a:ext cx="666514" cy="188938"/>
          </a:xfrm>
          <a:custGeom>
            <a:avLst/>
            <a:gdLst>
              <a:gd name="connsiteX0" fmla="*/ 0 w 2883050"/>
              <a:gd name="connsiteY0" fmla="*/ 2196353 h 2196353"/>
              <a:gd name="connsiteX1" fmla="*/ 731520 w 2883050"/>
              <a:gd name="connsiteY1" fmla="*/ 1443318 h 2196353"/>
              <a:gd name="connsiteX2" fmla="*/ 1452283 w 2883050"/>
              <a:gd name="connsiteY2" fmla="*/ 1793 h 2196353"/>
              <a:gd name="connsiteX3" fmla="*/ 2173045 w 2883050"/>
              <a:gd name="connsiteY3" fmla="*/ 1454075 h 2196353"/>
              <a:gd name="connsiteX4" fmla="*/ 2883050 w 2883050"/>
              <a:gd name="connsiteY4" fmla="*/ 2185595 h 21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050" h="2196353">
                <a:moveTo>
                  <a:pt x="0" y="2196353"/>
                </a:moveTo>
                <a:cubicBezTo>
                  <a:pt x="244736" y="2002715"/>
                  <a:pt x="489473" y="1809078"/>
                  <a:pt x="731520" y="1443318"/>
                </a:cubicBezTo>
                <a:cubicBezTo>
                  <a:pt x="973567" y="1077558"/>
                  <a:pt x="1212029" y="0"/>
                  <a:pt x="1452283" y="1793"/>
                </a:cubicBezTo>
                <a:cubicBezTo>
                  <a:pt x="1692537" y="3586"/>
                  <a:pt x="1934584" y="1090108"/>
                  <a:pt x="2173045" y="1454075"/>
                </a:cubicBezTo>
                <a:cubicBezTo>
                  <a:pt x="2411506" y="1818042"/>
                  <a:pt x="2647278" y="2001818"/>
                  <a:pt x="2883050" y="2185595"/>
                </a:cubicBezTo>
              </a:path>
            </a:pathLst>
          </a:custGeom>
          <a:solidFill>
            <a:srgbClr val="0537D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 bwMode="auto">
          <a:xfrm>
            <a:off x="4246662" y="1981340"/>
            <a:ext cx="129276" cy="364306"/>
          </a:xfrm>
          <a:custGeom>
            <a:avLst/>
            <a:gdLst>
              <a:gd name="connsiteX0" fmla="*/ 0 w 2883050"/>
              <a:gd name="connsiteY0" fmla="*/ 2196353 h 2196353"/>
              <a:gd name="connsiteX1" fmla="*/ 731520 w 2883050"/>
              <a:gd name="connsiteY1" fmla="*/ 1443318 h 2196353"/>
              <a:gd name="connsiteX2" fmla="*/ 1452283 w 2883050"/>
              <a:gd name="connsiteY2" fmla="*/ 1793 h 2196353"/>
              <a:gd name="connsiteX3" fmla="*/ 2173045 w 2883050"/>
              <a:gd name="connsiteY3" fmla="*/ 1454075 h 2196353"/>
              <a:gd name="connsiteX4" fmla="*/ 2883050 w 2883050"/>
              <a:gd name="connsiteY4" fmla="*/ 2185595 h 21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050" h="2196353">
                <a:moveTo>
                  <a:pt x="0" y="2196353"/>
                </a:moveTo>
                <a:cubicBezTo>
                  <a:pt x="244736" y="2002715"/>
                  <a:pt x="489473" y="1809078"/>
                  <a:pt x="731520" y="1443318"/>
                </a:cubicBezTo>
                <a:cubicBezTo>
                  <a:pt x="973567" y="1077558"/>
                  <a:pt x="1212029" y="0"/>
                  <a:pt x="1452283" y="1793"/>
                </a:cubicBezTo>
                <a:cubicBezTo>
                  <a:pt x="1692537" y="3586"/>
                  <a:pt x="1934584" y="1090108"/>
                  <a:pt x="2173045" y="1454075"/>
                </a:cubicBezTo>
                <a:cubicBezTo>
                  <a:pt x="2411506" y="1818042"/>
                  <a:pt x="2647278" y="2001818"/>
                  <a:pt x="2883050" y="2185595"/>
                </a:cubicBezTo>
              </a:path>
            </a:pathLst>
          </a:custGeom>
          <a:gradFill>
            <a:gsLst>
              <a:gs pos="0">
                <a:srgbClr val="A603AB"/>
              </a:gs>
              <a:gs pos="14000">
                <a:srgbClr val="0819FB"/>
              </a:gs>
              <a:gs pos="31000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61000">
                <a:srgbClr val="E81766"/>
              </a:gs>
              <a:gs pos="100000">
                <a:srgbClr val="A603AB"/>
              </a:gs>
            </a:gsLst>
            <a:lin ang="10800000"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TextBox 59"/>
          <p:cNvSpPr txBox="1">
            <a:spLocks noChangeArrowheads="1"/>
          </p:cNvSpPr>
          <p:nvPr/>
        </p:nvSpPr>
        <p:spPr bwMode="auto">
          <a:xfrm>
            <a:off x="4400605" y="2039741"/>
            <a:ext cx="1743886" cy="2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ultrashort ~5fs vis</a:t>
            </a:r>
            <a:endParaRPr lang="en-US" baseline="-25000" dirty="0">
              <a:latin typeface="Calibri" pitchFamily="34" charset="0"/>
            </a:endParaRPr>
          </a:p>
        </p:txBody>
      </p:sp>
      <p:sp>
        <p:nvSpPr>
          <p:cNvPr id="30" name="TextBox 59"/>
          <p:cNvSpPr txBox="1">
            <a:spLocks noChangeArrowheads="1"/>
          </p:cNvSpPr>
          <p:nvPr/>
        </p:nvSpPr>
        <p:spPr bwMode="auto">
          <a:xfrm>
            <a:off x="4827745" y="3868480"/>
            <a:ext cx="1817816" cy="66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Raman in time domain</a:t>
            </a:r>
            <a:endParaRPr lang="en-US" sz="2400" baseline="-25000" dirty="0"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565521" y="2948526"/>
            <a:ext cx="97487" cy="848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 bwMode="auto">
          <a:xfrm rot="10800000">
            <a:off x="7156500" y="3083183"/>
            <a:ext cx="1209051" cy="888323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rot="10800000" flipV="1">
            <a:off x="7175572" y="2846227"/>
            <a:ext cx="1269450" cy="872665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rot="10800000">
            <a:off x="6979539" y="3394253"/>
            <a:ext cx="1550254" cy="11482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 bwMode="auto">
          <a:xfrm>
            <a:off x="8297733" y="3010113"/>
            <a:ext cx="129276" cy="364306"/>
          </a:xfrm>
          <a:custGeom>
            <a:avLst/>
            <a:gdLst>
              <a:gd name="connsiteX0" fmla="*/ 0 w 2883050"/>
              <a:gd name="connsiteY0" fmla="*/ 2196353 h 2196353"/>
              <a:gd name="connsiteX1" fmla="*/ 731520 w 2883050"/>
              <a:gd name="connsiteY1" fmla="*/ 1443318 h 2196353"/>
              <a:gd name="connsiteX2" fmla="*/ 1452283 w 2883050"/>
              <a:gd name="connsiteY2" fmla="*/ 1793 h 2196353"/>
              <a:gd name="connsiteX3" fmla="*/ 2173045 w 2883050"/>
              <a:gd name="connsiteY3" fmla="*/ 1454075 h 2196353"/>
              <a:gd name="connsiteX4" fmla="*/ 2883050 w 2883050"/>
              <a:gd name="connsiteY4" fmla="*/ 2185595 h 21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050" h="2196353">
                <a:moveTo>
                  <a:pt x="0" y="2196353"/>
                </a:moveTo>
                <a:cubicBezTo>
                  <a:pt x="244736" y="2002715"/>
                  <a:pt x="489473" y="1809078"/>
                  <a:pt x="731520" y="1443318"/>
                </a:cubicBezTo>
                <a:cubicBezTo>
                  <a:pt x="973567" y="1077558"/>
                  <a:pt x="1212029" y="0"/>
                  <a:pt x="1452283" y="1793"/>
                </a:cubicBezTo>
                <a:cubicBezTo>
                  <a:pt x="1692537" y="3586"/>
                  <a:pt x="1934584" y="1090108"/>
                  <a:pt x="2173045" y="1454075"/>
                </a:cubicBezTo>
                <a:cubicBezTo>
                  <a:pt x="2411506" y="1818042"/>
                  <a:pt x="2647278" y="2001818"/>
                  <a:pt x="2883050" y="2185595"/>
                </a:cubicBezTo>
              </a:path>
            </a:pathLst>
          </a:custGeom>
          <a:gradFill>
            <a:gsLst>
              <a:gs pos="0">
                <a:srgbClr val="A603AB"/>
              </a:gs>
              <a:gs pos="14000">
                <a:srgbClr val="0819FB"/>
              </a:gs>
              <a:gs pos="31000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61000">
                <a:srgbClr val="E81766"/>
              </a:gs>
              <a:gs pos="100000">
                <a:srgbClr val="A603AB"/>
              </a:gs>
            </a:gsLst>
            <a:lin ang="10800000"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TextBox 59"/>
          <p:cNvSpPr txBox="1">
            <a:spLocks noChangeArrowheads="1"/>
          </p:cNvSpPr>
          <p:nvPr/>
        </p:nvSpPr>
        <p:spPr bwMode="auto">
          <a:xfrm>
            <a:off x="6656612" y="3953610"/>
            <a:ext cx="1817816" cy="37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2D visible</a:t>
            </a:r>
            <a:endParaRPr lang="en-US" sz="2400" baseline="-25000" dirty="0">
              <a:latin typeface="Calibri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 rot="19574390">
            <a:off x="8186377" y="2535626"/>
            <a:ext cx="133582" cy="364306"/>
          </a:xfrm>
          <a:custGeom>
            <a:avLst/>
            <a:gdLst>
              <a:gd name="connsiteX0" fmla="*/ 0 w 2883050"/>
              <a:gd name="connsiteY0" fmla="*/ 2196353 h 2196353"/>
              <a:gd name="connsiteX1" fmla="*/ 731520 w 2883050"/>
              <a:gd name="connsiteY1" fmla="*/ 1443318 h 2196353"/>
              <a:gd name="connsiteX2" fmla="*/ 1452283 w 2883050"/>
              <a:gd name="connsiteY2" fmla="*/ 1793 h 2196353"/>
              <a:gd name="connsiteX3" fmla="*/ 2173045 w 2883050"/>
              <a:gd name="connsiteY3" fmla="*/ 1454075 h 2196353"/>
              <a:gd name="connsiteX4" fmla="*/ 2883050 w 2883050"/>
              <a:gd name="connsiteY4" fmla="*/ 2185595 h 21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050" h="2196353">
                <a:moveTo>
                  <a:pt x="0" y="2196353"/>
                </a:moveTo>
                <a:cubicBezTo>
                  <a:pt x="244736" y="2002715"/>
                  <a:pt x="489473" y="1809078"/>
                  <a:pt x="731520" y="1443318"/>
                </a:cubicBezTo>
                <a:cubicBezTo>
                  <a:pt x="973567" y="1077558"/>
                  <a:pt x="1212029" y="0"/>
                  <a:pt x="1452283" y="1793"/>
                </a:cubicBezTo>
                <a:cubicBezTo>
                  <a:pt x="1692537" y="3586"/>
                  <a:pt x="1934584" y="1090108"/>
                  <a:pt x="2173045" y="1454075"/>
                </a:cubicBezTo>
                <a:cubicBezTo>
                  <a:pt x="2411506" y="1818042"/>
                  <a:pt x="2647278" y="2001818"/>
                  <a:pt x="2883050" y="2185595"/>
                </a:cubicBezTo>
              </a:path>
            </a:pathLst>
          </a:custGeom>
          <a:gradFill>
            <a:gsLst>
              <a:gs pos="0">
                <a:srgbClr val="A603AB"/>
              </a:gs>
              <a:gs pos="14000">
                <a:srgbClr val="0819FB"/>
              </a:gs>
              <a:gs pos="31000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61000">
                <a:srgbClr val="E81766"/>
              </a:gs>
              <a:gs pos="100000">
                <a:srgbClr val="A603AB"/>
              </a:gs>
            </a:gsLst>
            <a:lin ang="10800000"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Freeform 37"/>
          <p:cNvSpPr/>
          <p:nvPr/>
        </p:nvSpPr>
        <p:spPr bwMode="auto">
          <a:xfrm rot="2081508">
            <a:off x="8361495" y="3552026"/>
            <a:ext cx="155801" cy="364306"/>
          </a:xfrm>
          <a:custGeom>
            <a:avLst/>
            <a:gdLst>
              <a:gd name="connsiteX0" fmla="*/ 0 w 2883050"/>
              <a:gd name="connsiteY0" fmla="*/ 2196353 h 2196353"/>
              <a:gd name="connsiteX1" fmla="*/ 731520 w 2883050"/>
              <a:gd name="connsiteY1" fmla="*/ 1443318 h 2196353"/>
              <a:gd name="connsiteX2" fmla="*/ 1452283 w 2883050"/>
              <a:gd name="connsiteY2" fmla="*/ 1793 h 2196353"/>
              <a:gd name="connsiteX3" fmla="*/ 2173045 w 2883050"/>
              <a:gd name="connsiteY3" fmla="*/ 1454075 h 2196353"/>
              <a:gd name="connsiteX4" fmla="*/ 2883050 w 2883050"/>
              <a:gd name="connsiteY4" fmla="*/ 2185595 h 21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050" h="2196353">
                <a:moveTo>
                  <a:pt x="0" y="2196353"/>
                </a:moveTo>
                <a:cubicBezTo>
                  <a:pt x="244736" y="2002715"/>
                  <a:pt x="489473" y="1809078"/>
                  <a:pt x="731520" y="1443318"/>
                </a:cubicBezTo>
                <a:cubicBezTo>
                  <a:pt x="973567" y="1077558"/>
                  <a:pt x="1212029" y="0"/>
                  <a:pt x="1452283" y="1793"/>
                </a:cubicBezTo>
                <a:cubicBezTo>
                  <a:pt x="1692537" y="3586"/>
                  <a:pt x="1934584" y="1090108"/>
                  <a:pt x="2173045" y="1454075"/>
                </a:cubicBezTo>
                <a:cubicBezTo>
                  <a:pt x="2411506" y="1818042"/>
                  <a:pt x="2647278" y="2001818"/>
                  <a:pt x="2883050" y="2185595"/>
                </a:cubicBezTo>
              </a:path>
            </a:pathLst>
          </a:custGeom>
          <a:gradFill>
            <a:gsLst>
              <a:gs pos="0">
                <a:srgbClr val="A603AB"/>
              </a:gs>
              <a:gs pos="14000">
                <a:srgbClr val="0819FB"/>
              </a:gs>
              <a:gs pos="31000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61000">
                <a:srgbClr val="E81766"/>
              </a:gs>
              <a:gs pos="100000">
                <a:srgbClr val="A603AB"/>
              </a:gs>
            </a:gsLst>
            <a:lin ang="10800000"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8529793" y="3203225"/>
            <a:ext cx="194585" cy="182153"/>
          </a:xfrm>
          <a:custGeom>
            <a:avLst/>
            <a:gdLst>
              <a:gd name="connsiteX0" fmla="*/ 0 w 2883050"/>
              <a:gd name="connsiteY0" fmla="*/ 2196353 h 2196353"/>
              <a:gd name="connsiteX1" fmla="*/ 731520 w 2883050"/>
              <a:gd name="connsiteY1" fmla="*/ 1443318 h 2196353"/>
              <a:gd name="connsiteX2" fmla="*/ 1452283 w 2883050"/>
              <a:gd name="connsiteY2" fmla="*/ 1793 h 2196353"/>
              <a:gd name="connsiteX3" fmla="*/ 2173045 w 2883050"/>
              <a:gd name="connsiteY3" fmla="*/ 1454075 h 2196353"/>
              <a:gd name="connsiteX4" fmla="*/ 2883050 w 2883050"/>
              <a:gd name="connsiteY4" fmla="*/ 2185595 h 21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050" h="2196353">
                <a:moveTo>
                  <a:pt x="0" y="2196353"/>
                </a:moveTo>
                <a:cubicBezTo>
                  <a:pt x="244736" y="2002715"/>
                  <a:pt x="489473" y="1809078"/>
                  <a:pt x="731520" y="1443318"/>
                </a:cubicBezTo>
                <a:cubicBezTo>
                  <a:pt x="973567" y="1077558"/>
                  <a:pt x="1212029" y="0"/>
                  <a:pt x="1452283" y="1793"/>
                </a:cubicBezTo>
                <a:cubicBezTo>
                  <a:pt x="1692537" y="3586"/>
                  <a:pt x="1934584" y="1090108"/>
                  <a:pt x="2173045" y="1454075"/>
                </a:cubicBezTo>
                <a:cubicBezTo>
                  <a:pt x="2411506" y="1818042"/>
                  <a:pt x="2647278" y="2001818"/>
                  <a:pt x="2883050" y="2185595"/>
                </a:cubicBezTo>
              </a:path>
            </a:pathLst>
          </a:custGeom>
          <a:gradFill>
            <a:gsLst>
              <a:gs pos="0">
                <a:srgbClr val="A603AB">
                  <a:lumMod val="0"/>
                </a:srgbClr>
              </a:gs>
              <a:gs pos="14000">
                <a:srgbClr val="0819FB"/>
              </a:gs>
              <a:gs pos="31000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61000">
                <a:srgbClr val="E81766"/>
              </a:gs>
              <a:gs pos="100000">
                <a:srgbClr val="A603AB"/>
              </a:gs>
            </a:gsLst>
            <a:lin ang="10800000"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Freeform 39"/>
          <p:cNvSpPr/>
          <p:nvPr/>
        </p:nvSpPr>
        <p:spPr bwMode="auto">
          <a:xfrm rot="2236218">
            <a:off x="1789118" y="3380537"/>
            <a:ext cx="252361" cy="188938"/>
          </a:xfrm>
          <a:custGeom>
            <a:avLst/>
            <a:gdLst>
              <a:gd name="connsiteX0" fmla="*/ 0 w 2883050"/>
              <a:gd name="connsiteY0" fmla="*/ 2196353 h 2196353"/>
              <a:gd name="connsiteX1" fmla="*/ 731520 w 2883050"/>
              <a:gd name="connsiteY1" fmla="*/ 1443318 h 2196353"/>
              <a:gd name="connsiteX2" fmla="*/ 1452283 w 2883050"/>
              <a:gd name="connsiteY2" fmla="*/ 1793 h 2196353"/>
              <a:gd name="connsiteX3" fmla="*/ 2173045 w 2883050"/>
              <a:gd name="connsiteY3" fmla="*/ 1454075 h 2196353"/>
              <a:gd name="connsiteX4" fmla="*/ 2883050 w 2883050"/>
              <a:gd name="connsiteY4" fmla="*/ 2185595 h 21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050" h="2196353">
                <a:moveTo>
                  <a:pt x="0" y="2196353"/>
                </a:moveTo>
                <a:cubicBezTo>
                  <a:pt x="244736" y="2002715"/>
                  <a:pt x="489473" y="1809078"/>
                  <a:pt x="731520" y="1443318"/>
                </a:cubicBezTo>
                <a:cubicBezTo>
                  <a:pt x="973567" y="1077558"/>
                  <a:pt x="1212029" y="0"/>
                  <a:pt x="1452283" y="1793"/>
                </a:cubicBezTo>
                <a:cubicBezTo>
                  <a:pt x="1692537" y="3586"/>
                  <a:pt x="1934584" y="1090108"/>
                  <a:pt x="2173045" y="1454075"/>
                </a:cubicBezTo>
                <a:cubicBezTo>
                  <a:pt x="2411506" y="1818042"/>
                  <a:pt x="2647278" y="2001818"/>
                  <a:pt x="2883050" y="2185595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57200" y="228600"/>
            <a:ext cx="8342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Whole series of 2D spectroscopies can be run</a:t>
            </a:r>
          </a:p>
          <a:p>
            <a:pPr algn="ctr"/>
            <a:r>
              <a:rPr lang="en-US" sz="2800" dirty="0" smtClean="0"/>
              <a:t> In some cases even simultaneously.</a:t>
            </a:r>
            <a:endParaRPr lang="en-US" sz="28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" y="4800599"/>
            <a:ext cx="3203807" cy="2114605"/>
          </a:xfrm>
          <a:prstGeom prst="rect">
            <a:avLst/>
          </a:prstGeom>
        </p:spPr>
      </p:pic>
      <p:sp>
        <p:nvSpPr>
          <p:cNvPr id="43" name="TextBox 59"/>
          <p:cNvSpPr txBox="1">
            <a:spLocks noChangeArrowheads="1"/>
          </p:cNvSpPr>
          <p:nvPr/>
        </p:nvSpPr>
        <p:spPr bwMode="auto">
          <a:xfrm>
            <a:off x="3576244" y="5638800"/>
            <a:ext cx="34341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X-ray Raman resonant with core electrons</a:t>
            </a:r>
            <a:endParaRPr lang="en-US" sz="2400" baseline="-25000" dirty="0"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46125" y="2596237"/>
            <a:ext cx="1562970" cy="1279703"/>
            <a:chOff x="2746125" y="2596237"/>
            <a:chExt cx="1562970" cy="1279703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332106" y="2852959"/>
              <a:ext cx="97487" cy="8486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10800000">
              <a:off x="2923085" y="2987617"/>
              <a:ext cx="1209051" cy="888323"/>
            </a:xfrm>
            <a:prstGeom prst="straightConnector1">
              <a:avLst/>
            </a:prstGeom>
            <a:ln w="50800">
              <a:solidFill>
                <a:srgbClr val="0537D5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 bwMode="auto">
            <a:xfrm rot="2236218">
              <a:off x="3642581" y="3497020"/>
              <a:ext cx="666514" cy="188938"/>
            </a:xfrm>
            <a:custGeom>
              <a:avLst/>
              <a:gdLst>
                <a:gd name="connsiteX0" fmla="*/ 0 w 2883050"/>
                <a:gd name="connsiteY0" fmla="*/ 2196353 h 2196353"/>
                <a:gd name="connsiteX1" fmla="*/ 731520 w 2883050"/>
                <a:gd name="connsiteY1" fmla="*/ 1443318 h 2196353"/>
                <a:gd name="connsiteX2" fmla="*/ 1452283 w 2883050"/>
                <a:gd name="connsiteY2" fmla="*/ 1793 h 2196353"/>
                <a:gd name="connsiteX3" fmla="*/ 2173045 w 2883050"/>
                <a:gd name="connsiteY3" fmla="*/ 1454075 h 2196353"/>
                <a:gd name="connsiteX4" fmla="*/ 2883050 w 2883050"/>
                <a:gd name="connsiteY4" fmla="*/ 2185595 h 219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3050" h="2196353">
                  <a:moveTo>
                    <a:pt x="0" y="2196353"/>
                  </a:moveTo>
                  <a:cubicBezTo>
                    <a:pt x="244736" y="2002715"/>
                    <a:pt x="489473" y="1809078"/>
                    <a:pt x="731520" y="1443318"/>
                  </a:cubicBezTo>
                  <a:cubicBezTo>
                    <a:pt x="973567" y="1077558"/>
                    <a:pt x="1212029" y="0"/>
                    <a:pt x="1452283" y="1793"/>
                  </a:cubicBezTo>
                  <a:cubicBezTo>
                    <a:pt x="1692537" y="3586"/>
                    <a:pt x="1934584" y="1090108"/>
                    <a:pt x="2173045" y="1454075"/>
                  </a:cubicBezTo>
                  <a:cubicBezTo>
                    <a:pt x="2411506" y="1818042"/>
                    <a:pt x="2647278" y="2001818"/>
                    <a:pt x="2883050" y="2185595"/>
                  </a:cubicBezTo>
                </a:path>
              </a:pathLst>
            </a:custGeom>
            <a:solidFill>
              <a:srgbClr val="0537D5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2942158" y="2750661"/>
              <a:ext cx="1269450" cy="872665"/>
            </a:xfrm>
            <a:prstGeom prst="straightConnector1">
              <a:avLst/>
            </a:prstGeom>
            <a:ln w="50800">
              <a:solidFill>
                <a:srgbClr val="FF0000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 bwMode="auto">
            <a:xfrm rot="19495000">
              <a:off x="3963148" y="2596237"/>
              <a:ext cx="177445" cy="187895"/>
            </a:xfrm>
            <a:custGeom>
              <a:avLst/>
              <a:gdLst>
                <a:gd name="connsiteX0" fmla="*/ 0 w 2883050"/>
                <a:gd name="connsiteY0" fmla="*/ 2196353 h 2196353"/>
                <a:gd name="connsiteX1" fmla="*/ 731520 w 2883050"/>
                <a:gd name="connsiteY1" fmla="*/ 1443318 h 2196353"/>
                <a:gd name="connsiteX2" fmla="*/ 1452283 w 2883050"/>
                <a:gd name="connsiteY2" fmla="*/ 1793 h 2196353"/>
                <a:gd name="connsiteX3" fmla="*/ 2173045 w 2883050"/>
                <a:gd name="connsiteY3" fmla="*/ 1454075 h 2196353"/>
                <a:gd name="connsiteX4" fmla="*/ 2883050 w 2883050"/>
                <a:gd name="connsiteY4" fmla="*/ 2185595 h 219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3050" h="2196353">
                  <a:moveTo>
                    <a:pt x="0" y="2196353"/>
                  </a:moveTo>
                  <a:cubicBezTo>
                    <a:pt x="244736" y="2002715"/>
                    <a:pt x="489473" y="1809078"/>
                    <a:pt x="731520" y="1443318"/>
                  </a:cubicBezTo>
                  <a:cubicBezTo>
                    <a:pt x="973567" y="1077558"/>
                    <a:pt x="1212029" y="0"/>
                    <a:pt x="1452283" y="1793"/>
                  </a:cubicBezTo>
                  <a:cubicBezTo>
                    <a:pt x="1692537" y="3586"/>
                    <a:pt x="1934584" y="1090108"/>
                    <a:pt x="2173045" y="1454075"/>
                  </a:cubicBezTo>
                  <a:cubicBezTo>
                    <a:pt x="2411506" y="1818042"/>
                    <a:pt x="2647278" y="2001818"/>
                    <a:pt x="2883050" y="2185595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rot="10800000">
              <a:off x="2746125" y="3298687"/>
              <a:ext cx="1550254" cy="11482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 bwMode="auto">
            <a:xfrm>
              <a:off x="4064318" y="2914547"/>
              <a:ext cx="129276" cy="364306"/>
            </a:xfrm>
            <a:custGeom>
              <a:avLst/>
              <a:gdLst>
                <a:gd name="connsiteX0" fmla="*/ 0 w 2883050"/>
                <a:gd name="connsiteY0" fmla="*/ 2196353 h 2196353"/>
                <a:gd name="connsiteX1" fmla="*/ 731520 w 2883050"/>
                <a:gd name="connsiteY1" fmla="*/ 1443318 h 2196353"/>
                <a:gd name="connsiteX2" fmla="*/ 1452283 w 2883050"/>
                <a:gd name="connsiteY2" fmla="*/ 1793 h 2196353"/>
                <a:gd name="connsiteX3" fmla="*/ 2173045 w 2883050"/>
                <a:gd name="connsiteY3" fmla="*/ 1454075 h 2196353"/>
                <a:gd name="connsiteX4" fmla="*/ 2883050 w 2883050"/>
                <a:gd name="connsiteY4" fmla="*/ 2185595 h 219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3050" h="2196353">
                  <a:moveTo>
                    <a:pt x="0" y="2196353"/>
                  </a:moveTo>
                  <a:cubicBezTo>
                    <a:pt x="244736" y="2002715"/>
                    <a:pt x="489473" y="1809078"/>
                    <a:pt x="731520" y="1443318"/>
                  </a:cubicBezTo>
                  <a:cubicBezTo>
                    <a:pt x="973567" y="1077558"/>
                    <a:pt x="1212029" y="0"/>
                    <a:pt x="1452283" y="1793"/>
                  </a:cubicBezTo>
                  <a:cubicBezTo>
                    <a:pt x="1692537" y="3586"/>
                    <a:pt x="1934584" y="1090108"/>
                    <a:pt x="2173045" y="1454075"/>
                  </a:cubicBezTo>
                  <a:cubicBezTo>
                    <a:pt x="2411506" y="1818042"/>
                    <a:pt x="2647278" y="2001818"/>
                    <a:pt x="2883050" y="2185595"/>
                  </a:cubicBezTo>
                </a:path>
              </a:pathLst>
            </a:custGeom>
            <a:gradFill>
              <a:gsLst>
                <a:gs pos="0">
                  <a:srgbClr val="A603AB"/>
                </a:gs>
                <a:gs pos="14000">
                  <a:srgbClr val="0819FB"/>
                </a:gs>
                <a:gs pos="31000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61000">
                  <a:srgbClr val="E81766"/>
                </a:gs>
                <a:gs pos="100000">
                  <a:srgbClr val="A603AB"/>
                </a:gs>
              </a:gsLst>
              <a:lin ang="1080000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 bwMode="auto">
            <a:xfrm rot="19495000">
              <a:off x="3835908" y="2683832"/>
              <a:ext cx="177445" cy="187895"/>
            </a:xfrm>
            <a:custGeom>
              <a:avLst/>
              <a:gdLst>
                <a:gd name="connsiteX0" fmla="*/ 0 w 2883050"/>
                <a:gd name="connsiteY0" fmla="*/ 2196353 h 2196353"/>
                <a:gd name="connsiteX1" fmla="*/ 731520 w 2883050"/>
                <a:gd name="connsiteY1" fmla="*/ 1443318 h 2196353"/>
                <a:gd name="connsiteX2" fmla="*/ 1452283 w 2883050"/>
                <a:gd name="connsiteY2" fmla="*/ 1793 h 2196353"/>
                <a:gd name="connsiteX3" fmla="*/ 2173045 w 2883050"/>
                <a:gd name="connsiteY3" fmla="*/ 1454075 h 2196353"/>
                <a:gd name="connsiteX4" fmla="*/ 2883050 w 2883050"/>
                <a:gd name="connsiteY4" fmla="*/ 2185595 h 219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3050" h="2196353">
                  <a:moveTo>
                    <a:pt x="0" y="2196353"/>
                  </a:moveTo>
                  <a:cubicBezTo>
                    <a:pt x="244736" y="2002715"/>
                    <a:pt x="489473" y="1809078"/>
                    <a:pt x="731520" y="1443318"/>
                  </a:cubicBezTo>
                  <a:cubicBezTo>
                    <a:pt x="973567" y="1077558"/>
                    <a:pt x="1212029" y="0"/>
                    <a:pt x="1452283" y="1793"/>
                  </a:cubicBezTo>
                  <a:cubicBezTo>
                    <a:pt x="1692537" y="3586"/>
                    <a:pt x="1934584" y="1090108"/>
                    <a:pt x="2173045" y="1454075"/>
                  </a:cubicBezTo>
                  <a:cubicBezTo>
                    <a:pt x="2411506" y="1818042"/>
                    <a:pt x="2647278" y="2001818"/>
                    <a:pt x="2883050" y="2185595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8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13437"/>
            <a:ext cx="9144000" cy="944563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4000" dirty="0" smtClean="0"/>
              <a:t>Why femtosecond lasers in chemistry and biology?</a:t>
            </a:r>
            <a:endParaRPr lang="en-US" sz="4000" dirty="0"/>
          </a:p>
        </p:txBody>
      </p:sp>
      <p:pic>
        <p:nvPicPr>
          <p:cNvPr id="1028" name="Picture 4" descr="Image result for chemist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r="13181"/>
          <a:stretch/>
        </p:blipFill>
        <p:spPr bwMode="auto">
          <a:xfrm>
            <a:off x="4419599" y="116632"/>
            <a:ext cx="472440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inrs.illinois.edu/expo/2010-photos/images/bugs/bugs-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57041" cy="357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Image result for laser pul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3810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shaping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25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bank.osa.org/getImage.xqy?img=QC5sYXJnZSxqb3NhYi0yNy0xMS1CNTEtZzAwM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272808" cy="554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0466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Femtosecond pulse is stabilized superposition of continuous weaves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91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8229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4868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Pulse shaping is like tuning to the exact melody to which the system responses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50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Behavior of the molecule can be selectively affected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047750" cy="340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3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ulse shaping chemical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342275" cy="510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" b="3311"/>
          <a:stretch/>
        </p:blipFill>
        <p:spPr bwMode="auto">
          <a:xfrm>
            <a:off x="285750" y="1794933"/>
            <a:ext cx="88582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0466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Tvarovač pulzů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5688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femtosecond set 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49" y="170586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1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PB230204.JPG"/>
          <p:cNvPicPr>
            <a:picLocks noChangeAspect="1"/>
          </p:cNvPicPr>
          <p:nvPr/>
        </p:nvPicPr>
        <p:blipFill>
          <a:blip r:embed="rId2" cstate="print">
            <a:lum bright="13000" contrast="38000"/>
          </a:blip>
          <a:stretch>
            <a:fillRect/>
          </a:stretch>
        </p:blipFill>
        <p:spPr bwMode="auto">
          <a:xfrm>
            <a:off x="-2427464" y="-51088"/>
            <a:ext cx="11725102" cy="8794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5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ectroscopy 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128792" cy="479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9108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Light matter interaction reflects its quantum structure </a:t>
            </a:r>
          </a:p>
          <a:p>
            <a:pPr algn="ctr"/>
            <a:r>
              <a:rPr lang="el-GR" sz="3200" b="1" dirty="0" smtClean="0"/>
              <a:t>Δ</a:t>
            </a:r>
            <a:r>
              <a:rPr lang="en-US" sz="3200" b="1" dirty="0" smtClean="0"/>
              <a:t>E = ħ</a:t>
            </a:r>
            <a:r>
              <a:rPr lang="el-GR" sz="3200" b="1" dirty="0" smtClean="0"/>
              <a:t>ν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9552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Fig_1_croppe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https://encrypted-tbn1.gstatic.com/images?q=tbn:ANd9GcRc08FYjyOE8zgk79xLrIU3A0-qY5xANGhtMMYfuK1MvievLs5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7838"/>
            <a:ext cx="12763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15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Fig_1_croppe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0450" y="4214813"/>
            <a:ext cx="7874000" cy="1563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29138" y="6308725"/>
            <a:ext cx="4614862" cy="757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97363" y="4068763"/>
            <a:ext cx="2643187" cy="1509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46838" y="3995738"/>
            <a:ext cx="1481137" cy="242411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8285163" y="4837113"/>
            <a:ext cx="620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as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7486650" y="4843463"/>
            <a:ext cx="523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fs</a:t>
            </a: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6596063" y="4830763"/>
            <a:ext cx="622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ps</a:t>
            </a: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5741988" y="4837113"/>
            <a:ext cx="622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ns</a:t>
            </a:r>
          </a:p>
        </p:txBody>
      </p:sp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1033463" y="4479925"/>
            <a:ext cx="34655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Scales of size and time are closely rerated!</a:t>
            </a:r>
          </a:p>
        </p:txBody>
      </p:sp>
      <p:sp>
        <p:nvSpPr>
          <p:cNvPr id="24578" name="AutoShape 2" descr="http://www.pnas.org/content/102/35/12350/F2.large.jpg"/>
          <p:cNvSpPr>
            <a:spLocks noChangeAspect="1" noChangeArrowheads="1"/>
          </p:cNvSpPr>
          <p:nvPr/>
        </p:nvSpPr>
        <p:spPr bwMode="auto">
          <a:xfrm>
            <a:off x="155575" y="-1790700"/>
            <a:ext cx="34766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800600" y="4876800"/>
            <a:ext cx="622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 smtClean="0"/>
              <a:t>μ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733800" y="4953000"/>
            <a:ext cx="622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532440" cy="61261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X-ray, electron (or other particles) experiments </a:t>
            </a:r>
            <a:r>
              <a:rPr lang="en-US" dirty="0" smtClean="0"/>
              <a:t>are practically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u="sng" dirty="0" smtClean="0"/>
              <a:t>rarely at natural conditions</a:t>
            </a:r>
          </a:p>
          <a:p>
            <a:pPr algn="ctr"/>
            <a:endParaRPr lang="en-US" u="sng" dirty="0" smtClean="0"/>
          </a:p>
          <a:p>
            <a:pPr algn="ctr"/>
            <a:r>
              <a:rPr lang="en-US" u="sng" dirty="0" smtClean="0"/>
              <a:t>Time resolution is just </a:t>
            </a:r>
            <a:r>
              <a:rPr lang="en-US" u="sng" dirty="0" smtClean="0"/>
              <a:t>emerging</a:t>
            </a:r>
          </a:p>
          <a:p>
            <a:pPr algn="ctr"/>
            <a:endParaRPr lang="en-US" u="sng" dirty="0" smtClean="0"/>
          </a:p>
          <a:p>
            <a:pPr algn="ctr"/>
            <a:r>
              <a:rPr lang="en-US" u="sng" dirty="0" smtClean="0"/>
              <a:t>Expensive, cannot be done at high throughput</a:t>
            </a:r>
          </a:p>
          <a:p>
            <a:pPr algn="ctr">
              <a:buNone/>
            </a:pPr>
            <a:endParaRPr lang="en-US" dirty="0" smtClean="0"/>
          </a:p>
          <a:p>
            <a:pPr algn="ctr"/>
            <a:r>
              <a:rPr lang="en-US" u="sng" dirty="0" smtClean="0"/>
              <a:t>Structure does not directly explain function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5416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17281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Optical spectroscopy can explore matter at multiple levels in relatively non-invasive ways in a relatively cost effective manner.</a:t>
            </a:r>
            <a:endParaRPr lang="en-US" dirty="0"/>
          </a:p>
        </p:txBody>
      </p:sp>
      <p:pic>
        <p:nvPicPr>
          <p:cNvPr id="4" name="Picture 3" descr="Fig_2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78488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3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Pump probe experiments</a:t>
            </a:r>
            <a:endParaRPr lang="en-US" dirty="0"/>
          </a:p>
        </p:txBody>
      </p:sp>
      <p:pic>
        <p:nvPicPr>
          <p:cNvPr id="4" name="Picture 3" descr="Fig_3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4509120"/>
            <a:ext cx="7439420" cy="2090817"/>
          </a:xfrm>
          <a:prstGeom prst="rect">
            <a:avLst/>
          </a:prstGeom>
        </p:spPr>
      </p:pic>
      <p:pic>
        <p:nvPicPr>
          <p:cNvPr id="5" name="Picture 4" descr="Fig_2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4748384" cy="3018076"/>
          </a:xfrm>
          <a:prstGeom prst="rect">
            <a:avLst/>
          </a:prstGeom>
        </p:spPr>
      </p:pic>
      <p:pic>
        <p:nvPicPr>
          <p:cNvPr id="2050" name="Picture 2" descr="Image result for laser pul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37058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45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448</Words>
  <Application>Microsoft Office PowerPoint</Application>
  <PresentationFormat>On-screen Show (4:3)</PresentationFormat>
  <Paragraphs>119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Miroslav Kloz  Femtosecond spectroscopy at ELI Beamlines Probing and Driving (Bio)Molecular Dynamics  with Femtosecond Pulses  (wavelengths 200 – 1200 nm, energies below 1 mJ)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Pump probe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window</vt:lpstr>
      <vt:lpstr>1 fs = 0.000 000 000 000 001 s</vt:lpstr>
      <vt:lpstr>PowerPoint Presentation</vt:lpstr>
      <vt:lpstr>PowerPoint Presentation</vt:lpstr>
      <vt:lpstr>2D spectrocopy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Pulse shaping</vt:lpstr>
      <vt:lpstr>PowerPoint Presentation</vt:lpstr>
      <vt:lpstr>PowerPoint Presentation</vt:lpstr>
      <vt:lpstr>Behavior of the molecule can be selectively affected</vt:lpstr>
      <vt:lpstr>PowerPoint Presentation</vt:lpstr>
      <vt:lpstr>PowerPoint Presentation</vt:lpstr>
      <vt:lpstr>Typical femtosecond set 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Kloz Miroslav</dc:creator>
  <cp:lastModifiedBy>Kloz Miroslav</cp:lastModifiedBy>
  <cp:revision>20</cp:revision>
  <dcterms:created xsi:type="dcterms:W3CDTF">2019-08-26T08:34:12Z</dcterms:created>
  <dcterms:modified xsi:type="dcterms:W3CDTF">2019-08-28T07:24:50Z</dcterms:modified>
</cp:coreProperties>
</file>