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700" r:id="rId3"/>
  </p:sldMasterIdLst>
  <p:notesMasterIdLst>
    <p:notesMasterId r:id="rId31"/>
  </p:notesMasterIdLst>
  <p:sldIdLst>
    <p:sldId id="256" r:id="rId4"/>
    <p:sldId id="302" r:id="rId5"/>
    <p:sldId id="319" r:id="rId6"/>
    <p:sldId id="321" r:id="rId7"/>
    <p:sldId id="322" r:id="rId8"/>
    <p:sldId id="303" r:id="rId9"/>
    <p:sldId id="314" r:id="rId10"/>
    <p:sldId id="324" r:id="rId11"/>
    <p:sldId id="338" r:id="rId12"/>
    <p:sldId id="331" r:id="rId13"/>
    <p:sldId id="330" r:id="rId14"/>
    <p:sldId id="329" r:id="rId15"/>
    <p:sldId id="316" r:id="rId16"/>
    <p:sldId id="326" r:id="rId17"/>
    <p:sldId id="328" r:id="rId18"/>
    <p:sldId id="327" r:id="rId19"/>
    <p:sldId id="325" r:id="rId20"/>
    <p:sldId id="340" r:id="rId21"/>
    <p:sldId id="304" r:id="rId22"/>
    <p:sldId id="341" r:id="rId23"/>
    <p:sldId id="342" r:id="rId24"/>
    <p:sldId id="318" r:id="rId25"/>
    <p:sldId id="263" r:id="rId26"/>
    <p:sldId id="262" r:id="rId27"/>
    <p:sldId id="267" r:id="rId28"/>
    <p:sldId id="343" r:id="rId29"/>
    <p:sldId id="261" r:id="rId30"/>
  </p:sldIdLst>
  <p:sldSz cx="10691813" cy="756126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5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33FF"/>
    <a:srgbClr val="FFFFFF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55" d="100"/>
          <a:sy n="55" d="100"/>
        </p:scale>
        <p:origin x="1330" y="40"/>
      </p:cViewPr>
      <p:guideLst>
        <p:guide orient="horz" pos="2835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059" cy="512111"/>
          </a:xfrm>
          <a:prstGeom prst="rect">
            <a:avLst/>
          </a:prstGeom>
        </p:spPr>
        <p:txBody>
          <a:bodyPr vert="horz" lIns="86841" tIns="43420" rIns="86841" bIns="43420" rtlCol="0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0751" y="0"/>
            <a:ext cx="3077059" cy="512111"/>
          </a:xfrm>
          <a:prstGeom prst="rect">
            <a:avLst/>
          </a:prstGeom>
        </p:spPr>
        <p:txBody>
          <a:bodyPr vert="horz" lIns="86841" tIns="43420" rIns="86841" bIns="43420" rtlCol="0"/>
          <a:lstStyle>
            <a:lvl1pPr algn="r">
              <a:defRPr sz="1100"/>
            </a:lvl1pPr>
          </a:lstStyle>
          <a:p>
            <a:fld id="{984382B7-2EC3-4361-953B-513481226AF5}" type="datetimeFigureOut">
              <a:rPr lang="en-GB" smtClean="0"/>
              <a:pPr/>
              <a:t>28/08/2019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36613" y="766763"/>
            <a:ext cx="5426075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841" tIns="43420" rIns="86841" bIns="434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32" y="4861252"/>
            <a:ext cx="5680036" cy="4605955"/>
          </a:xfrm>
          <a:prstGeom prst="rect">
            <a:avLst/>
          </a:prstGeom>
        </p:spPr>
        <p:txBody>
          <a:bodyPr vert="horz" lIns="86841" tIns="43420" rIns="86841" bIns="434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0983"/>
            <a:ext cx="3077059" cy="512110"/>
          </a:xfrm>
          <a:prstGeom prst="rect">
            <a:avLst/>
          </a:prstGeom>
        </p:spPr>
        <p:txBody>
          <a:bodyPr vert="horz" lIns="86841" tIns="43420" rIns="86841" bIns="43420" rtlCol="0" anchor="b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0751" y="9720983"/>
            <a:ext cx="3077059" cy="512110"/>
          </a:xfrm>
          <a:prstGeom prst="rect">
            <a:avLst/>
          </a:prstGeom>
        </p:spPr>
        <p:txBody>
          <a:bodyPr vert="horz" lIns="86841" tIns="43420" rIns="86841" bIns="43420" rtlCol="0" anchor="b"/>
          <a:lstStyle>
            <a:lvl1pPr algn="r">
              <a:defRPr sz="1100"/>
            </a:lvl1pPr>
          </a:lstStyle>
          <a:p>
            <a:fld id="{ECAD8339-53B1-440C-89FF-A1D37275921F}" type="slidenum">
              <a:rPr lang="en-GB" smtClean="0"/>
              <a:pPr/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0288F-179A-4CCD-A566-AE66121062D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68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32000" y="4356000"/>
            <a:ext cx="547164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32000" y="4543920"/>
            <a:ext cx="547164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32000" y="435600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236040" y="435600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3236040" y="454392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32000" y="454392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32000" y="4356000"/>
            <a:ext cx="5471640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32000" y="4356000"/>
            <a:ext cx="5471640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pic>
        <p:nvPicPr>
          <p:cNvPr id="41" name="Grafik 40"/>
          <p:cNvPicPr/>
          <p:nvPr/>
        </p:nvPicPr>
        <p:blipFill>
          <a:blip r:embed="rId2" cstate="print"/>
          <a:stretch/>
        </p:blipFill>
        <p:spPr>
          <a:xfrm>
            <a:off x="2942280" y="4355640"/>
            <a:ext cx="450720" cy="359640"/>
          </a:xfrm>
          <a:prstGeom prst="rect">
            <a:avLst/>
          </a:prstGeom>
          <a:ln>
            <a:noFill/>
          </a:ln>
        </p:spPr>
      </p:pic>
      <p:pic>
        <p:nvPicPr>
          <p:cNvPr id="42" name="Grafik 41"/>
          <p:cNvPicPr/>
          <p:nvPr/>
        </p:nvPicPr>
        <p:blipFill>
          <a:blip r:embed="rId2" cstate="print"/>
          <a:stretch/>
        </p:blipFill>
        <p:spPr>
          <a:xfrm>
            <a:off x="2942280" y="4355640"/>
            <a:ext cx="450720" cy="35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subTitle"/>
          </p:nvPr>
        </p:nvSpPr>
        <p:spPr>
          <a:xfrm>
            <a:off x="432000" y="4307760"/>
            <a:ext cx="5471640" cy="456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32000" y="4356000"/>
            <a:ext cx="5471640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32000" y="4356000"/>
            <a:ext cx="2670120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3236040" y="4356000"/>
            <a:ext cx="2670120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subTitle"/>
          </p:nvPr>
        </p:nvSpPr>
        <p:spPr>
          <a:xfrm>
            <a:off x="432000" y="2592000"/>
            <a:ext cx="5471640" cy="6174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32000" y="435600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32000" y="454392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3236040" y="4356000"/>
            <a:ext cx="2670120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32000" y="4307760"/>
            <a:ext cx="5471640" cy="456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32000" y="4356000"/>
            <a:ext cx="2670120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3236040" y="435600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3236040" y="454392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32000" y="435600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3236040" y="435600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32000" y="4543920"/>
            <a:ext cx="547164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32000" y="4356000"/>
            <a:ext cx="547164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32000" y="4543920"/>
            <a:ext cx="547164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32000" y="435600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3236040" y="435600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3236040" y="454392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432000" y="454392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32000" y="4356000"/>
            <a:ext cx="5471640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32000" y="4356000"/>
            <a:ext cx="5471640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pic>
        <p:nvPicPr>
          <p:cNvPr id="85" name="Grafik 84"/>
          <p:cNvPicPr/>
          <p:nvPr/>
        </p:nvPicPr>
        <p:blipFill>
          <a:blip r:embed="rId2" cstate="print"/>
          <a:stretch/>
        </p:blipFill>
        <p:spPr>
          <a:xfrm>
            <a:off x="2942280" y="4355640"/>
            <a:ext cx="450720" cy="359640"/>
          </a:xfrm>
          <a:prstGeom prst="rect">
            <a:avLst/>
          </a:prstGeom>
          <a:ln>
            <a:noFill/>
          </a:ln>
        </p:spPr>
      </p:pic>
      <p:pic>
        <p:nvPicPr>
          <p:cNvPr id="86" name="Grafik 85"/>
          <p:cNvPicPr/>
          <p:nvPr/>
        </p:nvPicPr>
        <p:blipFill>
          <a:blip r:embed="rId2" cstate="print"/>
          <a:stretch/>
        </p:blipFill>
        <p:spPr>
          <a:xfrm>
            <a:off x="2942280" y="4355640"/>
            <a:ext cx="450720" cy="35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213A-92F0-FE4F-9FD9-EC8E4210BDB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9102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subTitle"/>
          </p:nvPr>
        </p:nvSpPr>
        <p:spPr>
          <a:xfrm>
            <a:off x="432000" y="4307760"/>
            <a:ext cx="5471640" cy="456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432000" y="4356000"/>
            <a:ext cx="5471640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432000" y="4356000"/>
            <a:ext cx="2670120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3236040" y="4356000"/>
            <a:ext cx="2670120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32000" y="4356000"/>
            <a:ext cx="5471640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ubTitle"/>
          </p:nvPr>
        </p:nvSpPr>
        <p:spPr>
          <a:xfrm>
            <a:off x="432000" y="2592000"/>
            <a:ext cx="5471640" cy="6174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432000" y="435600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432000" y="454392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3236040" y="4356000"/>
            <a:ext cx="2670120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432000" y="4356000"/>
            <a:ext cx="2670120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3236040" y="435600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3236040" y="454392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432000" y="435600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3236040" y="435600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432000" y="4543920"/>
            <a:ext cx="547164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432000" y="4356000"/>
            <a:ext cx="547164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432000" y="4543920"/>
            <a:ext cx="547164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432000" y="435600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3236040" y="435600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3236040" y="454392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 type="body"/>
          </p:nvPr>
        </p:nvSpPr>
        <p:spPr>
          <a:xfrm>
            <a:off x="432000" y="454392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432000" y="4356000"/>
            <a:ext cx="5471640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432000" y="4356000"/>
            <a:ext cx="5471640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pic>
        <p:nvPicPr>
          <p:cNvPr id="219" name="Grafik 218"/>
          <p:cNvPicPr/>
          <p:nvPr/>
        </p:nvPicPr>
        <p:blipFill>
          <a:blip r:embed="rId2" cstate="print"/>
          <a:stretch/>
        </p:blipFill>
        <p:spPr>
          <a:xfrm>
            <a:off x="2942280" y="4355640"/>
            <a:ext cx="450720" cy="359640"/>
          </a:xfrm>
          <a:prstGeom prst="rect">
            <a:avLst/>
          </a:prstGeom>
          <a:ln>
            <a:noFill/>
          </a:ln>
        </p:spPr>
      </p:pic>
      <p:pic>
        <p:nvPicPr>
          <p:cNvPr id="220" name="Grafik 219"/>
          <p:cNvPicPr/>
          <p:nvPr/>
        </p:nvPicPr>
        <p:blipFill>
          <a:blip r:embed="rId2" cstate="print"/>
          <a:stretch/>
        </p:blipFill>
        <p:spPr>
          <a:xfrm>
            <a:off x="2942280" y="4355640"/>
            <a:ext cx="450720" cy="35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32000" y="4356000"/>
            <a:ext cx="2670120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3236040" y="4356000"/>
            <a:ext cx="2670120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32000" y="2592000"/>
            <a:ext cx="5471640" cy="6174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32000" y="435600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32000" y="454392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3236040" y="4356000"/>
            <a:ext cx="2670120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32000" y="4356000"/>
            <a:ext cx="2670120" cy="35964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3236040" y="435600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3236040" y="454392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32000" y="435600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3236040" y="4356000"/>
            <a:ext cx="267012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32000" y="4543920"/>
            <a:ext cx="5471640" cy="17136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7"/>
          <p:cNvPicPr/>
          <p:nvPr/>
        </p:nvPicPr>
        <p:blipFill>
          <a:blip r:embed="rId14" cstate="print"/>
          <a:stretch/>
        </p:blipFill>
        <p:spPr>
          <a:xfrm>
            <a:off x="0" y="6933600"/>
            <a:ext cx="10691640" cy="627480"/>
          </a:xfrm>
          <a:prstGeom prst="rect">
            <a:avLst/>
          </a:prstGeom>
          <a:ln>
            <a:noFill/>
          </a:ln>
        </p:spPr>
      </p:pic>
      <p:pic>
        <p:nvPicPr>
          <p:cNvPr id="10" name="Obrázek 2"/>
          <p:cNvPicPr/>
          <p:nvPr/>
        </p:nvPicPr>
        <p:blipFill>
          <a:blip r:embed="rId15" cstate="print"/>
          <a:stretch/>
        </p:blipFill>
        <p:spPr>
          <a:xfrm>
            <a:off x="432000" y="432000"/>
            <a:ext cx="1653480" cy="753480"/>
          </a:xfrm>
          <a:prstGeom prst="rect">
            <a:avLst/>
          </a:prstGeom>
          <a:ln>
            <a:noFill/>
          </a:ln>
        </p:spPr>
      </p:pic>
      <p:sp>
        <p:nvSpPr>
          <p:cNvPr id="2" name="CustomShape 1"/>
          <p:cNvSpPr/>
          <p:nvPr/>
        </p:nvSpPr>
        <p:spPr>
          <a:xfrm>
            <a:off x="4176000" y="7041600"/>
            <a:ext cx="32364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Date: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CustomShape 2"/>
          <p:cNvSpPr/>
          <p:nvPr/>
        </p:nvSpPr>
        <p:spPr>
          <a:xfrm>
            <a:off x="5904000" y="7041600"/>
            <a:ext cx="35964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Page: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Line 3"/>
          <p:cNvSpPr/>
          <p:nvPr/>
        </p:nvSpPr>
        <p:spPr>
          <a:xfrm>
            <a:off x="5544000" y="7164000"/>
            <a:ext cx="360" cy="123120"/>
          </a:xfrm>
          <a:prstGeom prst="line">
            <a:avLst/>
          </a:prstGeom>
          <a:ln w="324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" name="Obrázek 4"/>
          <p:cNvPicPr/>
          <p:nvPr/>
        </p:nvPicPr>
        <p:blipFill>
          <a:blip r:embed="rId16" cstate="print"/>
          <a:stretch/>
        </p:blipFill>
        <p:spPr>
          <a:xfrm>
            <a:off x="6354000" y="1854000"/>
            <a:ext cx="3197160" cy="3224520"/>
          </a:xfrm>
          <a:prstGeom prst="rect">
            <a:avLst/>
          </a:prstGeom>
          <a:ln>
            <a:noFill/>
          </a:ln>
        </p:spPr>
      </p:pic>
      <p:sp>
        <p:nvSpPr>
          <p:cNvPr id="6" name="PlaceHolder 4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cs-CZ" sz="3200" b="0" strike="noStrike" spc="-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Presentation Title</a:t>
            </a:r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5"/>
          <p:cNvSpPr>
            <a:spLocks noGrp="1"/>
          </p:cNvSpPr>
          <p:nvPr>
            <p:ph type="body"/>
          </p:nvPr>
        </p:nvSpPr>
        <p:spPr>
          <a:xfrm>
            <a:off x="432000" y="4356000"/>
            <a:ext cx="5471640" cy="3596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Click to edit the outline text format</a:t>
            </a:r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400" b="0" strike="noStrike" spc="-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Second Outline Level</a:t>
            </a:r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Third Outline Level</a:t>
            </a:r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400" b="0" strike="noStrike" spc="-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Fourth Outline Level</a:t>
            </a:r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Fifth Outline Level</a:t>
            </a:r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Sixth Outline Level</a:t>
            </a:r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>
              <a:lnSpc>
                <a:spcPct val="100000"/>
              </a:lnSpc>
            </a:pPr>
            <a:r>
              <a:rPr lang="cs-CZ" sz="2400" b="0" strike="noStrike" spc="-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Seventh Outline LevelAuthor:</a:t>
            </a:r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pic>
        <p:nvPicPr>
          <p:cNvPr id="8" name="Obrázek 6"/>
          <p:cNvPicPr/>
          <p:nvPr/>
        </p:nvPicPr>
        <p:blipFill>
          <a:blip r:embed="rId17" cstate="print"/>
          <a:stretch/>
        </p:blipFill>
        <p:spPr>
          <a:xfrm>
            <a:off x="0" y="6933600"/>
            <a:ext cx="10691640" cy="62748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brázek 7"/>
          <p:cNvPicPr/>
          <p:nvPr/>
        </p:nvPicPr>
        <p:blipFill>
          <a:blip r:embed="rId15" cstate="print"/>
          <a:stretch/>
        </p:blipFill>
        <p:spPr>
          <a:xfrm>
            <a:off x="0" y="6933600"/>
            <a:ext cx="10691640" cy="627480"/>
          </a:xfrm>
          <a:prstGeom prst="rect">
            <a:avLst/>
          </a:prstGeom>
          <a:ln>
            <a:noFill/>
          </a:ln>
        </p:spPr>
      </p:pic>
      <p:pic>
        <p:nvPicPr>
          <p:cNvPr id="44" name="Obrázek 2"/>
          <p:cNvPicPr/>
          <p:nvPr/>
        </p:nvPicPr>
        <p:blipFill>
          <a:blip r:embed="rId16" cstate="print"/>
          <a:stretch/>
        </p:blipFill>
        <p:spPr>
          <a:xfrm>
            <a:off x="432000" y="432000"/>
            <a:ext cx="1653480" cy="753480"/>
          </a:xfrm>
          <a:prstGeom prst="rect">
            <a:avLst/>
          </a:prstGeom>
          <a:ln>
            <a:noFill/>
          </a:ln>
        </p:spPr>
      </p:pic>
      <p:sp>
        <p:nvSpPr>
          <p:cNvPr id="45" name="CustomShape 1"/>
          <p:cNvSpPr/>
          <p:nvPr/>
        </p:nvSpPr>
        <p:spPr>
          <a:xfrm>
            <a:off x="4176000" y="7041600"/>
            <a:ext cx="32364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Date: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04000" y="7041600"/>
            <a:ext cx="35964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Page: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Line 3"/>
          <p:cNvSpPr/>
          <p:nvPr/>
        </p:nvSpPr>
        <p:spPr>
          <a:xfrm>
            <a:off x="5544000" y="7164000"/>
            <a:ext cx="360" cy="123120"/>
          </a:xfrm>
          <a:prstGeom prst="line">
            <a:avLst/>
          </a:prstGeom>
          <a:ln w="324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" name="PlaceHolder 4"/>
          <p:cNvSpPr>
            <a:spLocks noGrp="1"/>
          </p:cNvSpPr>
          <p:nvPr>
            <p:ph type="title"/>
          </p:nvPr>
        </p:nvSpPr>
        <p:spPr>
          <a:xfrm>
            <a:off x="2516400" y="270000"/>
            <a:ext cx="7743240" cy="1079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cs-CZ" sz="3200" b="0" strike="noStrike" spc="-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Kliknutím lze upravit styl.</a:t>
            </a:r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ftr"/>
          </p:nvPr>
        </p:nvSpPr>
        <p:spPr>
          <a:xfrm>
            <a:off x="1044000" y="7041600"/>
            <a:ext cx="2843640" cy="359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dt"/>
          </p:nvPr>
        </p:nvSpPr>
        <p:spPr>
          <a:xfrm>
            <a:off x="4500000" y="7041600"/>
            <a:ext cx="791640" cy="359640"/>
          </a:xfrm>
          <a:prstGeom prst="rect">
            <a:avLst/>
          </a:prstGeom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21.10.2016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sldNum"/>
          </p:nvPr>
        </p:nvSpPr>
        <p:spPr>
          <a:xfrm>
            <a:off x="6264000" y="7041600"/>
            <a:ext cx="359640" cy="359640"/>
          </a:xfrm>
          <a:prstGeom prst="rect">
            <a:avLst/>
          </a:prstGeom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fld id="{F5AD6361-5E2D-42E9-A29D-CCE202173234}" type="slidenum"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pPr>
                <a:lnSpc>
                  <a:spcPct val="100000"/>
                </a:lnSpc>
              </a:pPr>
              <a:t>‹Nr.›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2" name="PlaceHolder 8"/>
          <p:cNvSpPr>
            <a:spLocks noGrp="1"/>
          </p:cNvSpPr>
          <p:nvPr>
            <p:ph type="body"/>
          </p:nvPr>
        </p:nvSpPr>
        <p:spPr>
          <a:xfrm>
            <a:off x="432000" y="1548000"/>
            <a:ext cx="9827640" cy="496764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Sixth Outline Level</a:t>
            </a: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Seventh Outline LevelKlepnutím lze upravit styly předlohy textu.</a:t>
            </a:r>
          </a:p>
          <a:p>
            <a:pPr marL="432000" lvl="1" indent="-2156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Druhá úroveň</a:t>
            </a:r>
          </a:p>
          <a:p>
            <a:pPr marL="648000" lvl="2" indent="-2156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Třetí úroveň</a:t>
            </a:r>
          </a:p>
          <a:p>
            <a:pPr marL="864000" lvl="3" indent="-2156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Čtvrtá úroveň</a:t>
            </a:r>
          </a:p>
          <a:p>
            <a:pPr marL="1080000" lvl="4" indent="-2156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Pátá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713" r:id="rId13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Obrázek 7"/>
          <p:cNvPicPr/>
          <p:nvPr/>
        </p:nvPicPr>
        <p:blipFill>
          <a:blip r:embed="rId14" cstate="print"/>
          <a:stretch/>
        </p:blipFill>
        <p:spPr>
          <a:xfrm>
            <a:off x="0" y="6933600"/>
            <a:ext cx="10691640" cy="627480"/>
          </a:xfrm>
          <a:prstGeom prst="rect">
            <a:avLst/>
          </a:prstGeom>
          <a:ln>
            <a:noFill/>
          </a:ln>
        </p:spPr>
      </p:pic>
      <p:pic>
        <p:nvPicPr>
          <p:cNvPr id="179" name="Obrázek 2"/>
          <p:cNvPicPr/>
          <p:nvPr/>
        </p:nvPicPr>
        <p:blipFill>
          <a:blip r:embed="rId15" cstate="print"/>
          <a:stretch/>
        </p:blipFill>
        <p:spPr>
          <a:xfrm>
            <a:off x="432000" y="432000"/>
            <a:ext cx="1653480" cy="753480"/>
          </a:xfrm>
          <a:prstGeom prst="rect">
            <a:avLst/>
          </a:prstGeom>
          <a:ln>
            <a:noFill/>
          </a:ln>
        </p:spPr>
      </p:pic>
      <p:sp>
        <p:nvSpPr>
          <p:cNvPr id="180" name="CustomShape 1"/>
          <p:cNvSpPr/>
          <p:nvPr/>
        </p:nvSpPr>
        <p:spPr>
          <a:xfrm>
            <a:off x="4176000" y="7041600"/>
            <a:ext cx="32364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Date: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CustomShape 2"/>
          <p:cNvSpPr/>
          <p:nvPr/>
        </p:nvSpPr>
        <p:spPr>
          <a:xfrm>
            <a:off x="5904000" y="7041600"/>
            <a:ext cx="35964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Page: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Line 3"/>
          <p:cNvSpPr/>
          <p:nvPr/>
        </p:nvSpPr>
        <p:spPr>
          <a:xfrm>
            <a:off x="5544000" y="7164000"/>
            <a:ext cx="360" cy="123120"/>
          </a:xfrm>
          <a:prstGeom prst="line">
            <a:avLst/>
          </a:prstGeom>
          <a:ln w="324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3" name="Obrázek 4"/>
          <p:cNvPicPr/>
          <p:nvPr/>
        </p:nvPicPr>
        <p:blipFill>
          <a:blip r:embed="rId16" cstate="print"/>
          <a:stretch/>
        </p:blipFill>
        <p:spPr>
          <a:xfrm>
            <a:off x="6354000" y="1854000"/>
            <a:ext cx="3197160" cy="3224520"/>
          </a:xfrm>
          <a:prstGeom prst="rect">
            <a:avLst/>
          </a:prstGeom>
          <a:ln>
            <a:noFill/>
          </a:ln>
        </p:spPr>
      </p:pic>
      <p:sp>
        <p:nvSpPr>
          <p:cNvPr id="184" name="PlaceHolder 4"/>
          <p:cNvSpPr>
            <a:spLocks noGrp="1"/>
          </p:cNvSpPr>
          <p:nvPr>
            <p:ph type="title"/>
          </p:nvPr>
        </p:nvSpPr>
        <p:spPr>
          <a:xfrm>
            <a:off x="432000" y="2592000"/>
            <a:ext cx="5471640" cy="13316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cs-CZ" sz="3200" b="0" strike="noStrike" spc="-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Thank you
for your attention!</a:t>
            </a:r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PlaceHolder 5"/>
          <p:cNvSpPr>
            <a:spLocks noGrp="1"/>
          </p:cNvSpPr>
          <p:nvPr>
            <p:ph type="body"/>
          </p:nvPr>
        </p:nvSpPr>
        <p:spPr>
          <a:xfrm>
            <a:off x="432000" y="4356000"/>
            <a:ext cx="5471640" cy="3596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Click to edit the outline text format</a:t>
            </a:r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400" b="0" strike="noStrike" spc="-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Second Outline Level</a:t>
            </a:r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Third Outline Level</a:t>
            </a:r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400" b="0" strike="noStrike" spc="-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Fourth Outline Level</a:t>
            </a:r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Fifth Outline Level</a:t>
            </a:r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Sixth Outline Level</a:t>
            </a:r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>
              <a:lnSpc>
                <a:spcPct val="100000"/>
              </a:lnSpc>
            </a:pPr>
            <a:r>
              <a:rPr lang="cs-CZ" sz="2400" b="0" strike="noStrike" spc="-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Seventh Outline LevelAuthor:</a:t>
            </a:r>
            <a:endParaRPr lang="cs-CZ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pic>
        <p:nvPicPr>
          <p:cNvPr id="186" name="Obrázek 6"/>
          <p:cNvPicPr/>
          <p:nvPr/>
        </p:nvPicPr>
        <p:blipFill>
          <a:blip r:embed="rId17" cstate="print"/>
          <a:stretch/>
        </p:blipFill>
        <p:spPr>
          <a:xfrm>
            <a:off x="0" y="6933600"/>
            <a:ext cx="10691640" cy="62748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Shape 1"/>
          <p:cNvSpPr txBox="1"/>
          <p:nvPr/>
        </p:nvSpPr>
        <p:spPr>
          <a:xfrm>
            <a:off x="426920" y="5365207"/>
            <a:ext cx="5778002" cy="3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ELI Summer School 2019</a:t>
            </a:r>
          </a:p>
          <a:p>
            <a:pPr>
              <a:lnSpc>
                <a:spcPct val="100000"/>
              </a:lnSpc>
            </a:pPr>
            <a:r>
              <a:rPr lang="en-US" sz="2400" i="1" spc="-1" dirty="0" err="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Doln</a:t>
            </a:r>
            <a:r>
              <a:rPr lang="en-US" sz="2800" i="1" spc="-1" dirty="0" err="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en-US" sz="2400" i="1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 </a:t>
            </a:r>
            <a:r>
              <a:rPr lang="en-US" sz="2400" i="1" spc="-1" dirty="0" err="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B</a:t>
            </a:r>
            <a:r>
              <a:rPr lang="en-US" sz="2800" i="1" spc="-1" dirty="0" err="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ř</a:t>
            </a:r>
            <a:r>
              <a:rPr lang="en-US" sz="2400" i="1" spc="-1" dirty="0" err="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e</a:t>
            </a:r>
            <a:r>
              <a:rPr lang="en-US" sz="2800" i="1" spc="-1" dirty="0" err="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ž</a:t>
            </a:r>
            <a:r>
              <a:rPr lang="en-US" sz="2400" i="1" spc="-1" dirty="0" err="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any</a:t>
            </a:r>
            <a:r>
              <a:rPr lang="en-US" sz="2400" i="1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, Czech Republic</a:t>
            </a:r>
          </a:p>
          <a:p>
            <a:pPr>
              <a:lnSpc>
                <a:spcPct val="100000"/>
              </a:lnSpc>
            </a:pPr>
            <a:endParaRPr lang="en-US" sz="2400" spc="-1" dirty="0">
              <a:solidFill>
                <a:srgbClr val="666666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>
              <a:lnSpc>
                <a:spcPct val="100000"/>
              </a:lnSpc>
            </a:pPr>
            <a:r>
              <a:rPr lang="en-US" sz="2400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August 28</a:t>
            </a:r>
            <a:r>
              <a:rPr lang="en-US" sz="2400" spc="-1" baseline="30000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th</a:t>
            </a:r>
            <a:r>
              <a:rPr lang="en-US" sz="2400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, 2019</a:t>
            </a:r>
            <a:endParaRPr lang="en-US" sz="2400" b="0" strike="noStrike" spc="-1" dirty="0">
              <a:solidFill>
                <a:srgbClr val="666666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  <a:p>
            <a:pPr>
              <a:lnSpc>
                <a:spcPct val="100000"/>
              </a:lnSpc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TextShape 2"/>
          <p:cNvSpPr txBox="1"/>
          <p:nvPr/>
        </p:nvSpPr>
        <p:spPr>
          <a:xfrm>
            <a:off x="449362" y="1692399"/>
            <a:ext cx="5471640" cy="133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GB" sz="3200" b="1" u="sng" strike="noStrike" spc="-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MAC</a:t>
            </a:r>
            <a:r>
              <a:rPr lang="en-GB" sz="3200" b="0" u="sng" strike="noStrike" spc="-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GB" sz="3200" spc="-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S</a:t>
            </a:r>
            <a:r>
              <a:rPr lang="en-GB" sz="3200" b="0" strike="noStrike" spc="-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cientific end station</a:t>
            </a:r>
          </a:p>
          <a:p>
            <a:pPr>
              <a:lnSpc>
                <a:spcPct val="100000"/>
              </a:lnSpc>
            </a:pPr>
            <a:r>
              <a:rPr lang="en-GB" sz="3200" i="1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for gas phase targets </a:t>
            </a:r>
          </a:p>
          <a:p>
            <a:pPr>
              <a:lnSpc>
                <a:spcPct val="100000"/>
              </a:lnSpc>
            </a:pPr>
            <a:r>
              <a:rPr lang="en-GB" sz="3200" i="1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at the ELI Beamlines </a:t>
            </a:r>
          </a:p>
          <a:p>
            <a:pPr>
              <a:lnSpc>
                <a:spcPct val="100000"/>
              </a:lnSpc>
            </a:pPr>
            <a:r>
              <a:rPr lang="en-GB" sz="3200" i="1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HHG source</a:t>
            </a:r>
            <a:endParaRPr lang="en-GB" sz="32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TextShape 3"/>
          <p:cNvSpPr txBox="1"/>
          <p:nvPr/>
        </p:nvSpPr>
        <p:spPr>
          <a:xfrm>
            <a:off x="377354" y="6229303"/>
            <a:ext cx="5471640" cy="3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Maria </a:t>
            </a:r>
            <a:r>
              <a:rPr lang="en-GB" sz="2400" b="1" strike="noStrike" spc="-1" dirty="0" err="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Krikunova</a:t>
            </a:r>
            <a:endParaRPr lang="en-GB" sz="2400" b="1" strike="noStrike" spc="-1" dirty="0">
              <a:solidFill>
                <a:srgbClr val="666666"/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A26C9EDB-EA27-4915-8E05-698F695B2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78" y="2220937"/>
            <a:ext cx="4536504" cy="2063750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1800">
              <a:latin typeface="Helvetica" panose="020B0604020202020204" pitchFamily="34" charset="0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CEDDCBB0-DCC0-466A-A490-9416C2F14390}"/>
              </a:ext>
            </a:extLst>
          </p:cNvPr>
          <p:cNvSpPr>
            <a:spLocks noChangeArrowheads="1"/>
          </p:cNvSpPr>
          <p:nvPr/>
        </p:nvSpPr>
        <p:spPr bwMode="auto">
          <a:xfrm rot="20510922">
            <a:off x="1361728" y="2568600"/>
            <a:ext cx="1169988" cy="1227137"/>
          </a:xfrm>
          <a:prstGeom prst="triangle">
            <a:avLst>
              <a:gd name="adj" fmla="val 50000"/>
            </a:avLst>
          </a:prstGeom>
          <a:solidFill>
            <a:srgbClr val="DDDDDD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1800">
              <a:latin typeface="Helvetica" panose="020B0604020202020204" pitchFamily="34" charset="0"/>
            </a:endParaRPr>
          </a:p>
        </p:txBody>
      </p:sp>
      <p:sp>
        <p:nvSpPr>
          <p:cNvPr id="11" name="Oval 5">
            <a:extLst>
              <a:ext uri="{FF2B5EF4-FFF2-40B4-BE49-F238E27FC236}">
                <a16:creationId xmlns:a16="http://schemas.microsoft.com/office/drawing/2014/main" id="{3ED59B13-E923-4B38-AD83-60E081522086}"/>
              </a:ext>
            </a:extLst>
          </p:cNvPr>
          <p:cNvSpPr>
            <a:spLocks noChangeArrowheads="1"/>
          </p:cNvSpPr>
          <p:nvPr/>
        </p:nvSpPr>
        <p:spPr bwMode="auto">
          <a:xfrm rot="13500000">
            <a:off x="953741" y="3573487"/>
            <a:ext cx="604837" cy="1444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1800">
              <a:latin typeface="Helvetica" panose="020B0604020202020204" pitchFamily="34" charset="0"/>
            </a:endParaRPr>
          </a:p>
        </p:txBody>
      </p:sp>
      <p:sp>
        <p:nvSpPr>
          <p:cNvPr id="12" name="AutoShape 6">
            <a:extLst>
              <a:ext uri="{FF2B5EF4-FFF2-40B4-BE49-F238E27FC236}">
                <a16:creationId xmlns:a16="http://schemas.microsoft.com/office/drawing/2014/main" id="{B282F1DD-EDF3-4BDC-8663-DB8754EFB1F8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752128" y="3727475"/>
            <a:ext cx="469900" cy="398462"/>
          </a:xfrm>
          <a:prstGeom prst="rightArrow">
            <a:avLst>
              <a:gd name="adj1" fmla="val 50000"/>
              <a:gd name="adj2" fmla="val 29482"/>
            </a:avLst>
          </a:prstGeom>
          <a:solidFill>
            <a:srgbClr val="808080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1800">
              <a:latin typeface="Helvetica" panose="020B0604020202020204" pitchFamily="34" charset="0"/>
            </a:endParaRPr>
          </a:p>
        </p:txBody>
      </p:sp>
      <p:sp>
        <p:nvSpPr>
          <p:cNvPr id="13" name="Line 7">
            <a:extLst>
              <a:ext uri="{FF2B5EF4-FFF2-40B4-BE49-F238E27FC236}">
                <a16:creationId xmlns:a16="http://schemas.microsoft.com/office/drawing/2014/main" id="{27E0CCBA-FBED-4A98-A64E-7178A8EADF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55366" y="3692550"/>
            <a:ext cx="373062" cy="401637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" name="Line 8">
            <a:extLst>
              <a:ext uri="{FF2B5EF4-FFF2-40B4-BE49-F238E27FC236}">
                <a16:creationId xmlns:a16="http://schemas.microsoft.com/office/drawing/2014/main" id="{ED5247D1-0AD2-4855-BC33-E28B2E28E7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8803" y="2633687"/>
            <a:ext cx="958850" cy="1031875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" name="Line 9">
            <a:extLst>
              <a:ext uri="{FF2B5EF4-FFF2-40B4-BE49-F238E27FC236}">
                <a16:creationId xmlns:a16="http://schemas.microsoft.com/office/drawing/2014/main" id="{8BD55E38-65C6-4DA0-806E-4FB29F2538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09403" y="2376512"/>
            <a:ext cx="2289175" cy="255588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" name="Line 10">
            <a:extLst>
              <a:ext uri="{FF2B5EF4-FFF2-40B4-BE49-F238E27FC236}">
                <a16:creationId xmlns:a16="http://schemas.microsoft.com/office/drawing/2014/main" id="{E7202D68-550F-4BBB-85A1-DAB550A521A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1878" y="3432200"/>
            <a:ext cx="1357313" cy="204787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" name="Line 11">
            <a:extLst>
              <a:ext uri="{FF2B5EF4-FFF2-40B4-BE49-F238E27FC236}">
                <a16:creationId xmlns:a16="http://schemas.microsoft.com/office/drawing/2014/main" id="{F14ADAA1-66B2-4A68-B6F1-C0A0D2E430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30016" y="3422675"/>
            <a:ext cx="904875" cy="288925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" name="AutoShape 12">
            <a:extLst>
              <a:ext uri="{FF2B5EF4-FFF2-40B4-BE49-F238E27FC236}">
                <a16:creationId xmlns:a16="http://schemas.microsoft.com/office/drawing/2014/main" id="{441858C1-507A-406B-B7D2-2665B0E6E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1866" y="2744812"/>
            <a:ext cx="469900" cy="398463"/>
          </a:xfrm>
          <a:prstGeom prst="rightArrow">
            <a:avLst>
              <a:gd name="adj1" fmla="val 50000"/>
              <a:gd name="adj2" fmla="val 29482"/>
            </a:avLst>
          </a:prstGeom>
          <a:solidFill>
            <a:srgbClr val="808080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1800">
              <a:latin typeface="Helvetica" panose="020B0604020202020204" pitchFamily="34" charset="0"/>
            </a:endParaRP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8DA2CF53-9219-4F90-879F-6673890D3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278" y="2519387"/>
            <a:ext cx="1143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88EFF2"/>
                    </a:gs>
                    <a:gs pos="50000">
                      <a:schemeClr val="bg1"/>
                    </a:gs>
                    <a:gs pos="100000">
                      <a:srgbClr val="88EFF2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3552825">
              <a:defRPr>
                <a:solidFill>
                  <a:schemeClr val="tx1"/>
                </a:solidFill>
                <a:latin typeface="Arial" charset="0"/>
              </a:defRPr>
            </a:lvl1pPr>
            <a:lvl2pPr defTabSz="3552825">
              <a:defRPr>
                <a:solidFill>
                  <a:schemeClr val="tx1"/>
                </a:solidFill>
                <a:latin typeface="Arial" charset="0"/>
              </a:defRPr>
            </a:lvl2pPr>
            <a:lvl3pPr defTabSz="3552825">
              <a:defRPr>
                <a:solidFill>
                  <a:schemeClr val="tx1"/>
                </a:solidFill>
                <a:latin typeface="Arial" charset="0"/>
              </a:defRPr>
            </a:lvl3pPr>
            <a:lvl4pPr defTabSz="3552825">
              <a:defRPr>
                <a:solidFill>
                  <a:schemeClr val="tx1"/>
                </a:solidFill>
                <a:latin typeface="Arial" charset="0"/>
              </a:defRPr>
            </a:lvl4pPr>
            <a:lvl5pPr defTabSz="3552825">
              <a:defRPr>
                <a:solidFill>
                  <a:schemeClr val="tx1"/>
                </a:solidFill>
                <a:latin typeface="Arial" charset="0"/>
              </a:defRPr>
            </a:lvl5pPr>
            <a:lvl6pPr defTabSz="3552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3552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3552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35528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000"/>
              <a:t>Pulse-front tilt</a:t>
            </a:r>
          </a:p>
        </p:txBody>
      </p:sp>
      <p:sp>
        <p:nvSpPr>
          <p:cNvPr id="20" name="Oval 34">
            <a:extLst>
              <a:ext uri="{FF2B5EF4-FFF2-40B4-BE49-F238E27FC236}">
                <a16:creationId xmlns:a16="http://schemas.microsoft.com/office/drawing/2014/main" id="{B23F8E10-D62F-47D3-8B51-7FBED288F367}"/>
              </a:ext>
            </a:extLst>
          </p:cNvPr>
          <p:cNvSpPr>
            <a:spLocks noChangeArrowheads="1"/>
          </p:cNvSpPr>
          <p:nvPr/>
        </p:nvSpPr>
        <p:spPr bwMode="auto">
          <a:xfrm rot="7581789" flipH="1">
            <a:off x="2749203" y="2767037"/>
            <a:ext cx="1341438" cy="369888"/>
          </a:xfrm>
          <a:prstGeom prst="ellipse">
            <a:avLst/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1800">
              <a:latin typeface="Helvetica" panose="020B0604020202020204" pitchFamily="34" charset="0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2E433C8-9298-48F4-A02F-CFBCF724D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338" y="1703778"/>
            <a:ext cx="4431317" cy="3661630"/>
          </a:xfrm>
          <a:prstGeom prst="rect">
            <a:avLst/>
          </a:prstGeom>
        </p:spPr>
      </p:pic>
      <p:sp>
        <p:nvSpPr>
          <p:cNvPr id="22" name="Rectangle 16">
            <a:extLst>
              <a:ext uri="{FF2B5EF4-FFF2-40B4-BE49-F238E27FC236}">
                <a16:creationId xmlns:a16="http://schemas.microsoft.com/office/drawing/2014/main" id="{AF5E0C9C-41A2-41A5-8C6C-5968C57E6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346" y="4573612"/>
            <a:ext cx="5370513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1" tIns="47891" rIns="95781" bIns="47891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1D59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1D59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1D59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1D59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1D59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1D59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1D59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1D59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1D59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buClr>
                <a:srgbClr val="00CC00"/>
              </a:buClr>
              <a:buSzPct val="90000"/>
              <a:buFont typeface="Wingdings" panose="05000000000000000000" pitchFamily="2" charset="2"/>
              <a:buNone/>
            </a:pPr>
            <a:r>
              <a:rPr lang="en-US" altLang="it-IT" sz="1400" b="1" dirty="0">
                <a:solidFill>
                  <a:srgbClr val="00000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Example</a:t>
            </a:r>
            <a:r>
              <a:rPr lang="en-US" altLang="it-IT" sz="1400" dirty="0">
                <a:solidFill>
                  <a:srgbClr val="00000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: 5-mm FWHM beam, =30 nm (41 eV), 300 gr/mm grating, normal incidence</a:t>
            </a:r>
          </a:p>
          <a:p>
            <a:pPr algn="just" eaLnBrk="1" hangingPunct="1">
              <a:lnSpc>
                <a:spcPct val="110000"/>
              </a:lnSpc>
              <a:buClr>
                <a:srgbClr val="00CC00"/>
              </a:buClr>
              <a:buSzPct val="90000"/>
              <a:buFont typeface="Wingdings" panose="05000000000000000000" pitchFamily="2" charset="2"/>
              <a:buNone/>
            </a:pPr>
            <a:r>
              <a:rPr lang="en-US" altLang="it-IT" sz="1400" dirty="0">
                <a:solidFill>
                  <a:srgbClr val="00000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 1500 illuminated grooves</a:t>
            </a:r>
          </a:p>
          <a:p>
            <a:pPr algn="just" eaLnBrk="1" hangingPunct="1">
              <a:lnSpc>
                <a:spcPct val="110000"/>
              </a:lnSpc>
              <a:buClr>
                <a:srgbClr val="00CC00"/>
              </a:buClr>
              <a:buSzPct val="90000"/>
              <a:buFont typeface="Wingdings" panose="05000000000000000000" pitchFamily="2" charset="2"/>
              <a:buNone/>
            </a:pPr>
            <a:r>
              <a:rPr lang="en-US" altLang="it-IT" sz="1400" dirty="0">
                <a:solidFill>
                  <a:srgbClr val="00000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 path-difference OP</a:t>
            </a:r>
            <a:r>
              <a:rPr lang="en-US" altLang="it-IT" sz="1400" baseline="-14000" dirty="0">
                <a:solidFill>
                  <a:srgbClr val="00000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FWHM</a:t>
            </a:r>
            <a:r>
              <a:rPr lang="en-US" altLang="it-IT" sz="1400" dirty="0">
                <a:solidFill>
                  <a:srgbClr val="00000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 = 45  m, </a:t>
            </a:r>
            <a:r>
              <a:rPr lang="en-US" altLang="it-IT" sz="1400" dirty="0" err="1">
                <a:solidFill>
                  <a:srgbClr val="00000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t</a:t>
            </a:r>
            <a:r>
              <a:rPr lang="en-US" altLang="it-IT" sz="1400" baseline="-25000" dirty="0" err="1">
                <a:solidFill>
                  <a:srgbClr val="00000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FWHM</a:t>
            </a:r>
            <a:r>
              <a:rPr lang="en-US" altLang="it-IT" sz="1400" dirty="0">
                <a:solidFill>
                  <a:srgbClr val="000000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 = 150 fs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2D728A99-40BA-4742-9901-65FD4DDE5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704" y="6006997"/>
            <a:ext cx="4625826" cy="58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1D59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1D59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1D59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1D59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1D59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1D59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1D59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1D59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1D59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Collaboration with </a:t>
            </a:r>
            <a:r>
              <a:rPr lang="it-IT" altLang="it-IT" sz="1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Luca Poletto</a:t>
            </a:r>
            <a:br>
              <a:rPr lang="it-IT" altLang="it-IT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r>
              <a:rPr lang="it-IT" altLang="it-IT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National </a:t>
            </a:r>
            <a:r>
              <a:rPr lang="it-IT" altLang="it-IT" sz="16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Research</a:t>
            </a:r>
            <a:r>
              <a:rPr lang="it-IT" altLang="it-IT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it-IT" altLang="it-IT" sz="16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Council</a:t>
            </a:r>
            <a:endParaRPr lang="it-IT" altLang="it-IT" sz="16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Institute of </a:t>
            </a:r>
            <a:r>
              <a:rPr lang="it-IT" altLang="it-IT" sz="16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Photonics</a:t>
            </a:r>
            <a:r>
              <a:rPr lang="it-IT" altLang="it-IT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and </a:t>
            </a:r>
            <a:r>
              <a:rPr lang="it-IT" altLang="it-IT" sz="16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Nanotechnologies</a:t>
            </a:r>
            <a:endParaRPr lang="it-IT" altLang="it-IT" sz="16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Padova, </a:t>
            </a:r>
            <a:r>
              <a:rPr lang="it-IT" altLang="it-IT" sz="16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Italy</a:t>
            </a:r>
            <a:br>
              <a:rPr lang="it-IT" altLang="it-IT" sz="1600" b="1" dirty="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</a:br>
            <a:br>
              <a:rPr lang="es-ES" altLang="it-IT" sz="1600" b="1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endParaRPr lang="en-US" altLang="it-IT" sz="1600" b="1" dirty="0">
              <a:solidFill>
                <a:schemeClr val="tx1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1A221A27-C3D8-4BA5-ACC9-F8CA3DB41C16}"/>
              </a:ext>
            </a:extLst>
          </p:cNvPr>
          <p:cNvSpPr/>
          <p:nvPr/>
        </p:nvSpPr>
        <p:spPr>
          <a:xfrm>
            <a:off x="233338" y="5868863"/>
            <a:ext cx="53435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buClr>
                <a:srgbClr val="00CC00"/>
              </a:buClr>
              <a:buSzPct val="90000"/>
              <a:buFont typeface="Wingdings" pitchFamily="2" charset="2"/>
              <a:buNone/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Arial" charset="0"/>
                <a:sym typeface="Symbol" pitchFamily="18" charset="2"/>
              </a:rPr>
              <a:t>The trick </a:t>
            </a:r>
            <a:r>
              <a:rPr lang="en-US" dirty="0">
                <a:cs typeface="Arial" charset="0"/>
                <a:sym typeface="Symbol" pitchFamily="18" charset="2"/>
              </a:rPr>
              <a:t>to preserve the temporal duration of the XUV pulse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Arial" charset="0"/>
                <a:sym typeface="Symbol" pitchFamily="18" charset="2"/>
              </a:rPr>
              <a:t>is to keep the number of illuminated grooves </a:t>
            </a:r>
            <a:r>
              <a:rPr lang="en-US" dirty="0">
                <a:cs typeface="Arial" charset="0"/>
                <a:sym typeface="Symbol" pitchFamily="18" charset="2"/>
              </a:rPr>
              <a:t>as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Arial" charset="0"/>
                <a:sym typeface="Symbol" pitchFamily="18" charset="2"/>
              </a:rPr>
              <a:t>close</a:t>
            </a:r>
            <a:r>
              <a:rPr lang="en-US" dirty="0">
                <a:cs typeface="Arial" charset="0"/>
                <a:sym typeface="Symbol" pitchFamily="18" charset="2"/>
              </a:rPr>
              <a:t> as possible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Arial" charset="0"/>
                <a:sym typeface="Symbol" pitchFamily="18" charset="2"/>
              </a:rPr>
              <a:t>to the resolution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Arial" charset="0"/>
                <a:sym typeface="Symbol"/>
              </a:rPr>
              <a:t> /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Symbol" pitchFamily="18" charset="2"/>
                <a:cs typeface="Arial" charset="0"/>
                <a:sym typeface="Symbol"/>
              </a:rPr>
              <a:t>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cs typeface="Arial" charset="0"/>
                <a:sym typeface="Symbol"/>
              </a:rPr>
              <a:t></a:t>
            </a:r>
            <a:endParaRPr lang="en-US" dirty="0">
              <a:solidFill>
                <a:schemeClr val="accent6">
                  <a:lumMod val="75000"/>
                </a:schemeClr>
              </a:solidFill>
              <a:cs typeface="Arial" charset="0"/>
              <a:sym typeface="Symbol" pitchFamily="18" charset="2"/>
            </a:endParaRPr>
          </a:p>
        </p:txBody>
      </p:sp>
      <p:sp>
        <p:nvSpPr>
          <p:cNvPr id="27" name="TextShape 1">
            <a:extLst>
              <a:ext uri="{FF2B5EF4-FFF2-40B4-BE49-F238E27FC236}">
                <a16:creationId xmlns:a16="http://schemas.microsoft.com/office/drawing/2014/main" id="{2BC12943-0A7C-46CB-ADE0-D7FBD07E6190}"/>
              </a:ext>
            </a:extLst>
          </p:cNvPr>
          <p:cNvSpPr txBox="1"/>
          <p:nvPr/>
        </p:nvSpPr>
        <p:spPr>
          <a:xfrm>
            <a:off x="2033538" y="270000"/>
            <a:ext cx="8226102" cy="107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Monochromator – </a:t>
            </a:r>
          </a:p>
          <a:p>
            <a:pPr algn="r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to select individual harmonics</a:t>
            </a:r>
            <a:endParaRPr lang="en-GB" sz="3200" i="1" spc="-1" dirty="0">
              <a:solidFill>
                <a:schemeClr val="accent6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18D8DD0D-1038-4E9A-9C61-96029F2BBF3B}"/>
              </a:ext>
            </a:extLst>
          </p:cNvPr>
          <p:cNvSpPr/>
          <p:nvPr/>
        </p:nvSpPr>
        <p:spPr>
          <a:xfrm>
            <a:off x="449362" y="1467083"/>
            <a:ext cx="4621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Pulse front tilt due to the angular dispersion</a:t>
            </a:r>
          </a:p>
        </p:txBody>
      </p:sp>
      <p:sp>
        <p:nvSpPr>
          <p:cNvPr id="29" name="TextShape 2">
            <a:extLst>
              <a:ext uri="{FF2B5EF4-FFF2-40B4-BE49-F238E27FC236}">
                <a16:creationId xmlns:a16="http://schemas.microsoft.com/office/drawing/2014/main" id="{4CF59822-84AA-4A43-A42B-A47559BCAB2C}"/>
              </a:ext>
            </a:extLst>
          </p:cNvPr>
          <p:cNvSpPr txBox="1"/>
          <p:nvPr/>
        </p:nvSpPr>
        <p:spPr>
          <a:xfrm>
            <a:off x="4500000" y="7041600"/>
            <a:ext cx="791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28</a:t>
            </a:r>
            <a:r>
              <a:rPr lang="en-US" sz="1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.08.2019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0" name="TextShape 3">
            <a:extLst>
              <a:ext uri="{FF2B5EF4-FFF2-40B4-BE49-F238E27FC236}">
                <a16:creationId xmlns:a16="http://schemas.microsoft.com/office/drawing/2014/main" id="{EC324954-7B74-4B35-9A3B-AC5BDE214A03}"/>
              </a:ext>
            </a:extLst>
          </p:cNvPr>
          <p:cNvSpPr txBox="1"/>
          <p:nvPr/>
        </p:nvSpPr>
        <p:spPr>
          <a:xfrm>
            <a:off x="6282010" y="7041600"/>
            <a:ext cx="359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fld id="{D0225E78-6EA2-4D2C-B542-A0D184CD0A0E}" type="slidenum"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pPr>
                <a:lnSpc>
                  <a:spcPct val="100000"/>
                </a:lnSpc>
              </a:pPr>
              <a:t>10</a:t>
            </a:fld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52640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Shape 1">
            <a:extLst>
              <a:ext uri="{FF2B5EF4-FFF2-40B4-BE49-F238E27FC236}">
                <a16:creationId xmlns:a16="http://schemas.microsoft.com/office/drawing/2014/main" id="{FBF2C652-54D2-4F68-BD2C-8476573D19F4}"/>
              </a:ext>
            </a:extLst>
          </p:cNvPr>
          <p:cNvSpPr txBox="1"/>
          <p:nvPr/>
        </p:nvSpPr>
        <p:spPr>
          <a:xfrm>
            <a:off x="2033538" y="270000"/>
            <a:ext cx="8226102" cy="107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GB" sz="3200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Time preserving m</a:t>
            </a:r>
            <a:r>
              <a:rPr lang="en-GB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onochromator – </a:t>
            </a:r>
          </a:p>
          <a:p>
            <a:pPr algn="r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to select individual harmonics</a:t>
            </a:r>
            <a:endParaRPr lang="en-GB" sz="3200" i="1" spc="-1" dirty="0">
              <a:solidFill>
                <a:schemeClr val="accent6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B5860C50-B8F0-436F-8C16-34AFCCFAA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585" y="5652839"/>
            <a:ext cx="4637088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1" tIns="47891" rIns="95781" bIns="47891"/>
          <a:lstStyle/>
          <a:p>
            <a:pPr marL="342900" indent="-342900">
              <a:spcBef>
                <a:spcPct val="20000"/>
              </a:spcBef>
              <a:buClr>
                <a:srgbClr val="00CC00"/>
              </a:buClr>
              <a:buSzPct val="90000"/>
              <a:buFont typeface="Wingdings" pitchFamily="2" charset="2"/>
              <a:buNone/>
              <a:defRPr/>
            </a:pPr>
            <a:r>
              <a:rPr lang="en-US" sz="1400" dirty="0">
                <a:latin typeface="+mn-lt"/>
                <a:cs typeface="Arial" charset="0"/>
              </a:rPr>
              <a:t>W. Cash, Appl. Opt. </a:t>
            </a:r>
            <a:r>
              <a:rPr lang="en-US" sz="1400" b="1" dirty="0">
                <a:latin typeface="+mn-lt"/>
                <a:cs typeface="Arial" charset="0"/>
              </a:rPr>
              <a:t>21</a:t>
            </a:r>
            <a:r>
              <a:rPr lang="en-US" sz="1400" dirty="0">
                <a:latin typeface="+mn-lt"/>
                <a:cs typeface="Arial" charset="0"/>
              </a:rPr>
              <a:t> 710 (1982)</a:t>
            </a:r>
          </a:p>
          <a:p>
            <a:pPr marL="342900" indent="-342900">
              <a:spcBef>
                <a:spcPct val="20000"/>
              </a:spcBef>
              <a:buClr>
                <a:srgbClr val="00CC00"/>
              </a:buClr>
              <a:buSzPct val="90000"/>
              <a:buFont typeface="Wingdings" pitchFamily="2" charset="2"/>
              <a:buNone/>
              <a:defRPr/>
            </a:pPr>
            <a:r>
              <a:rPr lang="it-IT" sz="1400" dirty="0">
                <a:latin typeface="+mn-lt"/>
                <a:cs typeface="Arial" charset="0"/>
              </a:rPr>
              <a:t>W. Werner &amp; H. </a:t>
            </a:r>
            <a:r>
              <a:rPr lang="it-IT" sz="1400" dirty="0" err="1">
                <a:latin typeface="+mn-lt"/>
                <a:cs typeface="Arial" charset="0"/>
              </a:rPr>
              <a:t>Wisser</a:t>
            </a:r>
            <a:r>
              <a:rPr lang="it-IT" sz="1400" dirty="0">
                <a:latin typeface="+mn-lt"/>
                <a:cs typeface="Arial" charset="0"/>
              </a:rPr>
              <a:t>, </a:t>
            </a:r>
            <a:r>
              <a:rPr lang="it-IT" sz="1400" dirty="0" err="1">
                <a:latin typeface="+mn-lt"/>
                <a:cs typeface="Arial" charset="0"/>
              </a:rPr>
              <a:t>Appl</a:t>
            </a:r>
            <a:r>
              <a:rPr lang="it-IT" sz="1400" dirty="0">
                <a:latin typeface="+mn-lt"/>
                <a:cs typeface="Arial" charset="0"/>
              </a:rPr>
              <a:t>. </a:t>
            </a:r>
            <a:r>
              <a:rPr lang="it-IT" sz="1400" dirty="0" err="1">
                <a:latin typeface="+mn-lt"/>
                <a:cs typeface="Arial" charset="0"/>
              </a:rPr>
              <a:t>Opt</a:t>
            </a:r>
            <a:r>
              <a:rPr lang="it-IT" sz="1400" dirty="0">
                <a:latin typeface="+mn-lt"/>
                <a:cs typeface="Arial" charset="0"/>
              </a:rPr>
              <a:t>. </a:t>
            </a:r>
            <a:r>
              <a:rPr lang="it-IT" sz="1400" b="1" dirty="0">
                <a:latin typeface="+mn-lt"/>
                <a:cs typeface="Arial" charset="0"/>
              </a:rPr>
              <a:t>20</a:t>
            </a:r>
            <a:r>
              <a:rPr lang="it-IT" sz="1400" dirty="0">
                <a:latin typeface="+mn-lt"/>
                <a:cs typeface="Arial" charset="0"/>
              </a:rPr>
              <a:t>  487 (1981)</a:t>
            </a:r>
            <a:endParaRPr lang="en-US" sz="1400" dirty="0">
              <a:latin typeface="+mn-lt"/>
              <a:cs typeface="Arial" charset="0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F6CD34C-6A1E-4C39-A78B-FE186E93E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5823" y="6477000"/>
            <a:ext cx="4356627" cy="28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1" tIns="47891" rIns="95781" bIns="47891"/>
          <a:lstStyle/>
          <a:p>
            <a:pPr marL="342900" indent="-342900" algn="r">
              <a:spcBef>
                <a:spcPct val="20000"/>
              </a:spcBef>
              <a:buClr>
                <a:srgbClr val="00CC00"/>
              </a:buClr>
              <a:buSzPct val="90000"/>
              <a:buFont typeface="Wingdings" pitchFamily="2" charset="2"/>
              <a:buNone/>
              <a:defRPr/>
            </a:pPr>
            <a:r>
              <a:rPr lang="en-US" sz="1400" dirty="0">
                <a:latin typeface="+mn-lt"/>
                <a:cs typeface="Arial" charset="0"/>
              </a:rPr>
              <a:t>W. Werner and H. </a:t>
            </a:r>
            <a:r>
              <a:rPr lang="en-US" sz="1400" dirty="0" err="1">
                <a:latin typeface="+mn-lt"/>
                <a:cs typeface="Arial" charset="0"/>
              </a:rPr>
              <a:t>Visser</a:t>
            </a:r>
            <a:r>
              <a:rPr lang="en-US" sz="1400" dirty="0">
                <a:latin typeface="+mn-lt"/>
                <a:cs typeface="Arial" charset="0"/>
              </a:rPr>
              <a:t>, Appl. Opt. </a:t>
            </a:r>
            <a:r>
              <a:rPr lang="en-US" sz="1400" b="1" dirty="0">
                <a:latin typeface="+mn-lt"/>
                <a:cs typeface="Arial" charset="0"/>
              </a:rPr>
              <a:t>20</a:t>
            </a:r>
            <a:r>
              <a:rPr lang="en-US" sz="1400" dirty="0">
                <a:latin typeface="+mn-lt"/>
                <a:cs typeface="Arial" charset="0"/>
              </a:rPr>
              <a:t>, 487 (1981)</a:t>
            </a:r>
            <a:endParaRPr lang="en-US" sz="1400" b="1" dirty="0">
              <a:latin typeface="+mn-lt"/>
              <a:cs typeface="Arial" charset="0"/>
            </a:endParaRPr>
          </a:p>
        </p:txBody>
      </p:sp>
      <p:pic>
        <p:nvPicPr>
          <p:cNvPr id="6" name="Immagine 9">
            <a:extLst>
              <a:ext uri="{FF2B5EF4-FFF2-40B4-BE49-F238E27FC236}">
                <a16:creationId xmlns:a16="http://schemas.microsoft.com/office/drawing/2014/main" id="{22EDFBFB-D8EA-4380-8B3A-48D949A0F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980431"/>
            <a:ext cx="4092575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5EC7874-68BD-4206-B01B-B8194A1B1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53" y="4361514"/>
            <a:ext cx="2463254" cy="8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0">
            <a:extLst>
              <a:ext uri="{FF2B5EF4-FFF2-40B4-BE49-F238E27FC236}">
                <a16:creationId xmlns:a16="http://schemas.microsoft.com/office/drawing/2014/main" id="{F5CCD737-B041-440B-B593-6D3D46DAF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858" y="2152111"/>
            <a:ext cx="4257692" cy="378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id="{C68E13DC-458B-4D09-97A8-CF9E75EFD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011" y="5254624"/>
            <a:ext cx="46624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1D59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1D59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1D59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1D59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1D59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1D59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1D59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1D59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1D59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it-IT" sz="16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OFF-PLANE MOUNT </a:t>
            </a:r>
            <a:r>
              <a:rPr lang="en-US" altLang="it-IT" sz="1600" dirty="0">
                <a:solidFill>
                  <a:schemeClr val="tx1"/>
                </a:solidFill>
                <a:latin typeface="Verdana" panose="020B0604030504040204" pitchFamily="34" charset="0"/>
                <a:sym typeface="Symbol" panose="05050102010706020507" pitchFamily="18" charset="2"/>
              </a:rPr>
              <a:t> </a:t>
            </a:r>
            <a:r>
              <a:rPr lang="en-US" altLang="it-IT" sz="1600" dirty="0">
                <a:solidFill>
                  <a:schemeClr val="tx1"/>
                </a:solidFill>
                <a:latin typeface="Verdana" panose="020B0604030504040204" pitchFamily="34" charset="0"/>
              </a:rPr>
              <a:t>the incident and diffracted wave vectors are almost parallel to the grooves</a:t>
            </a:r>
          </a:p>
        </p:txBody>
      </p:sp>
      <p:sp>
        <p:nvSpPr>
          <p:cNvPr id="11" name="TextShape 2">
            <a:extLst>
              <a:ext uri="{FF2B5EF4-FFF2-40B4-BE49-F238E27FC236}">
                <a16:creationId xmlns:a16="http://schemas.microsoft.com/office/drawing/2014/main" id="{6F516F56-71D0-4DDC-84E8-1191437CA9F4}"/>
              </a:ext>
            </a:extLst>
          </p:cNvPr>
          <p:cNvSpPr txBox="1"/>
          <p:nvPr/>
        </p:nvSpPr>
        <p:spPr>
          <a:xfrm>
            <a:off x="4500000" y="7041600"/>
            <a:ext cx="791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28</a:t>
            </a:r>
            <a:r>
              <a:rPr lang="en-US" sz="1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.08.2019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" name="TextShape 3">
            <a:extLst>
              <a:ext uri="{FF2B5EF4-FFF2-40B4-BE49-F238E27FC236}">
                <a16:creationId xmlns:a16="http://schemas.microsoft.com/office/drawing/2014/main" id="{8F58FAEE-F392-44F6-B033-92D3F581B96C}"/>
              </a:ext>
            </a:extLst>
          </p:cNvPr>
          <p:cNvSpPr txBox="1"/>
          <p:nvPr/>
        </p:nvSpPr>
        <p:spPr>
          <a:xfrm>
            <a:off x="6282010" y="7041600"/>
            <a:ext cx="359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fld id="{D0225E78-6EA2-4D2C-B542-A0D184CD0A0E}" type="slidenum"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pPr>
                <a:lnSpc>
                  <a:spcPct val="100000"/>
                </a:lnSpc>
              </a:pPr>
              <a:t>11</a:t>
            </a:fld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2389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B566ACD-0B45-4107-9A81-C2CF21248B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7" t="17597" r="2857" b="4192"/>
          <a:stretch/>
        </p:blipFill>
        <p:spPr>
          <a:xfrm>
            <a:off x="846200" y="1375375"/>
            <a:ext cx="9001000" cy="258577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F1B3F66-C632-4145-9C5D-96D1143203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94" t="25641" r="28351" b="7693"/>
          <a:stretch/>
        </p:blipFill>
        <p:spPr>
          <a:xfrm>
            <a:off x="17314" y="4222470"/>
            <a:ext cx="3799807" cy="201622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3FE254D-632A-461D-9E11-ED47E1F939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2" r="3075" b="30071"/>
          <a:stretch/>
        </p:blipFill>
        <p:spPr>
          <a:xfrm>
            <a:off x="3971042" y="4068663"/>
            <a:ext cx="6480720" cy="2232248"/>
          </a:xfrm>
          <a:prstGeom prst="rect">
            <a:avLst/>
          </a:prstGeom>
        </p:spPr>
      </p:pic>
      <p:sp>
        <p:nvSpPr>
          <p:cNvPr id="5" name="TextShape 1">
            <a:extLst>
              <a:ext uri="{FF2B5EF4-FFF2-40B4-BE49-F238E27FC236}">
                <a16:creationId xmlns:a16="http://schemas.microsoft.com/office/drawing/2014/main" id="{A38DBDBF-4FBB-4975-B84F-E475A7F9A1B9}"/>
              </a:ext>
            </a:extLst>
          </p:cNvPr>
          <p:cNvSpPr txBox="1"/>
          <p:nvPr/>
        </p:nvSpPr>
        <p:spPr>
          <a:xfrm>
            <a:off x="2033538" y="270000"/>
            <a:ext cx="8226102" cy="107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GB" sz="3200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Time preserving m</a:t>
            </a:r>
            <a:r>
              <a:rPr lang="en-GB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onochromator – </a:t>
            </a:r>
          </a:p>
          <a:p>
            <a:pPr algn="r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to select individual harmonics</a:t>
            </a:r>
            <a:endParaRPr lang="en-GB" sz="3200" i="1" spc="-1" dirty="0">
              <a:solidFill>
                <a:schemeClr val="accent6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D4C95E6-4950-4820-BF72-F3AB0718EBB0}"/>
              </a:ext>
            </a:extLst>
          </p:cNvPr>
          <p:cNvSpPr txBox="1"/>
          <p:nvPr/>
        </p:nvSpPr>
        <p:spPr>
          <a:xfrm>
            <a:off x="4987065" y="5430013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resolution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900E513-98BB-4D42-B744-616DC507C059}"/>
              </a:ext>
            </a:extLst>
          </p:cNvPr>
          <p:cNvSpPr txBox="1"/>
          <p:nvPr/>
        </p:nvSpPr>
        <p:spPr>
          <a:xfrm>
            <a:off x="8586266" y="541570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Pulse duration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790928A-14F3-42F2-B762-AF82BB90C9BA}"/>
              </a:ext>
            </a:extLst>
          </p:cNvPr>
          <p:cNvSpPr txBox="1"/>
          <p:nvPr/>
        </p:nvSpPr>
        <p:spPr>
          <a:xfrm>
            <a:off x="5235569" y="6353174"/>
            <a:ext cx="5182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Calculated for 100 </a:t>
            </a:r>
            <a:r>
              <a:rPr lang="en-US" sz="1400" dirty="0">
                <a:sym typeface="Symbol" panose="05050102010706020507" pitchFamily="18" charset="2"/>
              </a:rPr>
              <a:t></a:t>
            </a:r>
            <a:r>
              <a:rPr lang="en-US" sz="1400" dirty="0"/>
              <a:t>m slit and assuming 1 </a:t>
            </a:r>
            <a:r>
              <a:rPr lang="en-US" sz="1400" dirty="0" err="1"/>
              <a:t>mrad</a:t>
            </a:r>
            <a:r>
              <a:rPr lang="en-US" sz="1400" dirty="0"/>
              <a:t> full divergence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70B14303-524C-4929-9FD2-86A7DC258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585" y="6382816"/>
            <a:ext cx="3833457" cy="42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1" tIns="47891" rIns="95781" bIns="47891"/>
          <a:lstStyle/>
          <a:p>
            <a:pPr marL="342900" indent="-342900">
              <a:spcBef>
                <a:spcPct val="20000"/>
              </a:spcBef>
              <a:buClr>
                <a:srgbClr val="00CC00"/>
              </a:buClr>
              <a:buSzPct val="90000"/>
              <a:buFont typeface="Wingdings" pitchFamily="2" charset="2"/>
              <a:buNone/>
              <a:defRPr/>
            </a:pPr>
            <a:r>
              <a:rPr lang="en-US" sz="1400" dirty="0">
                <a:cs typeface="Arial" charset="0"/>
              </a:rPr>
              <a:t>O. </a:t>
            </a:r>
            <a:r>
              <a:rPr lang="en-US" sz="1400" dirty="0" err="1">
                <a:cs typeface="Arial" charset="0"/>
              </a:rPr>
              <a:t>Hort</a:t>
            </a:r>
            <a:r>
              <a:rPr lang="en-US" sz="1400" dirty="0">
                <a:cs typeface="Arial" charset="0"/>
              </a:rPr>
              <a:t> et al</a:t>
            </a:r>
            <a:r>
              <a:rPr lang="en-US" sz="1400" dirty="0">
                <a:latin typeface="+mn-lt"/>
                <a:cs typeface="Arial" charset="0"/>
              </a:rPr>
              <a:t>, Opt. Express </a:t>
            </a:r>
            <a:r>
              <a:rPr lang="en-US" sz="1400" b="1" dirty="0">
                <a:latin typeface="+mn-lt"/>
                <a:cs typeface="Arial" charset="0"/>
              </a:rPr>
              <a:t>27</a:t>
            </a:r>
            <a:r>
              <a:rPr lang="en-US" sz="1400" dirty="0">
                <a:latin typeface="+mn-lt"/>
                <a:cs typeface="Arial" charset="0"/>
              </a:rPr>
              <a:t> 351945 (</a:t>
            </a:r>
            <a:r>
              <a:rPr lang="en-US" sz="1400" dirty="0">
                <a:cs typeface="Arial" charset="0"/>
              </a:rPr>
              <a:t>2019</a:t>
            </a:r>
            <a:r>
              <a:rPr lang="en-US" sz="1400" dirty="0">
                <a:latin typeface="+mn-lt"/>
                <a:cs typeface="Arial" charset="0"/>
              </a:rPr>
              <a:t>)</a:t>
            </a:r>
          </a:p>
        </p:txBody>
      </p:sp>
      <p:sp>
        <p:nvSpPr>
          <p:cNvPr id="10" name="TextShape 2">
            <a:extLst>
              <a:ext uri="{FF2B5EF4-FFF2-40B4-BE49-F238E27FC236}">
                <a16:creationId xmlns:a16="http://schemas.microsoft.com/office/drawing/2014/main" id="{A3481508-95D1-4AAB-B9D7-9014B52CAFA4}"/>
              </a:ext>
            </a:extLst>
          </p:cNvPr>
          <p:cNvSpPr txBox="1"/>
          <p:nvPr/>
        </p:nvSpPr>
        <p:spPr>
          <a:xfrm>
            <a:off x="4500000" y="7041600"/>
            <a:ext cx="791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28</a:t>
            </a:r>
            <a:r>
              <a:rPr lang="en-US" sz="1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.08.2019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" name="TextShape 3">
            <a:extLst>
              <a:ext uri="{FF2B5EF4-FFF2-40B4-BE49-F238E27FC236}">
                <a16:creationId xmlns:a16="http://schemas.microsoft.com/office/drawing/2014/main" id="{7E22F543-D063-4F6F-B9C8-66B7967D1A03}"/>
              </a:ext>
            </a:extLst>
          </p:cNvPr>
          <p:cNvSpPr txBox="1"/>
          <p:nvPr/>
        </p:nvSpPr>
        <p:spPr>
          <a:xfrm>
            <a:off x="6282010" y="7041600"/>
            <a:ext cx="359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fld id="{D0225E78-6EA2-4D2C-B542-A0D184CD0A0E}" type="slidenum"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pPr>
                <a:lnSpc>
                  <a:spcPct val="100000"/>
                </a:lnSpc>
              </a:pPr>
              <a:t>12</a:t>
            </a:fld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6869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ACE14E7-D754-4F23-9AD0-A3F0A6A6A8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38" y="1692399"/>
            <a:ext cx="4752528" cy="2676455"/>
          </a:xfrm>
          <a:prstGeom prst="rect">
            <a:avLst/>
          </a:prstGeom>
        </p:spPr>
      </p:pic>
      <p:sp>
        <p:nvSpPr>
          <p:cNvPr id="4" name="TextShape 1">
            <a:extLst>
              <a:ext uri="{FF2B5EF4-FFF2-40B4-BE49-F238E27FC236}">
                <a16:creationId xmlns:a16="http://schemas.microsoft.com/office/drawing/2014/main" id="{16025FD6-EE32-4417-BBA3-18C29FC502B0}"/>
              </a:ext>
            </a:extLst>
          </p:cNvPr>
          <p:cNvSpPr txBox="1"/>
          <p:nvPr/>
        </p:nvSpPr>
        <p:spPr>
          <a:xfrm>
            <a:off x="2033538" y="252061"/>
            <a:ext cx="8226102" cy="115230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MAC user end-station -</a:t>
            </a:r>
          </a:p>
          <a:p>
            <a:pPr algn="r">
              <a:lnSpc>
                <a:spcPct val="100000"/>
              </a:lnSpc>
            </a:pPr>
            <a:r>
              <a:rPr lang="en-GB" sz="2400" i="1" spc="-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Pump-probe configurations in E1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7C8A298-6475-4C33-9435-68A7F1158E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44" y="1689463"/>
            <a:ext cx="4904242" cy="267939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6F4F01C-BDBA-4B13-A5D7-DD08FA52D3C1}"/>
              </a:ext>
            </a:extLst>
          </p:cNvPr>
          <p:cNvSpPr txBox="1"/>
          <p:nvPr/>
        </p:nvSpPr>
        <p:spPr>
          <a:xfrm>
            <a:off x="377354" y="5004767"/>
            <a:ext cx="3600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HHG focusing with multilayer coated off-axis parabola</a:t>
            </a:r>
          </a:p>
          <a:p>
            <a:endParaRPr lang="en-US" dirty="0"/>
          </a:p>
          <a:p>
            <a:r>
              <a:rPr lang="en-US" dirty="0"/>
              <a:t>f=270 mm, angle 21.06°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69A9306-3F52-445E-A011-2276DE7CAE43}"/>
              </a:ext>
            </a:extLst>
          </p:cNvPr>
          <p:cNvSpPr txBox="1"/>
          <p:nvPr/>
        </p:nvSpPr>
        <p:spPr>
          <a:xfrm>
            <a:off x="5201890" y="5017541"/>
            <a:ext cx="5328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accent6">
                    <a:lumMod val="75000"/>
                  </a:schemeClr>
                </a:solidFill>
              </a:rPr>
              <a:t>Current configuration under commissioning </a:t>
            </a:r>
            <a:r>
              <a:rPr lang="en-US" dirty="0"/>
              <a:t>-</a:t>
            </a:r>
          </a:p>
          <a:p>
            <a:r>
              <a:rPr lang="en-US" dirty="0"/>
              <a:t>HHG focusing with ellipsoidal mirror</a:t>
            </a:r>
          </a:p>
        </p:txBody>
      </p:sp>
      <p:sp>
        <p:nvSpPr>
          <p:cNvPr id="9" name="TextShape 3">
            <a:extLst>
              <a:ext uri="{FF2B5EF4-FFF2-40B4-BE49-F238E27FC236}">
                <a16:creationId xmlns:a16="http://schemas.microsoft.com/office/drawing/2014/main" id="{848B0C2E-CAE4-42EB-8D97-14D75B584589}"/>
              </a:ext>
            </a:extLst>
          </p:cNvPr>
          <p:cNvSpPr txBox="1"/>
          <p:nvPr/>
        </p:nvSpPr>
        <p:spPr>
          <a:xfrm>
            <a:off x="6282010" y="7041600"/>
            <a:ext cx="359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fld id="{D0225E78-6EA2-4D2C-B542-A0D184CD0A0E}" type="slidenum"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pPr>
                <a:lnSpc>
                  <a:spcPct val="100000"/>
                </a:lnSpc>
              </a:pPr>
              <a:t>13</a:t>
            </a:fld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3DE28A34-E3EE-4BB8-A6E7-B7F81D4407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036274"/>
              </p:ext>
            </p:extLst>
          </p:nvPr>
        </p:nvGraphicFramePr>
        <p:xfrm>
          <a:off x="7020280" y="5652839"/>
          <a:ext cx="3006146" cy="1135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8875">
                  <a:extLst>
                    <a:ext uri="{9D8B030D-6E8A-4147-A177-3AD203B41FA5}">
                      <a16:colId xmlns:a16="http://schemas.microsoft.com/office/drawing/2014/main" val="2668624313"/>
                    </a:ext>
                  </a:extLst>
                </a:gridCol>
                <a:gridCol w="1537271">
                  <a:extLst>
                    <a:ext uri="{9D8B030D-6E8A-4147-A177-3AD203B41FA5}">
                      <a16:colId xmlns:a16="http://schemas.microsoft.com/office/drawing/2014/main" val="1529292874"/>
                    </a:ext>
                  </a:extLst>
                </a:gridCol>
              </a:tblGrid>
              <a:tr h="2271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Ellipsoidal</a:t>
                      </a:r>
                      <a:endParaRPr lang="de-DE" sz="1100">
                        <a:solidFill>
                          <a:srgbClr val="E36C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Imaging ratio 1:4.8</a:t>
                      </a:r>
                      <a:endParaRPr lang="de-DE" sz="1100">
                        <a:solidFill>
                          <a:srgbClr val="E36C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8863732"/>
                  </a:ext>
                </a:extLst>
              </a:tr>
              <a:tr h="2271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Entrance arm</a:t>
                      </a:r>
                      <a:endParaRPr lang="de-DE" sz="1100">
                        <a:solidFill>
                          <a:srgbClr val="E36C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2400 mm</a:t>
                      </a:r>
                      <a:endParaRPr lang="de-DE" sz="1100">
                        <a:solidFill>
                          <a:srgbClr val="E36C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7261075"/>
                  </a:ext>
                </a:extLst>
              </a:tr>
              <a:tr h="2271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Exit arm</a:t>
                      </a:r>
                      <a:endParaRPr lang="de-DE" sz="1100">
                        <a:solidFill>
                          <a:srgbClr val="E36C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500 mm</a:t>
                      </a:r>
                      <a:endParaRPr lang="de-DE" sz="1100">
                        <a:solidFill>
                          <a:srgbClr val="E36C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92443921"/>
                  </a:ext>
                </a:extLst>
              </a:tr>
              <a:tr h="2271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Incidence angle</a:t>
                      </a:r>
                      <a:endParaRPr lang="de-DE" sz="1100">
                        <a:solidFill>
                          <a:srgbClr val="E36C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85°</a:t>
                      </a:r>
                      <a:endParaRPr lang="de-DE" sz="1100">
                        <a:solidFill>
                          <a:srgbClr val="E36C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8891750"/>
                  </a:ext>
                </a:extLst>
              </a:tr>
              <a:tr h="2271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Clear aperture</a:t>
                      </a:r>
                      <a:endParaRPr lang="de-DE" sz="1100">
                        <a:solidFill>
                          <a:srgbClr val="E36C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90 mm x 15 mm</a:t>
                      </a:r>
                      <a:endParaRPr lang="de-DE" sz="1100" dirty="0">
                        <a:solidFill>
                          <a:srgbClr val="E36C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7721415"/>
                  </a:ext>
                </a:extLst>
              </a:tr>
            </a:tbl>
          </a:graphicData>
        </a:graphic>
      </p:graphicFrame>
      <p:sp>
        <p:nvSpPr>
          <p:cNvPr id="10" name="TextShape 2">
            <a:extLst>
              <a:ext uri="{FF2B5EF4-FFF2-40B4-BE49-F238E27FC236}">
                <a16:creationId xmlns:a16="http://schemas.microsoft.com/office/drawing/2014/main" id="{2C6F63D3-77AE-4573-9F47-5E28A682F319}"/>
              </a:ext>
            </a:extLst>
          </p:cNvPr>
          <p:cNvSpPr txBox="1"/>
          <p:nvPr/>
        </p:nvSpPr>
        <p:spPr>
          <a:xfrm>
            <a:off x="4500000" y="7041600"/>
            <a:ext cx="791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28</a:t>
            </a:r>
            <a:r>
              <a:rPr lang="en-US" sz="1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.08.2019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2755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5653F9A6-9D17-4451-9470-83429CA65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4"/>
          <a:stretch>
            <a:fillRect/>
          </a:stretch>
        </p:blipFill>
        <p:spPr bwMode="auto">
          <a:xfrm rot="5400000">
            <a:off x="-894290" y="2964043"/>
            <a:ext cx="5223757" cy="224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FDBE687-2246-4F63-BBBC-E1C9D420A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685" y="1689837"/>
            <a:ext cx="3297572" cy="347693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0BCBBD3-8706-42C5-9169-991458F7D5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68" r="21875" b="68500"/>
          <a:stretch/>
        </p:blipFill>
        <p:spPr>
          <a:xfrm>
            <a:off x="4986880" y="5659594"/>
            <a:ext cx="5272760" cy="241499"/>
          </a:xfrm>
          <a:prstGeom prst="rect">
            <a:avLst/>
          </a:prstGeom>
        </p:spPr>
      </p:pic>
      <p:sp>
        <p:nvSpPr>
          <p:cNvPr id="13" name="TextShape 1">
            <a:extLst>
              <a:ext uri="{FF2B5EF4-FFF2-40B4-BE49-F238E27FC236}">
                <a16:creationId xmlns:a16="http://schemas.microsoft.com/office/drawing/2014/main" id="{75196B32-6FB8-4ECE-9086-FCECF181A6CA}"/>
              </a:ext>
            </a:extLst>
          </p:cNvPr>
          <p:cNvSpPr txBox="1"/>
          <p:nvPr/>
        </p:nvSpPr>
        <p:spPr>
          <a:xfrm>
            <a:off x="2033538" y="252061"/>
            <a:ext cx="8226102" cy="115230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MAC user end-station -</a:t>
            </a:r>
          </a:p>
          <a:p>
            <a:pPr algn="r">
              <a:lnSpc>
                <a:spcPct val="100000"/>
              </a:lnSpc>
            </a:pPr>
            <a:r>
              <a:rPr lang="en-GB" sz="2400" i="1" spc="-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ion and electron spectrometers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BF4F829-C75D-44FA-9668-9234B807010F}"/>
              </a:ext>
            </a:extLst>
          </p:cNvPr>
          <p:cNvSpPr txBox="1"/>
          <p:nvPr/>
        </p:nvSpPr>
        <p:spPr>
          <a:xfrm>
            <a:off x="2393578" y="1332359"/>
            <a:ext cx="771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VMI – Velocity Map Imaging</a:t>
            </a:r>
            <a:r>
              <a:rPr lang="en-US" dirty="0"/>
              <a:t> according to the design of </a:t>
            </a:r>
            <a:r>
              <a:rPr lang="en-US" dirty="0" err="1"/>
              <a:t>Eppink</a:t>
            </a:r>
            <a:r>
              <a:rPr lang="en-US" dirty="0"/>
              <a:t> and Parker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3B221C13-D495-46A9-8126-B17409DB0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8685" y="6372919"/>
            <a:ext cx="4930368" cy="42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1" tIns="47891" rIns="95781" bIns="47891"/>
          <a:lstStyle/>
          <a:p>
            <a:pPr marL="342900" indent="-342900">
              <a:spcBef>
                <a:spcPct val="20000"/>
              </a:spcBef>
              <a:buClr>
                <a:srgbClr val="00CC00"/>
              </a:buClr>
              <a:buSzPct val="90000"/>
              <a:buFont typeface="Wingdings" pitchFamily="2" charset="2"/>
              <a:buNone/>
              <a:defRPr/>
            </a:pPr>
            <a:r>
              <a:rPr lang="en-US" sz="1400" dirty="0">
                <a:latin typeface="+mn-lt"/>
                <a:cs typeface="Arial" charset="0"/>
              </a:rPr>
              <a:t>A.T.J. </a:t>
            </a:r>
            <a:r>
              <a:rPr lang="en-US" sz="1400" dirty="0" err="1">
                <a:cs typeface="Arial" charset="0"/>
              </a:rPr>
              <a:t>E</a:t>
            </a:r>
            <a:r>
              <a:rPr lang="en-US" sz="1400" dirty="0" err="1">
                <a:latin typeface="+mn-lt"/>
                <a:cs typeface="Arial" charset="0"/>
              </a:rPr>
              <a:t>ppink</a:t>
            </a:r>
            <a:r>
              <a:rPr lang="en-US" sz="1400" dirty="0">
                <a:latin typeface="+mn-lt"/>
                <a:cs typeface="Arial" charset="0"/>
              </a:rPr>
              <a:t> and Parker, Rev. Sci. </a:t>
            </a:r>
            <a:r>
              <a:rPr lang="en-US" sz="1400" dirty="0" err="1">
                <a:latin typeface="+mn-lt"/>
                <a:cs typeface="Arial" charset="0"/>
              </a:rPr>
              <a:t>Instrum</a:t>
            </a:r>
            <a:r>
              <a:rPr lang="en-US" sz="1400" dirty="0">
                <a:latin typeface="+mn-lt"/>
                <a:cs typeface="Arial" charset="0"/>
              </a:rPr>
              <a:t>. </a:t>
            </a:r>
            <a:r>
              <a:rPr lang="en-US" sz="1400" b="1" dirty="0">
                <a:cs typeface="Arial" charset="0"/>
              </a:rPr>
              <a:t>68</a:t>
            </a:r>
            <a:r>
              <a:rPr lang="en-US" sz="1400" dirty="0">
                <a:latin typeface="+mn-lt"/>
                <a:cs typeface="Arial" charset="0"/>
              </a:rPr>
              <a:t> 3477 (1997)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AFB5C6B-2BD2-4910-8076-13DB68641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642" y="5851925"/>
            <a:ext cx="1177065" cy="609940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290F1702-298E-4FF3-BE5C-1277B59AE671}"/>
              </a:ext>
            </a:extLst>
          </p:cNvPr>
          <p:cNvSpPr/>
          <p:nvPr/>
        </p:nvSpPr>
        <p:spPr>
          <a:xfrm>
            <a:off x="2428866" y="5499531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Produced by</a:t>
            </a:r>
            <a:endParaRPr lang="de-DE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0C40E93-3038-4B76-80C6-5C94B3A72531}"/>
              </a:ext>
            </a:extLst>
          </p:cNvPr>
          <p:cNvSpPr/>
          <p:nvPr/>
        </p:nvSpPr>
        <p:spPr>
          <a:xfrm>
            <a:off x="305346" y="4644727"/>
            <a:ext cx="648072" cy="2150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3F2BAF88-09F4-41ED-B629-5353F916D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5866" y="5230688"/>
            <a:ext cx="1648129" cy="42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1" tIns="47891" rIns="95781" bIns="47891"/>
          <a:lstStyle/>
          <a:p>
            <a:pPr marL="342900" indent="-342900">
              <a:spcBef>
                <a:spcPct val="20000"/>
              </a:spcBef>
              <a:buClr>
                <a:srgbClr val="00CC00"/>
              </a:buClr>
              <a:buSzPct val="90000"/>
              <a:buFont typeface="Wingdings" pitchFamily="2" charset="2"/>
              <a:buNone/>
              <a:defRPr/>
            </a:pPr>
            <a:r>
              <a:rPr lang="en-US" dirty="0">
                <a:latin typeface="+mn-lt"/>
                <a:cs typeface="Arial" charset="0"/>
              </a:rPr>
              <a:t>O+ ion image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FF9C48A-C5C5-4424-B608-0A57ACE3306C}"/>
              </a:ext>
            </a:extLst>
          </p:cNvPr>
          <p:cNvSpPr/>
          <p:nvPr/>
        </p:nvSpPr>
        <p:spPr>
          <a:xfrm>
            <a:off x="8067938" y="4572718"/>
            <a:ext cx="648072" cy="672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Shape 2">
            <a:extLst>
              <a:ext uri="{FF2B5EF4-FFF2-40B4-BE49-F238E27FC236}">
                <a16:creationId xmlns:a16="http://schemas.microsoft.com/office/drawing/2014/main" id="{C2756791-534D-4F0F-B7E9-F32A669504F2}"/>
              </a:ext>
            </a:extLst>
          </p:cNvPr>
          <p:cNvSpPr txBox="1"/>
          <p:nvPr/>
        </p:nvSpPr>
        <p:spPr>
          <a:xfrm>
            <a:off x="4500000" y="7041600"/>
            <a:ext cx="791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28</a:t>
            </a:r>
            <a:r>
              <a:rPr lang="en-US" sz="1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.08.2019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3" name="TextShape 3">
            <a:extLst>
              <a:ext uri="{FF2B5EF4-FFF2-40B4-BE49-F238E27FC236}">
                <a16:creationId xmlns:a16="http://schemas.microsoft.com/office/drawing/2014/main" id="{35C5EED1-6596-4E45-907F-722349B3FF93}"/>
              </a:ext>
            </a:extLst>
          </p:cNvPr>
          <p:cNvSpPr txBox="1"/>
          <p:nvPr/>
        </p:nvSpPr>
        <p:spPr>
          <a:xfrm>
            <a:off x="6282010" y="7041600"/>
            <a:ext cx="359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fld id="{D0225E78-6EA2-4D2C-B542-A0D184CD0A0E}" type="slidenum"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pPr>
                <a:lnSpc>
                  <a:spcPct val="100000"/>
                </a:lnSpc>
              </a:pPr>
              <a:t>14</a:t>
            </a:fld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16659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E6B5798-D7E4-4781-918A-354203FBB00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4103" r="11183" b="9741"/>
          <a:stretch/>
        </p:blipFill>
        <p:spPr bwMode="auto">
          <a:xfrm>
            <a:off x="3833738" y="1476375"/>
            <a:ext cx="3024336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5">
            <a:extLst>
              <a:ext uri="{FF2B5EF4-FFF2-40B4-BE49-F238E27FC236}">
                <a16:creationId xmlns:a16="http://schemas.microsoft.com/office/drawing/2014/main" id="{18E8DB62-AB86-42D1-85D1-F1B261A68A5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t="5501" r="18989" b="10272"/>
          <a:stretch/>
        </p:blipFill>
        <p:spPr bwMode="auto">
          <a:xfrm>
            <a:off x="809401" y="1548383"/>
            <a:ext cx="2880321" cy="29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E940C83-41EA-47F3-B1BD-65445E4DD3CF}"/>
              </a:ext>
            </a:extLst>
          </p:cNvPr>
          <p:cNvSpPr/>
          <p:nvPr/>
        </p:nvSpPr>
        <p:spPr>
          <a:xfrm>
            <a:off x="5345906" y="4884558"/>
            <a:ext cx="53435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Chamber was backfilled with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gas. Monochromatized HHG beam with grating G158 in 0th order (~25 - 40 eV estimated, due to the reflection efficiency of the grating) </a:t>
            </a:r>
            <a:endParaRPr lang="de-DE" dirty="0"/>
          </a:p>
        </p:txBody>
      </p:sp>
      <p:sp>
        <p:nvSpPr>
          <p:cNvPr id="6" name="TextShape 1">
            <a:extLst>
              <a:ext uri="{FF2B5EF4-FFF2-40B4-BE49-F238E27FC236}">
                <a16:creationId xmlns:a16="http://schemas.microsoft.com/office/drawing/2014/main" id="{1A2FD8DF-FB35-483D-9B4B-56367CCEF560}"/>
              </a:ext>
            </a:extLst>
          </p:cNvPr>
          <p:cNvSpPr txBox="1"/>
          <p:nvPr/>
        </p:nvSpPr>
        <p:spPr>
          <a:xfrm>
            <a:off x="2033538" y="252061"/>
            <a:ext cx="8226102" cy="115230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MAC user end-station -</a:t>
            </a:r>
          </a:p>
          <a:p>
            <a:pPr algn="r">
              <a:lnSpc>
                <a:spcPct val="100000"/>
              </a:lnSpc>
            </a:pPr>
            <a:r>
              <a:rPr lang="en-GB" sz="2400" i="1" spc="-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Results from the VMI commissioning in July 2019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C49414A-6FB3-41F7-A03C-F4F8065F01E6}"/>
              </a:ext>
            </a:extLst>
          </p:cNvPr>
          <p:cNvSpPr txBox="1"/>
          <p:nvPr/>
        </p:nvSpPr>
        <p:spPr>
          <a:xfrm>
            <a:off x="881410" y="1643583"/>
            <a:ext cx="285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Electron image </a:t>
            </a:r>
          </a:p>
          <a:p>
            <a:r>
              <a:rPr lang="en-US" dirty="0">
                <a:solidFill>
                  <a:schemeClr val="bg1"/>
                </a:solidFill>
              </a:rPr>
              <a:t>in velocity mapping mode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B8A4944-D851-47C7-9C2D-B18D53EE499F}"/>
              </a:ext>
            </a:extLst>
          </p:cNvPr>
          <p:cNvSpPr txBox="1"/>
          <p:nvPr/>
        </p:nvSpPr>
        <p:spPr>
          <a:xfrm>
            <a:off x="3932421" y="1620391"/>
            <a:ext cx="285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Ion image </a:t>
            </a:r>
          </a:p>
          <a:p>
            <a:r>
              <a:rPr lang="en-US" dirty="0">
                <a:solidFill>
                  <a:schemeClr val="bg1"/>
                </a:solidFill>
              </a:rPr>
              <a:t>in velocity mapping mode </a:t>
            </a:r>
          </a:p>
        </p:txBody>
      </p:sp>
      <p:pic>
        <p:nvPicPr>
          <p:cNvPr id="3" name="Obrázek 5">
            <a:extLst>
              <a:ext uri="{FF2B5EF4-FFF2-40B4-BE49-F238E27FC236}">
                <a16:creationId xmlns:a16="http://schemas.microsoft.com/office/drawing/2014/main" id="{3B889827-3F0D-416F-9EFA-66DBD9C42D4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4357" r="12345" b="10887"/>
          <a:stretch/>
        </p:blipFill>
        <p:spPr bwMode="auto">
          <a:xfrm>
            <a:off x="7218114" y="1476375"/>
            <a:ext cx="2880320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4264FF8-CF42-4CFF-A8D4-7B201EB7AA51}"/>
              </a:ext>
            </a:extLst>
          </p:cNvPr>
          <p:cNvSpPr txBox="1"/>
          <p:nvPr/>
        </p:nvSpPr>
        <p:spPr>
          <a:xfrm>
            <a:off x="7246371" y="1622132"/>
            <a:ext cx="2710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Electron image </a:t>
            </a:r>
          </a:p>
          <a:p>
            <a:r>
              <a:rPr lang="en-US" dirty="0">
                <a:solidFill>
                  <a:schemeClr val="bg1"/>
                </a:solidFill>
              </a:rPr>
              <a:t>Spatial resolution mode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E18695D-028A-470F-ACE1-6F00E20CB70A}"/>
              </a:ext>
            </a:extLst>
          </p:cNvPr>
          <p:cNvSpPr txBox="1"/>
          <p:nvPr/>
        </p:nvSpPr>
        <p:spPr>
          <a:xfrm>
            <a:off x="305346" y="4607559"/>
            <a:ext cx="48245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Together with our friendly users</a:t>
            </a:r>
          </a:p>
          <a:p>
            <a:endParaRPr lang="en-US" sz="500" dirty="0"/>
          </a:p>
          <a:p>
            <a:r>
              <a:rPr lang="en-US" b="1" dirty="0"/>
              <a:t>Russell </a:t>
            </a:r>
            <a:r>
              <a:rPr lang="en-US" b="1" dirty="0" err="1"/>
              <a:t>Minns</a:t>
            </a:r>
            <a:r>
              <a:rPr lang="en-US" b="1" dirty="0"/>
              <a:t> and Joanne Woodhouse </a:t>
            </a:r>
            <a:r>
              <a:rPr lang="en-US" dirty="0"/>
              <a:t>from </a:t>
            </a:r>
            <a:r>
              <a:rPr lang="en-GB" dirty="0"/>
              <a:t>University of Southampton, UK</a:t>
            </a:r>
          </a:p>
          <a:p>
            <a:endParaRPr lang="en-GB" sz="500" dirty="0"/>
          </a:p>
          <a:p>
            <a:r>
              <a:rPr lang="en-US" b="1" dirty="0"/>
              <a:t>James Thomson and Katharine Reid</a:t>
            </a:r>
          </a:p>
          <a:p>
            <a:r>
              <a:rPr lang="en-US" dirty="0"/>
              <a:t>from University of Nottingham, UK</a:t>
            </a:r>
          </a:p>
        </p:txBody>
      </p:sp>
      <p:sp>
        <p:nvSpPr>
          <p:cNvPr id="11" name="TextShape 2">
            <a:extLst>
              <a:ext uri="{FF2B5EF4-FFF2-40B4-BE49-F238E27FC236}">
                <a16:creationId xmlns:a16="http://schemas.microsoft.com/office/drawing/2014/main" id="{CC0061E1-9AB7-4DE8-B013-99625FD6523F}"/>
              </a:ext>
            </a:extLst>
          </p:cNvPr>
          <p:cNvSpPr txBox="1"/>
          <p:nvPr/>
        </p:nvSpPr>
        <p:spPr>
          <a:xfrm>
            <a:off x="4500000" y="7041600"/>
            <a:ext cx="791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28</a:t>
            </a:r>
            <a:r>
              <a:rPr lang="en-US" sz="1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.08.2019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" name="TextShape 3">
            <a:extLst>
              <a:ext uri="{FF2B5EF4-FFF2-40B4-BE49-F238E27FC236}">
                <a16:creationId xmlns:a16="http://schemas.microsoft.com/office/drawing/2014/main" id="{149A54E6-2564-41A7-B7F6-83A4B1089A40}"/>
              </a:ext>
            </a:extLst>
          </p:cNvPr>
          <p:cNvSpPr txBox="1"/>
          <p:nvPr/>
        </p:nvSpPr>
        <p:spPr>
          <a:xfrm>
            <a:off x="6282010" y="7041600"/>
            <a:ext cx="359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fld id="{D0225E78-6EA2-4D2C-B542-A0D184CD0A0E}" type="slidenum"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pPr>
                <a:lnSpc>
                  <a:spcPct val="100000"/>
                </a:lnSpc>
              </a:pPr>
              <a:t>15</a:t>
            </a:fld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3F1CE86-41A9-401F-9DDF-5550D8C02580}"/>
              </a:ext>
            </a:extLst>
          </p:cNvPr>
          <p:cNvSpPr/>
          <p:nvPr/>
        </p:nvSpPr>
        <p:spPr>
          <a:xfrm>
            <a:off x="305346" y="6228903"/>
            <a:ext cx="96551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Running user program </a:t>
            </a:r>
          </a:p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Molecular Frame Photoelectron Angular Distribution as a Probe of Dynamic Structure</a:t>
            </a: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38C64873-362A-45A5-9463-B5B574B2B21B}"/>
              </a:ext>
            </a:extLst>
          </p:cNvPr>
          <p:cNvCxnSpPr/>
          <p:nvPr/>
        </p:nvCxnSpPr>
        <p:spPr>
          <a:xfrm flipV="1">
            <a:off x="7722170" y="2772519"/>
            <a:ext cx="2235200" cy="158417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482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20CAF5D-BC4E-4988-8455-A96406C8E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t="33772" r="11765" b="16975"/>
          <a:stretch>
            <a:fillRect/>
          </a:stretch>
        </p:blipFill>
        <p:spPr bwMode="auto">
          <a:xfrm>
            <a:off x="1169442" y="1764407"/>
            <a:ext cx="7540033" cy="259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">
            <a:extLst>
              <a:ext uri="{FF2B5EF4-FFF2-40B4-BE49-F238E27FC236}">
                <a16:creationId xmlns:a16="http://schemas.microsoft.com/office/drawing/2014/main" id="{E075BC12-5323-40F9-9499-939793158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5010" y="6372919"/>
            <a:ext cx="54834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i="1" dirty="0">
                <a:solidFill>
                  <a:schemeClr val="accent6">
                    <a:lumMod val="75000"/>
                  </a:schemeClr>
                </a:solidFill>
              </a:rPr>
              <a:t>Collaboration with Prof </a:t>
            </a:r>
            <a:r>
              <a:rPr lang="en-US" altLang="en-US" sz="1600" i="1" dirty="0" err="1">
                <a:solidFill>
                  <a:schemeClr val="accent6">
                    <a:lumMod val="75000"/>
                  </a:schemeClr>
                </a:solidFill>
              </a:rPr>
              <a:t>Raimund</a:t>
            </a:r>
            <a:r>
              <a:rPr lang="en-US" altLang="en-US" sz="16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1600" i="1" dirty="0" err="1">
                <a:solidFill>
                  <a:schemeClr val="accent6">
                    <a:lumMod val="75000"/>
                  </a:schemeClr>
                </a:solidFill>
              </a:rPr>
              <a:t>Feifel</a:t>
            </a:r>
            <a:r>
              <a:rPr lang="en-US" altLang="en-US" sz="1600" i="1" dirty="0">
                <a:solidFill>
                  <a:schemeClr val="accent6">
                    <a:lumMod val="75000"/>
                  </a:schemeClr>
                </a:solidFill>
              </a:rPr>
              <a:t>, Goteborg Univ., Sweden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D42801F3-C856-4C5E-893E-EEB5E174E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378" y="5220791"/>
            <a:ext cx="71199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600" dirty="0"/>
              <a:t>Best detection range 0…300 eV, possible tuning to higher energy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600" dirty="0"/>
              <a:t>2 m flight tube for long arm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600" dirty="0"/>
              <a:t>Electron mode for long arm or 3 electrode lens for ion high resolution </a:t>
            </a:r>
            <a:r>
              <a:rPr lang="en-US" altLang="en-US" sz="1600" dirty="0" err="1"/>
              <a:t>ToF</a:t>
            </a:r>
            <a:r>
              <a:rPr lang="en-US" altLang="en-US" sz="1600" dirty="0"/>
              <a:t> mode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600" dirty="0"/>
              <a:t>Short arm for ion measurement in coincidence with electrons in long arm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1600" dirty="0"/>
          </a:p>
        </p:txBody>
      </p:sp>
      <p:sp>
        <p:nvSpPr>
          <p:cNvPr id="7" name="TextShape 1">
            <a:extLst>
              <a:ext uri="{FF2B5EF4-FFF2-40B4-BE49-F238E27FC236}">
                <a16:creationId xmlns:a16="http://schemas.microsoft.com/office/drawing/2014/main" id="{0B229055-4D03-4979-B93A-0C9BCA423966}"/>
              </a:ext>
            </a:extLst>
          </p:cNvPr>
          <p:cNvSpPr txBox="1"/>
          <p:nvPr/>
        </p:nvSpPr>
        <p:spPr>
          <a:xfrm>
            <a:off x="2002632" y="252061"/>
            <a:ext cx="8257008" cy="115230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MAC user end-station -</a:t>
            </a:r>
          </a:p>
          <a:p>
            <a:pPr algn="r">
              <a:lnSpc>
                <a:spcPct val="100000"/>
              </a:lnSpc>
            </a:pPr>
            <a:r>
              <a:rPr lang="en-GB" sz="2400" i="1" spc="-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Magnetic bottle electron/ion time-of-flight spectrometer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1040094-9336-4E6E-A3EA-008080451F88}"/>
              </a:ext>
            </a:extLst>
          </p:cNvPr>
          <p:cNvSpPr txBox="1"/>
          <p:nvPr/>
        </p:nvSpPr>
        <p:spPr>
          <a:xfrm>
            <a:off x="521370" y="4788743"/>
            <a:ext cx="6353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Initial design for coincident electron and ion coincident mode</a:t>
            </a:r>
          </a:p>
        </p:txBody>
      </p:sp>
      <p:sp>
        <p:nvSpPr>
          <p:cNvPr id="9" name="TextShape 2">
            <a:extLst>
              <a:ext uri="{FF2B5EF4-FFF2-40B4-BE49-F238E27FC236}">
                <a16:creationId xmlns:a16="http://schemas.microsoft.com/office/drawing/2014/main" id="{16E3AF7B-E2F0-427C-B1ED-0C7BD5089D93}"/>
              </a:ext>
            </a:extLst>
          </p:cNvPr>
          <p:cNvSpPr txBox="1"/>
          <p:nvPr/>
        </p:nvSpPr>
        <p:spPr>
          <a:xfrm>
            <a:off x="4500000" y="7041600"/>
            <a:ext cx="791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28</a:t>
            </a:r>
            <a:r>
              <a:rPr lang="en-US" sz="1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.08.2019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" name="TextShape 3">
            <a:extLst>
              <a:ext uri="{FF2B5EF4-FFF2-40B4-BE49-F238E27FC236}">
                <a16:creationId xmlns:a16="http://schemas.microsoft.com/office/drawing/2014/main" id="{646CD26C-89DD-4E9E-B939-9E630962BCB6}"/>
              </a:ext>
            </a:extLst>
          </p:cNvPr>
          <p:cNvSpPr txBox="1"/>
          <p:nvPr/>
        </p:nvSpPr>
        <p:spPr>
          <a:xfrm>
            <a:off x="6282010" y="7041600"/>
            <a:ext cx="359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fld id="{D0225E78-6EA2-4D2C-B542-A0D184CD0A0E}" type="slidenum"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pPr>
                <a:lnSpc>
                  <a:spcPct val="100000"/>
                </a:lnSpc>
              </a:pPr>
              <a:t>16</a:t>
            </a:fld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7174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1">
            <a:extLst>
              <a:ext uri="{FF2B5EF4-FFF2-40B4-BE49-F238E27FC236}">
                <a16:creationId xmlns:a16="http://schemas.microsoft.com/office/drawing/2014/main" id="{BDA44FF7-9B9F-49DB-A88E-3D1FC449D26C}"/>
              </a:ext>
            </a:extLst>
          </p:cNvPr>
          <p:cNvSpPr txBox="1"/>
          <p:nvPr/>
        </p:nvSpPr>
        <p:spPr>
          <a:xfrm>
            <a:off x="2002632" y="252061"/>
            <a:ext cx="8257008" cy="115230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MAC user end-station -</a:t>
            </a:r>
          </a:p>
          <a:p>
            <a:pPr algn="r">
              <a:lnSpc>
                <a:spcPct val="100000"/>
              </a:lnSpc>
            </a:pPr>
            <a:r>
              <a:rPr lang="en-GB" sz="2400" i="1" spc="-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Magnetic bottle working principle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29C234-775D-47F5-8C35-C1C68B271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62" y="1408765"/>
            <a:ext cx="9289032" cy="322997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0F6A722-6185-4695-82B8-BCC32E5C2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956"/>
          <a:stretch/>
        </p:blipFill>
        <p:spPr>
          <a:xfrm>
            <a:off x="529031" y="4590138"/>
            <a:ext cx="4121771" cy="2088232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A6CC22A-EE40-4560-A260-83A54CEEEF50}"/>
              </a:ext>
            </a:extLst>
          </p:cNvPr>
          <p:cNvSpPr/>
          <p:nvPr/>
        </p:nvSpPr>
        <p:spPr>
          <a:xfrm>
            <a:off x="449362" y="1476375"/>
            <a:ext cx="72008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0E22B80B-9A6A-446A-96D0-D906C008F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5855" y="4571893"/>
            <a:ext cx="4930368" cy="42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1" tIns="47891" rIns="95781" bIns="47891"/>
          <a:lstStyle/>
          <a:p>
            <a:pPr marL="342900" indent="-342900">
              <a:spcBef>
                <a:spcPct val="20000"/>
              </a:spcBef>
              <a:buClr>
                <a:srgbClr val="00CC00"/>
              </a:buClr>
              <a:buSzPct val="90000"/>
              <a:buFont typeface="Wingdings" pitchFamily="2" charset="2"/>
              <a:buNone/>
              <a:defRPr/>
            </a:pPr>
            <a:r>
              <a:rPr lang="en-US" sz="1400" dirty="0">
                <a:cs typeface="Arial" charset="0"/>
              </a:rPr>
              <a:t>f</a:t>
            </a:r>
            <a:r>
              <a:rPr lang="en-US" sz="1400" dirty="0">
                <a:latin typeface="+mn-lt"/>
                <a:cs typeface="Arial" charset="0"/>
              </a:rPr>
              <a:t>rom </a:t>
            </a:r>
            <a:r>
              <a:rPr lang="en-US" sz="1400" dirty="0" err="1">
                <a:latin typeface="+mn-lt"/>
                <a:cs typeface="Arial" charset="0"/>
              </a:rPr>
              <a:t>S.Number</a:t>
            </a:r>
            <a:r>
              <a:rPr lang="en-US" sz="1400" dirty="0">
                <a:latin typeface="+mn-lt"/>
                <a:cs typeface="Arial" charset="0"/>
              </a:rPr>
              <a:t> et al, AIP Advances </a:t>
            </a:r>
            <a:r>
              <a:rPr lang="en-US" sz="1400" b="1" dirty="0">
                <a:latin typeface="+mn-lt"/>
                <a:cs typeface="Arial" charset="0"/>
              </a:rPr>
              <a:t>5</a:t>
            </a:r>
            <a:r>
              <a:rPr lang="en-US" sz="1400" dirty="0">
                <a:latin typeface="+mn-lt"/>
                <a:cs typeface="Arial" charset="0"/>
              </a:rPr>
              <a:t> 117101 (2015)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090887-E305-4A0A-9CC3-B8C4DBB75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2402" y="5569453"/>
            <a:ext cx="4782353" cy="42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1" tIns="47891" rIns="95781" bIns="47891"/>
          <a:lstStyle/>
          <a:p>
            <a:pPr marL="342900" indent="-342900">
              <a:spcBef>
                <a:spcPct val="20000"/>
              </a:spcBef>
              <a:buClr>
                <a:srgbClr val="00CC00"/>
              </a:buClr>
              <a:buSzPct val="90000"/>
              <a:buFont typeface="Wingdings" pitchFamily="2" charset="2"/>
              <a:buNone/>
              <a:defRPr/>
            </a:pPr>
            <a:r>
              <a:rPr lang="en-US" sz="1400" dirty="0">
                <a:latin typeface="+mn-lt"/>
                <a:cs typeface="Arial" charset="0"/>
              </a:rPr>
              <a:t>Schematic diagram showing the helical motion of an electron moving in a magnetic filed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CF93911F-90AE-4992-A389-16C6CA2B4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8026" y="6346905"/>
            <a:ext cx="5650448" cy="42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1" tIns="47891" rIns="95781" bIns="47891"/>
          <a:lstStyle/>
          <a:p>
            <a:pPr marL="342900" indent="-342900">
              <a:spcBef>
                <a:spcPct val="20000"/>
              </a:spcBef>
              <a:buClr>
                <a:srgbClr val="00CC00"/>
              </a:buClr>
              <a:buSzPct val="90000"/>
              <a:buFont typeface="Wingdings" pitchFamily="2" charset="2"/>
              <a:buNone/>
              <a:defRPr/>
            </a:pPr>
            <a:r>
              <a:rPr lang="en-US" sz="1400" dirty="0">
                <a:latin typeface="+mn-lt"/>
                <a:cs typeface="Arial" charset="0"/>
              </a:rPr>
              <a:t>P. </a:t>
            </a:r>
            <a:r>
              <a:rPr lang="en-US" sz="1400" dirty="0" err="1">
                <a:latin typeface="+mn-lt"/>
                <a:cs typeface="Arial" charset="0"/>
              </a:rPr>
              <a:t>Kruit</a:t>
            </a:r>
            <a:r>
              <a:rPr lang="en-US" sz="1400" dirty="0">
                <a:latin typeface="+mn-lt"/>
                <a:cs typeface="Arial" charset="0"/>
              </a:rPr>
              <a:t> and F.H. Read, J. Phys. E: Rev. Sci. </a:t>
            </a:r>
            <a:r>
              <a:rPr lang="en-US" sz="1400" dirty="0" err="1">
                <a:latin typeface="+mn-lt"/>
                <a:cs typeface="Arial" charset="0"/>
              </a:rPr>
              <a:t>Instrum</a:t>
            </a:r>
            <a:r>
              <a:rPr lang="en-US" sz="1400" dirty="0">
                <a:latin typeface="+mn-lt"/>
                <a:cs typeface="Arial" charset="0"/>
              </a:rPr>
              <a:t>. </a:t>
            </a:r>
            <a:r>
              <a:rPr lang="en-US" sz="1400" b="1" dirty="0">
                <a:cs typeface="Arial" charset="0"/>
              </a:rPr>
              <a:t>16</a:t>
            </a:r>
            <a:r>
              <a:rPr lang="en-US" sz="1400" dirty="0">
                <a:latin typeface="+mn-lt"/>
                <a:cs typeface="Arial" charset="0"/>
              </a:rPr>
              <a:t> 313 (1983)</a:t>
            </a:r>
          </a:p>
        </p:txBody>
      </p:sp>
      <p:sp>
        <p:nvSpPr>
          <p:cNvPr id="14" name="TextShape 2">
            <a:extLst>
              <a:ext uri="{FF2B5EF4-FFF2-40B4-BE49-F238E27FC236}">
                <a16:creationId xmlns:a16="http://schemas.microsoft.com/office/drawing/2014/main" id="{67BD1C15-4F55-41A5-BAD3-66202DB7CC48}"/>
              </a:ext>
            </a:extLst>
          </p:cNvPr>
          <p:cNvSpPr txBox="1"/>
          <p:nvPr/>
        </p:nvSpPr>
        <p:spPr>
          <a:xfrm>
            <a:off x="4500000" y="7041600"/>
            <a:ext cx="791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28</a:t>
            </a:r>
            <a:r>
              <a:rPr lang="en-US" sz="1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.08.2019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5" name="TextShape 3">
            <a:extLst>
              <a:ext uri="{FF2B5EF4-FFF2-40B4-BE49-F238E27FC236}">
                <a16:creationId xmlns:a16="http://schemas.microsoft.com/office/drawing/2014/main" id="{3BF926F5-C292-43BB-BAD3-C0CD0A21F9FF}"/>
              </a:ext>
            </a:extLst>
          </p:cNvPr>
          <p:cNvSpPr txBox="1"/>
          <p:nvPr/>
        </p:nvSpPr>
        <p:spPr>
          <a:xfrm>
            <a:off x="6282010" y="7041600"/>
            <a:ext cx="359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fld id="{D0225E78-6EA2-4D2C-B542-A0D184CD0A0E}" type="slidenum"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pPr>
                <a:lnSpc>
                  <a:spcPct val="100000"/>
                </a:lnSpc>
              </a:pPr>
              <a:t>17</a:t>
            </a:fld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8839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4764B463-539E-4C14-82F2-FDA398BB705A}"/>
              </a:ext>
            </a:extLst>
          </p:cNvPr>
          <p:cNvSpPr txBox="1"/>
          <p:nvPr/>
        </p:nvSpPr>
        <p:spPr>
          <a:xfrm>
            <a:off x="2033538" y="252062"/>
            <a:ext cx="8226102" cy="107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MAC user end-station -</a:t>
            </a:r>
          </a:p>
          <a:p>
            <a:pPr algn="r">
              <a:lnSpc>
                <a:spcPct val="100000"/>
              </a:lnSpc>
            </a:pPr>
            <a:r>
              <a:rPr lang="en-GB" sz="3200" i="1" spc="-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sample delivery systems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DDD4DAB-D2E0-4378-947E-E2042BB9EC1F}"/>
              </a:ext>
            </a:extLst>
          </p:cNvPr>
          <p:cNvSpPr/>
          <p:nvPr/>
        </p:nvSpPr>
        <p:spPr>
          <a:xfrm>
            <a:off x="593378" y="1908423"/>
            <a:ext cx="4032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Cluster and cold molecular beam source</a:t>
            </a:r>
            <a:endParaRPr lang="de-DE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75B607F-60D4-4624-A820-D58A0914E8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 l="-1744" r="12814" b="55340"/>
          <a:stretch>
            <a:fillRect/>
          </a:stretch>
        </p:blipFill>
        <p:spPr>
          <a:xfrm>
            <a:off x="305346" y="3015415"/>
            <a:ext cx="3672408" cy="15573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D9234E9-54FC-47D3-A49F-343C528BAEAA}"/>
              </a:ext>
            </a:extLst>
          </p:cNvPr>
          <p:cNvSpPr txBox="1"/>
          <p:nvPr/>
        </p:nvSpPr>
        <p:spPr>
          <a:xfrm>
            <a:off x="395536" y="4956566"/>
            <a:ext cx="46623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Adiabatic expansion of rare gases /</a:t>
            </a:r>
          </a:p>
          <a:p>
            <a:r>
              <a:rPr lang="en-GB" dirty="0"/>
              <a:t>molecules</a:t>
            </a:r>
          </a:p>
          <a:p>
            <a:endParaRPr lang="en-GB" dirty="0"/>
          </a:p>
          <a:p>
            <a:r>
              <a:rPr lang="en-GB" dirty="0"/>
              <a:t>Cluster - size is tuned by temperature and pressure  behind the nozzle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97EC41C-46E9-4673-82B5-3908F121A060}"/>
              </a:ext>
            </a:extLst>
          </p:cNvPr>
          <p:cNvSpPr/>
          <p:nvPr/>
        </p:nvSpPr>
        <p:spPr>
          <a:xfrm>
            <a:off x="161330" y="5076775"/>
            <a:ext cx="144016" cy="12993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50CF75D-55F4-4212-ABA8-406330B1955D}"/>
              </a:ext>
            </a:extLst>
          </p:cNvPr>
          <p:cNvSpPr/>
          <p:nvPr/>
        </p:nvSpPr>
        <p:spPr>
          <a:xfrm>
            <a:off x="161330" y="5882940"/>
            <a:ext cx="144016" cy="12993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7D673E1-AB1C-4C26-A169-9AA6EF9D4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042" y="1468522"/>
            <a:ext cx="2573892" cy="373428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8B1EF1F-6A26-4D3E-AA8A-47A9E5890443}"/>
              </a:ext>
            </a:extLst>
          </p:cNvPr>
          <p:cNvSpPr txBox="1"/>
          <p:nvPr/>
        </p:nvSpPr>
        <p:spPr>
          <a:xfrm>
            <a:off x="5409829" y="5412714"/>
            <a:ext cx="5310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Even-</a:t>
            </a:r>
            <a:r>
              <a:rPr lang="en-US" b="1" dirty="0" err="1"/>
              <a:t>Lavie</a:t>
            </a:r>
            <a:r>
              <a:rPr lang="en-US" b="1" dirty="0"/>
              <a:t> Valve</a:t>
            </a:r>
          </a:p>
          <a:p>
            <a:r>
              <a:rPr lang="en-US" dirty="0"/>
              <a:t>Cryogenic, temperature controlled pulsed valve </a:t>
            </a:r>
          </a:p>
          <a:p>
            <a:r>
              <a:rPr lang="en-US" dirty="0"/>
              <a:t>for cryogenic supersonic expansion and Helium droplets experiments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46B4AB1-4483-457A-A0FD-3793BE96C00C}"/>
              </a:ext>
            </a:extLst>
          </p:cNvPr>
          <p:cNvSpPr txBox="1"/>
          <p:nvPr/>
        </p:nvSpPr>
        <p:spPr>
          <a:xfrm>
            <a:off x="7877700" y="6457964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under commissioning</a:t>
            </a:r>
          </a:p>
        </p:txBody>
      </p:sp>
      <p:sp>
        <p:nvSpPr>
          <p:cNvPr id="12" name="TextShape 2">
            <a:extLst>
              <a:ext uri="{FF2B5EF4-FFF2-40B4-BE49-F238E27FC236}">
                <a16:creationId xmlns:a16="http://schemas.microsoft.com/office/drawing/2014/main" id="{1E65F59E-C9AC-46D6-A934-96CD6E361C2B}"/>
              </a:ext>
            </a:extLst>
          </p:cNvPr>
          <p:cNvSpPr txBox="1"/>
          <p:nvPr/>
        </p:nvSpPr>
        <p:spPr>
          <a:xfrm>
            <a:off x="4500000" y="7041600"/>
            <a:ext cx="791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28</a:t>
            </a:r>
            <a:r>
              <a:rPr lang="en-US" sz="1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.08.2019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" name="TextShape 3">
            <a:extLst>
              <a:ext uri="{FF2B5EF4-FFF2-40B4-BE49-F238E27FC236}">
                <a16:creationId xmlns:a16="http://schemas.microsoft.com/office/drawing/2014/main" id="{A2F51279-C3BA-4E30-8340-95E6253D1198}"/>
              </a:ext>
            </a:extLst>
          </p:cNvPr>
          <p:cNvSpPr txBox="1"/>
          <p:nvPr/>
        </p:nvSpPr>
        <p:spPr>
          <a:xfrm>
            <a:off x="6282010" y="7041600"/>
            <a:ext cx="359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fld id="{D0225E78-6EA2-4D2C-B542-A0D184CD0A0E}" type="slidenum"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pPr>
                <a:lnSpc>
                  <a:spcPct val="100000"/>
                </a:lnSpc>
              </a:pPr>
              <a:t>18</a:t>
            </a:fld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6257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D98BAFE1-8063-498B-B8C8-B084762D13E4}"/>
              </a:ext>
            </a:extLst>
          </p:cNvPr>
          <p:cNvSpPr txBox="1"/>
          <p:nvPr/>
        </p:nvSpPr>
        <p:spPr>
          <a:xfrm>
            <a:off x="2033538" y="252062"/>
            <a:ext cx="8226102" cy="107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MAC user end-station -</a:t>
            </a:r>
          </a:p>
          <a:p>
            <a:pPr algn="r">
              <a:lnSpc>
                <a:spcPct val="100000"/>
              </a:lnSpc>
            </a:pPr>
            <a:r>
              <a:rPr lang="en-GB" sz="3200" i="1" spc="-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sample delivery systems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BB176645-F4CA-42AA-AC93-49E5819D98E7}"/>
              </a:ext>
            </a:extLst>
          </p:cNvPr>
          <p:cNvSpPr/>
          <p:nvPr/>
        </p:nvSpPr>
        <p:spPr>
          <a:xfrm>
            <a:off x="593378" y="1908423"/>
            <a:ext cx="4032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Cluster and cold molecular beam source</a:t>
            </a:r>
            <a:endParaRPr lang="de-DE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B0AF3B4-69EA-464E-84D2-DE96DF3AD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 l="-1744" r="12814" b="55340"/>
          <a:stretch>
            <a:fillRect/>
          </a:stretch>
        </p:blipFill>
        <p:spPr>
          <a:xfrm>
            <a:off x="305346" y="3015415"/>
            <a:ext cx="3672408" cy="15573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68A0526-8486-47A6-A356-B19F24D5BC52}"/>
              </a:ext>
            </a:extLst>
          </p:cNvPr>
          <p:cNvSpPr txBox="1"/>
          <p:nvPr/>
        </p:nvSpPr>
        <p:spPr>
          <a:xfrm>
            <a:off x="395536" y="4956566"/>
            <a:ext cx="46623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Adiabatic expansion of rare gases / molecules</a:t>
            </a:r>
          </a:p>
          <a:p>
            <a:endParaRPr lang="en-GB" dirty="0"/>
          </a:p>
          <a:p>
            <a:r>
              <a:rPr lang="en-GB" dirty="0"/>
              <a:t>Cluster - size is tuned by temperature and pressure  behind the nozzle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D65FB11-7AA0-4E7E-AB86-0243F7E4D6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96"/>
          <a:stretch/>
        </p:blipFill>
        <p:spPr>
          <a:xfrm>
            <a:off x="4999998" y="1891271"/>
            <a:ext cx="5170444" cy="201622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8A0A333-DAC0-468D-AA61-4D11C5710A9A}"/>
              </a:ext>
            </a:extLst>
          </p:cNvPr>
          <p:cNvSpPr txBox="1"/>
          <p:nvPr/>
        </p:nvSpPr>
        <p:spPr>
          <a:xfrm>
            <a:off x="5292080" y="4967599"/>
            <a:ext cx="46623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Gas dynamic virtual nozzle to produce microscopic droplet streams</a:t>
            </a:r>
          </a:p>
          <a:p>
            <a:endParaRPr lang="en-GB" dirty="0"/>
          </a:p>
          <a:p>
            <a:r>
              <a:rPr lang="en-GB" dirty="0"/>
              <a:t>Aerodynamic lens stack to guide and focus nanoparticle beam in vacuum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264ED38-2E2E-4192-BA0D-CDEB4556C8F7}"/>
              </a:ext>
            </a:extLst>
          </p:cNvPr>
          <p:cNvSpPr/>
          <p:nvPr/>
        </p:nvSpPr>
        <p:spPr>
          <a:xfrm>
            <a:off x="4869600" y="1908423"/>
            <a:ext cx="2308645" cy="46166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Aerosol injector</a:t>
            </a:r>
            <a:endParaRPr lang="de-DE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58EE505-99FE-423A-A2CE-7BECD8BBB7D6}"/>
              </a:ext>
            </a:extLst>
          </p:cNvPr>
          <p:cNvSpPr/>
          <p:nvPr/>
        </p:nvSpPr>
        <p:spPr>
          <a:xfrm>
            <a:off x="161330" y="5076775"/>
            <a:ext cx="144016" cy="12993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028E74A-AA31-410C-B022-E44D6BF01892}"/>
              </a:ext>
            </a:extLst>
          </p:cNvPr>
          <p:cNvSpPr/>
          <p:nvPr/>
        </p:nvSpPr>
        <p:spPr>
          <a:xfrm>
            <a:off x="161330" y="5882940"/>
            <a:ext cx="144016" cy="12993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4F65E01-D547-4C61-8DA2-575C964B44ED}"/>
              </a:ext>
            </a:extLst>
          </p:cNvPr>
          <p:cNvSpPr/>
          <p:nvPr/>
        </p:nvSpPr>
        <p:spPr>
          <a:xfrm>
            <a:off x="5129882" y="5076775"/>
            <a:ext cx="144016" cy="12993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F4DD5E1-CFD5-4263-A2B3-AC701BDCCA5C}"/>
              </a:ext>
            </a:extLst>
          </p:cNvPr>
          <p:cNvSpPr/>
          <p:nvPr/>
        </p:nvSpPr>
        <p:spPr>
          <a:xfrm>
            <a:off x="5129882" y="5882940"/>
            <a:ext cx="144016" cy="12993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TextShape 3">
            <a:extLst>
              <a:ext uri="{FF2B5EF4-FFF2-40B4-BE49-F238E27FC236}">
                <a16:creationId xmlns:a16="http://schemas.microsoft.com/office/drawing/2014/main" id="{63834FE7-C6E6-4CC8-B5EA-F7E5AD8E7D42}"/>
              </a:ext>
            </a:extLst>
          </p:cNvPr>
          <p:cNvSpPr txBox="1"/>
          <p:nvPr/>
        </p:nvSpPr>
        <p:spPr>
          <a:xfrm>
            <a:off x="6282010" y="7041600"/>
            <a:ext cx="359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fld id="{D0225E78-6EA2-4D2C-B542-A0D184CD0A0E}" type="slidenum"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pPr>
                <a:lnSpc>
                  <a:spcPct val="100000"/>
                </a:lnSpc>
              </a:pPr>
              <a:t>19</a:t>
            </a:fld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" name="TextShape 2">
            <a:extLst>
              <a:ext uri="{FF2B5EF4-FFF2-40B4-BE49-F238E27FC236}">
                <a16:creationId xmlns:a16="http://schemas.microsoft.com/office/drawing/2014/main" id="{B214BC02-B832-4105-8231-5BC18973C092}"/>
              </a:ext>
            </a:extLst>
          </p:cNvPr>
          <p:cNvSpPr txBox="1"/>
          <p:nvPr/>
        </p:nvSpPr>
        <p:spPr>
          <a:xfrm>
            <a:off x="4500000" y="7041600"/>
            <a:ext cx="791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28</a:t>
            </a:r>
            <a:r>
              <a:rPr lang="en-US" sz="1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.08.2019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DB6DC4C-EB72-47A0-9B5B-058B26FBBDF7}"/>
              </a:ext>
            </a:extLst>
          </p:cNvPr>
          <p:cNvSpPr/>
          <p:nvPr/>
        </p:nvSpPr>
        <p:spPr>
          <a:xfrm>
            <a:off x="5129882" y="3936071"/>
            <a:ext cx="53435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i="1" dirty="0"/>
              <a:t>developed in group of Prof. Janos Hajdu at Uppsala University, Sweden</a:t>
            </a:r>
          </a:p>
        </p:txBody>
      </p:sp>
    </p:spTree>
    <p:extLst>
      <p:ext uri="{BB962C8B-B14F-4D97-AF65-F5344CB8AC3E}">
        <p14:creationId xmlns:p14="http://schemas.microsoft.com/office/powerpoint/2010/main" val="517537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B9676AEA-2FB4-4C5E-93D6-69D4C622B21E}"/>
              </a:ext>
            </a:extLst>
          </p:cNvPr>
          <p:cNvSpPr txBox="1"/>
          <p:nvPr/>
        </p:nvSpPr>
        <p:spPr>
          <a:xfrm>
            <a:off x="2033538" y="270000"/>
            <a:ext cx="8226102" cy="107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MAC user end-station</a:t>
            </a:r>
            <a:endParaRPr lang="en-GB" sz="3200" i="1" spc="-1" dirty="0">
              <a:solidFill>
                <a:schemeClr val="accent6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160E33CB-2184-4503-8040-111DF6B7F0AE}"/>
              </a:ext>
            </a:extLst>
          </p:cNvPr>
          <p:cNvSpPr/>
          <p:nvPr/>
        </p:nvSpPr>
        <p:spPr>
          <a:xfrm>
            <a:off x="388908" y="1404367"/>
            <a:ext cx="9913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MAC</a:t>
            </a:r>
            <a:r>
              <a:rPr lang="en-US" dirty="0"/>
              <a:t> -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en-US" dirty="0"/>
              <a:t>ulti-purpose user end-station </a:t>
            </a:r>
          </a:p>
          <a:p>
            <a:r>
              <a:rPr lang="en-US" dirty="0"/>
              <a:t>	for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MO (atomic, molecular and optical) sciences and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dirty="0"/>
              <a:t>DI coherent diffractive imaging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F94C2FA-4910-4203-9A63-7E1FEBDFF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46" y="2124447"/>
            <a:ext cx="5400600" cy="407652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209E88C-90A0-424B-A795-95755C614DBD}"/>
              </a:ext>
            </a:extLst>
          </p:cNvPr>
          <p:cNvSpPr txBox="1"/>
          <p:nvPr/>
        </p:nvSpPr>
        <p:spPr>
          <a:xfrm>
            <a:off x="5921970" y="3132559"/>
            <a:ext cx="44382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Main purpose:</a:t>
            </a:r>
          </a:p>
          <a:p>
            <a:endParaRPr lang="en-GB" sz="2400" dirty="0"/>
          </a:p>
          <a:p>
            <a:r>
              <a:rPr lang="en-GB" sz="2400" dirty="0"/>
              <a:t>Time-resolved experiments with coincident electron/ion spectroscopy and coherent diffractive imaging</a:t>
            </a:r>
          </a:p>
          <a:p>
            <a:endParaRPr lang="en-GB" sz="2400" dirty="0"/>
          </a:p>
          <a:p>
            <a:r>
              <a:rPr lang="en-GB" sz="2400" dirty="0"/>
              <a:t>to study structure and dynamics of matter</a:t>
            </a:r>
          </a:p>
        </p:txBody>
      </p:sp>
      <p:sp>
        <p:nvSpPr>
          <p:cNvPr id="6" name="TextShape 2">
            <a:extLst>
              <a:ext uri="{FF2B5EF4-FFF2-40B4-BE49-F238E27FC236}">
                <a16:creationId xmlns:a16="http://schemas.microsoft.com/office/drawing/2014/main" id="{F406611D-F7D6-429F-961D-3052846EA68B}"/>
              </a:ext>
            </a:extLst>
          </p:cNvPr>
          <p:cNvSpPr txBox="1"/>
          <p:nvPr/>
        </p:nvSpPr>
        <p:spPr>
          <a:xfrm>
            <a:off x="4500000" y="7041600"/>
            <a:ext cx="791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28</a:t>
            </a:r>
            <a:r>
              <a:rPr lang="en-US" sz="1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.08.2019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TextShape 3">
            <a:extLst>
              <a:ext uri="{FF2B5EF4-FFF2-40B4-BE49-F238E27FC236}">
                <a16:creationId xmlns:a16="http://schemas.microsoft.com/office/drawing/2014/main" id="{FD02144A-E4DF-4804-A36A-C49D58F92404}"/>
              </a:ext>
            </a:extLst>
          </p:cNvPr>
          <p:cNvSpPr txBox="1"/>
          <p:nvPr/>
        </p:nvSpPr>
        <p:spPr>
          <a:xfrm>
            <a:off x="6282010" y="7041600"/>
            <a:ext cx="359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fld id="{D0225E78-6EA2-4D2C-B542-A0D184CD0A0E}" type="slidenum"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pPr>
                <a:lnSpc>
                  <a:spcPct val="100000"/>
                </a:lnSpc>
              </a:pPr>
              <a:t>2</a:t>
            </a:fld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1AB5933-B26F-44E7-AD8D-617F8AC4A174}"/>
              </a:ext>
            </a:extLst>
          </p:cNvPr>
          <p:cNvSpPr/>
          <p:nvPr/>
        </p:nvSpPr>
        <p:spPr>
          <a:xfrm>
            <a:off x="449362" y="6138892"/>
            <a:ext cx="534352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400" i="1" dirty="0">
                <a:latin typeface="Arial" panose="020B0604020202020204" pitchFamily="34" charset="0"/>
                <a:ea typeface="Times New Roman" panose="02020603050405020304" pitchFamily="18" charset="0"/>
              </a:rPr>
              <a:t>Atomic and molecular systems under intense X-ray radiation,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</a:rPr>
              <a:t>M.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Krikunova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</a:rPr>
              <a:t>, N.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Timneanu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</a:rPr>
              <a:t>, J.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Andreasson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1400" dirty="0"/>
              <a:t>ISBN 978-3-319-20172-6</a:t>
            </a:r>
            <a:endParaRPr lang="de-DE" sz="1400" dirty="0"/>
          </a:p>
          <a:p>
            <a:pPr algn="just"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de-DE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630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3">
            <a:extLst>
              <a:ext uri="{FF2B5EF4-FFF2-40B4-BE49-F238E27FC236}">
                <a16:creationId xmlns:a16="http://schemas.microsoft.com/office/drawing/2014/main" id="{86FD7AD8-5B6A-4319-94FD-C4815BD909D9}"/>
              </a:ext>
            </a:extLst>
          </p:cNvPr>
          <p:cNvSpPr txBox="1"/>
          <p:nvPr/>
        </p:nvSpPr>
        <p:spPr>
          <a:xfrm>
            <a:off x="6282010" y="7041600"/>
            <a:ext cx="359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fld id="{D0225E78-6EA2-4D2C-B542-A0D184CD0A0E}" type="slidenum"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pPr>
                <a:lnSpc>
                  <a:spcPct val="100000"/>
                </a:lnSpc>
              </a:pPr>
              <a:t>20</a:t>
            </a:fld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886C82AA-5088-4537-82DC-0B74AF208AB9}"/>
              </a:ext>
            </a:extLst>
          </p:cNvPr>
          <p:cNvSpPr txBox="1"/>
          <p:nvPr/>
        </p:nvSpPr>
        <p:spPr>
          <a:xfrm>
            <a:off x="2033538" y="252062"/>
            <a:ext cx="8226102" cy="107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MAC user end-station -</a:t>
            </a:r>
          </a:p>
          <a:p>
            <a:pPr algn="r">
              <a:lnSpc>
                <a:spcPct val="100000"/>
              </a:lnSpc>
            </a:pPr>
            <a:r>
              <a:rPr lang="en-GB" sz="3200" i="1" spc="-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sample delivery systems</a:t>
            </a:r>
          </a:p>
        </p:txBody>
      </p:sp>
      <p:pic>
        <p:nvPicPr>
          <p:cNvPr id="4" name="Picture 21">
            <a:extLst>
              <a:ext uri="{FF2B5EF4-FFF2-40B4-BE49-F238E27FC236}">
                <a16:creationId xmlns:a16="http://schemas.microsoft.com/office/drawing/2014/main" id="{2CD9DC36-EB31-45F5-B64E-80FFB150C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"/>
          <a:stretch>
            <a:fillRect/>
          </a:stretch>
        </p:blipFill>
        <p:spPr bwMode="auto">
          <a:xfrm>
            <a:off x="305064" y="1282085"/>
            <a:ext cx="5894984" cy="480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25763-0BFE-4737-8DCE-3FA9A2C8B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4"/>
          <a:stretch/>
        </p:blipFill>
        <p:spPr bwMode="auto">
          <a:xfrm>
            <a:off x="7786854" y="1404367"/>
            <a:ext cx="2594974" cy="525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850615A-624B-4816-A61C-F6BC11C883BA}"/>
              </a:ext>
            </a:extLst>
          </p:cNvPr>
          <p:cNvSpPr txBox="1"/>
          <p:nvPr/>
        </p:nvSpPr>
        <p:spPr>
          <a:xfrm>
            <a:off x="17314" y="6084887"/>
            <a:ext cx="7416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The „Uppsala“ injector </a:t>
            </a:r>
            <a:r>
              <a:rPr lang="en-US" dirty="0"/>
              <a:t>based on 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GVDN</a:t>
            </a:r>
            <a:r>
              <a:rPr lang="en-US" dirty="0"/>
              <a:t> (gas dynamic virtual nozzle) and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ALS </a:t>
            </a:r>
            <a:r>
              <a:rPr lang="en-US" dirty="0"/>
              <a:t>(aerodynamic lens stack)</a:t>
            </a:r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9F448124-61F6-4399-BFD0-0B550C12B6F3}"/>
              </a:ext>
            </a:extLst>
          </p:cNvPr>
          <p:cNvSpPr txBox="1"/>
          <p:nvPr/>
        </p:nvSpPr>
        <p:spPr>
          <a:xfrm>
            <a:off x="4500000" y="7041600"/>
            <a:ext cx="791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28</a:t>
            </a:r>
            <a:r>
              <a:rPr lang="en-US" sz="1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.08.2019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2425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446CEAE7-4A90-49C3-97E3-16A01D060509}"/>
              </a:ext>
            </a:extLst>
          </p:cNvPr>
          <p:cNvSpPr txBox="1"/>
          <p:nvPr/>
        </p:nvSpPr>
        <p:spPr>
          <a:xfrm>
            <a:off x="2033538" y="252062"/>
            <a:ext cx="8226102" cy="107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MAC user end-station -</a:t>
            </a:r>
          </a:p>
          <a:p>
            <a:pPr algn="r">
              <a:lnSpc>
                <a:spcPct val="100000"/>
              </a:lnSpc>
            </a:pPr>
            <a:r>
              <a:rPr lang="en-GB" sz="3200" i="1" spc="-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sample delivery systems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98F762B-C789-49AF-9E82-69E52A13607C}"/>
              </a:ext>
            </a:extLst>
          </p:cNvPr>
          <p:cNvSpPr txBox="1"/>
          <p:nvPr/>
        </p:nvSpPr>
        <p:spPr>
          <a:xfrm>
            <a:off x="17314" y="6158636"/>
            <a:ext cx="7416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The „Uppsala“ injector </a:t>
            </a:r>
            <a:r>
              <a:rPr lang="en-US" dirty="0"/>
              <a:t>based on 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GVDN</a:t>
            </a:r>
            <a:r>
              <a:rPr lang="en-US" dirty="0"/>
              <a:t> (gas dynamic virtual nozzle) and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ALS </a:t>
            </a:r>
            <a:r>
              <a:rPr lang="en-US" dirty="0"/>
              <a:t>(aerodynamic lens stack)</a:t>
            </a:r>
          </a:p>
        </p:txBody>
      </p:sp>
      <p:grpSp>
        <p:nvGrpSpPr>
          <p:cNvPr id="4" name="Group 23556">
            <a:extLst>
              <a:ext uri="{FF2B5EF4-FFF2-40B4-BE49-F238E27FC236}">
                <a16:creationId xmlns:a16="http://schemas.microsoft.com/office/drawing/2014/main" id="{AF9A4AD3-70AE-40A8-97A6-33985BCF15E1}"/>
              </a:ext>
            </a:extLst>
          </p:cNvPr>
          <p:cNvGrpSpPr>
            <a:grpSpLocks/>
          </p:cNvGrpSpPr>
          <p:nvPr/>
        </p:nvGrpSpPr>
        <p:grpSpPr bwMode="auto">
          <a:xfrm>
            <a:off x="751823" y="1346057"/>
            <a:ext cx="2563430" cy="2222871"/>
            <a:chOff x="-2312146" y="2922314"/>
            <a:chExt cx="2324151" cy="2016224"/>
          </a:xfrm>
        </p:grpSpPr>
        <p:sp>
          <p:nvSpPr>
            <p:cNvPr id="5" name="Rectangle 23552">
              <a:extLst>
                <a:ext uri="{FF2B5EF4-FFF2-40B4-BE49-F238E27FC236}">
                  <a16:creationId xmlns:a16="http://schemas.microsoft.com/office/drawing/2014/main" id="{521634EB-1931-48F1-8A38-3F44724C27E2}"/>
                </a:ext>
              </a:extLst>
            </p:cNvPr>
            <p:cNvSpPr/>
            <p:nvPr/>
          </p:nvSpPr>
          <p:spPr>
            <a:xfrm>
              <a:off x="-2312146" y="2922314"/>
              <a:ext cx="2275634" cy="2016224"/>
            </a:xfrm>
            <a:prstGeom prst="rect">
              <a:avLst/>
            </a:prstGeom>
            <a:solidFill>
              <a:srgbClr val="FF6633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985"/>
            </a:p>
          </p:txBody>
        </p:sp>
        <p:grpSp>
          <p:nvGrpSpPr>
            <p:cNvPr id="6" name="Group 15">
              <a:extLst>
                <a:ext uri="{FF2B5EF4-FFF2-40B4-BE49-F238E27FC236}">
                  <a16:creationId xmlns:a16="http://schemas.microsoft.com/office/drawing/2014/main" id="{4AEE51B1-E84A-46B6-99B2-6BDA039BB4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312146" y="2922314"/>
              <a:ext cx="2324151" cy="1920015"/>
              <a:chOff x="4382894" y="716442"/>
              <a:chExt cx="3993663" cy="2937806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37DF0C28-2EBE-40E6-8ABE-3D0EBE3F99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4048" y="1268760"/>
                <a:ext cx="1793244" cy="2248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F2AF9E-AB9D-40AB-AA8F-1B1DEFF56B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82894" y="2563681"/>
                <a:ext cx="1256680" cy="552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985"/>
                  <a:t>Liquid</a:t>
                </a:r>
                <a:endParaRPr lang="en-GB" altLang="en-US" sz="1985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4A33EA78-8DD5-4AB6-A207-7F9348528A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66473" y="2343585"/>
                <a:ext cx="882074" cy="552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985"/>
                  <a:t>Gas</a:t>
                </a:r>
                <a:endParaRPr lang="en-GB" altLang="en-US" sz="1985"/>
              </a:p>
            </p:txBody>
          </p:sp>
          <p:cxnSp>
            <p:nvCxnSpPr>
              <p:cNvPr id="10" name="Straight Arrow Connector 10">
                <a:extLst>
                  <a:ext uri="{FF2B5EF4-FFF2-40B4-BE49-F238E27FC236}">
                    <a16:creationId xmlns:a16="http://schemas.microsoft.com/office/drawing/2014/main" id="{8F92551E-253E-42E2-9CCB-CB1542FB1EE1}"/>
                  </a:ext>
                </a:extLst>
              </p:cNvPr>
              <p:cNvCxnSpPr>
                <a:stCxn id="9" idx="1"/>
              </p:cNvCxnSpPr>
              <p:nvPr/>
            </p:nvCxnSpPr>
            <p:spPr>
              <a:xfrm flipH="1" flipV="1">
                <a:off x="6228968" y="1916439"/>
                <a:ext cx="637505" cy="70319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3">
                <a:extLst>
                  <a:ext uri="{FF2B5EF4-FFF2-40B4-BE49-F238E27FC236}">
                    <a16:creationId xmlns:a16="http://schemas.microsoft.com/office/drawing/2014/main" id="{EA7EAB90-5414-4F64-A3E7-8D4EFDB3B1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66542" y="3102159"/>
                <a:ext cx="1510015" cy="552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985"/>
                  <a:t>Aerosol</a:t>
                </a:r>
                <a:endParaRPr lang="en-GB" altLang="en-US" sz="1985"/>
              </a:p>
            </p:txBody>
          </p:sp>
          <p:cxnSp>
            <p:nvCxnSpPr>
              <p:cNvPr id="12" name="Straight Arrow Connector 14">
                <a:extLst>
                  <a:ext uri="{FF2B5EF4-FFF2-40B4-BE49-F238E27FC236}">
                    <a16:creationId xmlns:a16="http://schemas.microsoft.com/office/drawing/2014/main" id="{571F4550-C200-496C-B608-9AF0BDEA7107}"/>
                  </a:ext>
                </a:extLst>
              </p:cNvPr>
              <p:cNvCxnSpPr>
                <a:stCxn id="11" idx="1"/>
              </p:cNvCxnSpPr>
              <p:nvPr/>
            </p:nvCxnSpPr>
            <p:spPr>
              <a:xfrm flipH="1" flipV="1">
                <a:off x="5991735" y="3286478"/>
                <a:ext cx="874807" cy="9172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6">
                <a:extLst>
                  <a:ext uri="{FF2B5EF4-FFF2-40B4-BE49-F238E27FC236}">
                    <a16:creationId xmlns:a16="http://schemas.microsoft.com/office/drawing/2014/main" id="{378AD4B5-D5E5-4268-AD0C-74C247E72E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94080" y="716442"/>
                <a:ext cx="2363118" cy="552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985"/>
                  <a:t>GDVN nozzle</a:t>
                </a:r>
                <a:endParaRPr lang="en-GB" altLang="en-US" sz="1985"/>
              </a:p>
            </p:txBody>
          </p:sp>
        </p:grp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id="{1F04C622-E853-4F41-84E3-C7F150C8B876}"/>
              </a:ext>
            </a:extLst>
          </p:cNvPr>
          <p:cNvGrpSpPr>
            <a:grpSpLocks/>
          </p:cNvGrpSpPr>
          <p:nvPr/>
        </p:nvGrpSpPr>
        <p:grpSpPr bwMode="auto">
          <a:xfrm>
            <a:off x="8345800" y="1484766"/>
            <a:ext cx="890898" cy="4988333"/>
            <a:chOff x="7812359" y="1075689"/>
            <a:chExt cx="1024067" cy="4990664"/>
          </a:xfrm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0D73AF8C-FE77-4B4F-9057-8C5D73D33E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829061" y="3058987"/>
              <a:ext cx="4990664" cy="1024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9">
              <a:extLst>
                <a:ext uri="{FF2B5EF4-FFF2-40B4-BE49-F238E27FC236}">
                  <a16:creationId xmlns:a16="http://schemas.microsoft.com/office/drawing/2014/main" id="{411E9101-EC68-4E18-8395-6D5204C31A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3581" y="1127075"/>
              <a:ext cx="875611" cy="567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087"/>
                <a:t>ALS</a:t>
              </a:r>
              <a:endParaRPr lang="en-GB" altLang="en-US" sz="3087"/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DAC61948-0DEA-453E-8EF3-17643C6FE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453" y="1222222"/>
            <a:ext cx="3315054" cy="525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B2B738A0-809D-4336-9F30-2CA2427BA79E}"/>
              </a:ext>
            </a:extLst>
          </p:cNvPr>
          <p:cNvCxnSpPr/>
          <p:nvPr/>
        </p:nvCxnSpPr>
        <p:spPr>
          <a:xfrm flipH="1">
            <a:off x="3390324" y="1908423"/>
            <a:ext cx="2027590" cy="504056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EB79977B-06EE-4D9F-AE62-532E880EA79D}"/>
              </a:ext>
            </a:extLst>
          </p:cNvPr>
          <p:cNvCxnSpPr>
            <a:cxnSpLocks/>
          </p:cNvCxnSpPr>
          <p:nvPr/>
        </p:nvCxnSpPr>
        <p:spPr>
          <a:xfrm flipV="1">
            <a:off x="6498034" y="4788743"/>
            <a:ext cx="1728192" cy="72008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fik 22">
            <a:extLst>
              <a:ext uri="{FF2B5EF4-FFF2-40B4-BE49-F238E27FC236}">
                <a16:creationId xmlns:a16="http://schemas.microsoft.com/office/drawing/2014/main" id="{24133B6D-BA0C-45E3-B664-44B0BC8175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81" r="1696"/>
          <a:stretch/>
        </p:blipFill>
        <p:spPr>
          <a:xfrm>
            <a:off x="457671" y="3978932"/>
            <a:ext cx="3730284" cy="2016224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6D372610-6FA1-443C-A94D-C950EB827681}"/>
              </a:ext>
            </a:extLst>
          </p:cNvPr>
          <p:cNvSpPr/>
          <p:nvPr/>
        </p:nvSpPr>
        <p:spPr>
          <a:xfrm>
            <a:off x="233338" y="3978932"/>
            <a:ext cx="648072" cy="397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Shape 2">
            <a:extLst>
              <a:ext uri="{FF2B5EF4-FFF2-40B4-BE49-F238E27FC236}">
                <a16:creationId xmlns:a16="http://schemas.microsoft.com/office/drawing/2014/main" id="{D56DE526-BCBD-41DD-8344-3B4560393F06}"/>
              </a:ext>
            </a:extLst>
          </p:cNvPr>
          <p:cNvSpPr txBox="1"/>
          <p:nvPr/>
        </p:nvSpPr>
        <p:spPr>
          <a:xfrm>
            <a:off x="4500000" y="7041600"/>
            <a:ext cx="791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28</a:t>
            </a:r>
            <a:r>
              <a:rPr lang="en-US" sz="1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.08.2019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6" name="TextShape 3">
            <a:extLst>
              <a:ext uri="{FF2B5EF4-FFF2-40B4-BE49-F238E27FC236}">
                <a16:creationId xmlns:a16="http://schemas.microsoft.com/office/drawing/2014/main" id="{B4024C52-7BF8-4E8D-A5A9-A7690C71234A}"/>
              </a:ext>
            </a:extLst>
          </p:cNvPr>
          <p:cNvSpPr txBox="1"/>
          <p:nvPr/>
        </p:nvSpPr>
        <p:spPr>
          <a:xfrm>
            <a:off x="6282010" y="7041600"/>
            <a:ext cx="359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fld id="{D0225E78-6EA2-4D2C-B542-A0D184CD0A0E}" type="slidenum"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pPr>
                <a:lnSpc>
                  <a:spcPct val="100000"/>
                </a:lnSpc>
              </a:pPr>
              <a:t>21</a:t>
            </a:fld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8325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0E06137B-F96F-4DCB-B14D-DE870E20CB66}"/>
              </a:ext>
            </a:extLst>
          </p:cNvPr>
          <p:cNvSpPr txBox="1"/>
          <p:nvPr/>
        </p:nvSpPr>
        <p:spPr>
          <a:xfrm>
            <a:off x="2033538" y="252061"/>
            <a:ext cx="8226102" cy="115230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MAC user end-station -</a:t>
            </a:r>
          </a:p>
          <a:p>
            <a:pPr algn="r">
              <a:lnSpc>
                <a:spcPct val="100000"/>
              </a:lnSpc>
            </a:pPr>
            <a:r>
              <a:rPr lang="en-GB" sz="2400" i="1" spc="-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Commissioning experiments in S1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897FA85-CAB6-4290-8B16-C9AC0E006F32}"/>
              </a:ext>
            </a:extLst>
          </p:cNvPr>
          <p:cNvSpPr txBox="1"/>
          <p:nvPr/>
        </p:nvSpPr>
        <p:spPr>
          <a:xfrm>
            <a:off x="377354" y="3278316"/>
            <a:ext cx="6224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From first commissioning experiments 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	to the development of in-house research program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66AD65E-AB2A-4B10-B771-31D972299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935" y="3924647"/>
            <a:ext cx="4788059" cy="2943811"/>
          </a:xfrm>
          <a:prstGeom prst="rect">
            <a:avLst/>
          </a:prstGeom>
        </p:spPr>
      </p:pic>
      <p:pic>
        <p:nvPicPr>
          <p:cNvPr id="11" name="Grafik 10" descr="IMG-20180831-WA0009.jpg">
            <a:extLst>
              <a:ext uri="{FF2B5EF4-FFF2-40B4-BE49-F238E27FC236}">
                <a16:creationId xmlns:a16="http://schemas.microsoft.com/office/drawing/2014/main" id="{DD4D16CF-794A-43C4-BF60-5C4032AD0F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346" y="1305355"/>
            <a:ext cx="2523248" cy="1892436"/>
          </a:xfrm>
          <a:prstGeom prst="rect">
            <a:avLst/>
          </a:prstGeom>
        </p:spPr>
      </p:pic>
      <p:sp>
        <p:nvSpPr>
          <p:cNvPr id="12" name="TextShape 2">
            <a:extLst>
              <a:ext uri="{FF2B5EF4-FFF2-40B4-BE49-F238E27FC236}">
                <a16:creationId xmlns:a16="http://schemas.microsoft.com/office/drawing/2014/main" id="{1C5360B2-EEB3-434E-A758-78749E457AEB}"/>
              </a:ext>
            </a:extLst>
          </p:cNvPr>
          <p:cNvSpPr txBox="1"/>
          <p:nvPr/>
        </p:nvSpPr>
        <p:spPr>
          <a:xfrm>
            <a:off x="4500000" y="7041600"/>
            <a:ext cx="791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28</a:t>
            </a:r>
            <a:r>
              <a:rPr lang="en-US" sz="1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.08.2019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" name="TextShape 3">
            <a:extLst>
              <a:ext uri="{FF2B5EF4-FFF2-40B4-BE49-F238E27FC236}">
                <a16:creationId xmlns:a16="http://schemas.microsoft.com/office/drawing/2014/main" id="{BC1B47B1-F6AB-4B8E-BCD2-455AC7555D33}"/>
              </a:ext>
            </a:extLst>
          </p:cNvPr>
          <p:cNvSpPr txBox="1"/>
          <p:nvPr/>
        </p:nvSpPr>
        <p:spPr>
          <a:xfrm>
            <a:off x="6282010" y="7041600"/>
            <a:ext cx="359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fld id="{D0225E78-6EA2-4D2C-B542-A0D184CD0A0E}" type="slidenum"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pPr>
                <a:lnSpc>
                  <a:spcPct val="100000"/>
                </a:lnSpc>
              </a:pPr>
              <a:t>22</a:t>
            </a:fld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69F415FD-AEBA-4443-8399-31E7C34CF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4210" y="5950768"/>
            <a:ext cx="3634224" cy="42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1" tIns="47891" rIns="95781" bIns="47891"/>
          <a:lstStyle/>
          <a:p>
            <a:pPr marL="342900" indent="-342900">
              <a:spcBef>
                <a:spcPct val="20000"/>
              </a:spcBef>
              <a:buClr>
                <a:srgbClr val="00CC00"/>
              </a:buClr>
              <a:buSzPct val="90000"/>
              <a:buFont typeface="Wingdings" pitchFamily="2" charset="2"/>
              <a:buNone/>
              <a:defRPr/>
            </a:pPr>
            <a:r>
              <a:rPr lang="en-US" sz="1400" dirty="0">
                <a:cs typeface="Arial" charset="0"/>
              </a:rPr>
              <a:t>E. </a:t>
            </a:r>
            <a:r>
              <a:rPr lang="en-US" sz="1400" dirty="0" err="1">
                <a:cs typeface="Arial" charset="0"/>
              </a:rPr>
              <a:t>Klimešova</a:t>
            </a:r>
            <a:r>
              <a:rPr lang="en-US" sz="1400" dirty="0">
                <a:cs typeface="Arial" charset="0"/>
              </a:rPr>
              <a:t> et al</a:t>
            </a:r>
            <a:r>
              <a:rPr lang="en-US" sz="1400" dirty="0">
                <a:latin typeface="+mn-lt"/>
                <a:cs typeface="Arial" charset="0"/>
              </a:rPr>
              <a:t>, Sci. </a:t>
            </a:r>
            <a:r>
              <a:rPr lang="en-US" sz="1400" dirty="0">
                <a:cs typeface="Arial" charset="0"/>
              </a:rPr>
              <a:t>Rep</a:t>
            </a:r>
            <a:r>
              <a:rPr lang="en-US" sz="1400" dirty="0">
                <a:latin typeface="+mn-lt"/>
                <a:cs typeface="Arial" charset="0"/>
              </a:rPr>
              <a:t>. </a:t>
            </a:r>
            <a:r>
              <a:rPr lang="en-US" sz="1400" b="1" dirty="0">
                <a:latin typeface="+mn-lt"/>
                <a:cs typeface="Arial" charset="0"/>
              </a:rPr>
              <a:t>9</a:t>
            </a:r>
            <a:r>
              <a:rPr lang="en-US" sz="1400" dirty="0">
                <a:latin typeface="+mn-lt"/>
                <a:cs typeface="Arial" charset="0"/>
              </a:rPr>
              <a:t> 8851 (2019)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33FA4E7-42CC-4BC8-8AA8-D13899D535FA}"/>
              </a:ext>
            </a:extLst>
          </p:cNvPr>
          <p:cNvSpPr/>
          <p:nvPr/>
        </p:nvSpPr>
        <p:spPr>
          <a:xfrm>
            <a:off x="3081496" y="1519513"/>
            <a:ext cx="45304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NIR laser: 800 nm, 120 fs,</a:t>
            </a:r>
            <a:r>
              <a:rPr lang="en-US" altLang="en-US" dirty="0">
                <a:ea typeface="宋体" charset="-122"/>
              </a:rPr>
              <a:t> 10</a:t>
            </a:r>
            <a:r>
              <a:rPr lang="en-US" altLang="en-US" baseline="30000" dirty="0">
                <a:ea typeface="宋体" charset="-122"/>
              </a:rPr>
              <a:t>16</a:t>
            </a:r>
            <a:r>
              <a:rPr lang="en-US" altLang="en-US" dirty="0">
                <a:ea typeface="宋体" charset="-122"/>
              </a:rPr>
              <a:t> </a:t>
            </a:r>
            <a:r>
              <a:rPr lang="en-US" altLang="en-US" baseline="30000" dirty="0">
                <a:latin typeface="Times New Roman" pitchFamily="16" charset="0"/>
                <a:ea typeface="宋体" charset="-122"/>
              </a:rPr>
              <a:t> </a:t>
            </a:r>
            <a:r>
              <a:rPr lang="en-US" altLang="en-US" dirty="0">
                <a:ea typeface="宋体" charset="-122"/>
              </a:rPr>
              <a:t>W cm</a:t>
            </a:r>
            <a:r>
              <a:rPr lang="en-US" altLang="en-US" baseline="30000" dirty="0">
                <a:ea typeface="宋体" charset="-122"/>
              </a:rPr>
              <a:t>-2</a:t>
            </a:r>
            <a:endParaRPr lang="en-US" altLang="en-US" dirty="0">
              <a:ea typeface="宋体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ea typeface="宋体" charset="-122"/>
              </a:rPr>
              <a:t>Ar</a:t>
            </a:r>
            <a:r>
              <a:rPr lang="en-US" dirty="0">
                <a:ea typeface="宋体" charset="-122"/>
              </a:rPr>
              <a:t> or He gas through injector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ea typeface="宋体" charset="-122"/>
              </a:rPr>
              <a:t>CsCl</a:t>
            </a:r>
            <a:r>
              <a:rPr lang="en-US" dirty="0">
                <a:ea typeface="宋体" charset="-122"/>
              </a:rPr>
              <a:t> salt nanoparticles</a:t>
            </a:r>
            <a:endParaRPr lang="en-US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8DE9014-7941-45F3-880B-7BD6C5F56E8A}"/>
              </a:ext>
            </a:extLst>
          </p:cNvPr>
          <p:cNvSpPr txBox="1"/>
          <p:nvPr/>
        </p:nvSpPr>
        <p:spPr>
          <a:xfrm>
            <a:off x="6602135" y="4068663"/>
            <a:ext cx="35683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increasing gas density / irradiation intensity ion peaks become broadened towards shorter TOFs – higher ion kinetic energies</a:t>
            </a:r>
          </a:p>
        </p:txBody>
      </p:sp>
    </p:spTree>
    <p:extLst>
      <p:ext uri="{BB962C8B-B14F-4D97-AF65-F5344CB8AC3E}">
        <p14:creationId xmlns:p14="http://schemas.microsoft.com/office/powerpoint/2010/main" val="1801674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3"/>
          <p:cNvSpPr txBox="1"/>
          <p:nvPr/>
        </p:nvSpPr>
        <p:spPr>
          <a:xfrm>
            <a:off x="6264000" y="7041600"/>
            <a:ext cx="359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fld id="{8BF4B2DE-EAFB-4D01-8A5B-5C57FE9E5839}" type="slidenum"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23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TextShape 1"/>
          <p:cNvSpPr txBox="1"/>
          <p:nvPr/>
        </p:nvSpPr>
        <p:spPr>
          <a:xfrm>
            <a:off x="2516400" y="270000"/>
            <a:ext cx="7743240" cy="107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Plasma channel formation </a:t>
            </a:r>
          </a:p>
          <a:p>
            <a:pPr algn="r"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in the carrier gas</a:t>
            </a: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913858" y="1401559"/>
            <a:ext cx="5865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PIC simulation + analytical calculation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PIC simulation – collaboration with RP6, Yanjun Gu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Plasma channel is formed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Coulomb explosion of positively charged channel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461" y="3332480"/>
            <a:ext cx="4926180" cy="3492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2" y="1311841"/>
            <a:ext cx="4871818" cy="3094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231566" y="4468397"/>
            <a:ext cx="56307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Investigation of carrier gas dynamics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be used to estimate gas density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Opens new possibilities to study dynamics in inhomogeneous samples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Or differential pumping might be needed to decrease gas density</a:t>
            </a:r>
          </a:p>
          <a:p>
            <a:endParaRPr lang="en-US" sz="2400" dirty="0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CD68604B-6729-483A-9A3D-1468C2574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9602" y="6526832"/>
            <a:ext cx="3634224" cy="42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1" tIns="47891" rIns="95781" bIns="47891"/>
          <a:lstStyle/>
          <a:p>
            <a:pPr marL="342900" indent="-342900">
              <a:spcBef>
                <a:spcPct val="20000"/>
              </a:spcBef>
              <a:buClr>
                <a:srgbClr val="00CC00"/>
              </a:buClr>
              <a:buSzPct val="90000"/>
              <a:buFont typeface="Wingdings" pitchFamily="2" charset="2"/>
              <a:buNone/>
              <a:defRPr/>
            </a:pPr>
            <a:r>
              <a:rPr lang="en-US" sz="1400" dirty="0">
                <a:cs typeface="Arial" charset="0"/>
              </a:rPr>
              <a:t>E. </a:t>
            </a:r>
            <a:r>
              <a:rPr lang="en-US" sz="1400" dirty="0" err="1">
                <a:cs typeface="Arial" charset="0"/>
              </a:rPr>
              <a:t>Klimešova</a:t>
            </a:r>
            <a:r>
              <a:rPr lang="en-US" sz="1400" dirty="0">
                <a:cs typeface="Arial" charset="0"/>
              </a:rPr>
              <a:t> et al</a:t>
            </a:r>
            <a:r>
              <a:rPr lang="en-US" sz="1400" dirty="0">
                <a:latin typeface="+mn-lt"/>
                <a:cs typeface="Arial" charset="0"/>
              </a:rPr>
              <a:t>, Sci. </a:t>
            </a:r>
            <a:r>
              <a:rPr lang="en-US" sz="1400" dirty="0">
                <a:cs typeface="Arial" charset="0"/>
              </a:rPr>
              <a:t>Rep</a:t>
            </a:r>
            <a:r>
              <a:rPr lang="en-US" sz="1400" dirty="0">
                <a:latin typeface="+mn-lt"/>
                <a:cs typeface="Arial" charset="0"/>
              </a:rPr>
              <a:t>. </a:t>
            </a:r>
            <a:r>
              <a:rPr lang="en-US" sz="1400" b="1" dirty="0">
                <a:latin typeface="+mn-lt"/>
                <a:cs typeface="Arial" charset="0"/>
              </a:rPr>
              <a:t>9</a:t>
            </a:r>
            <a:r>
              <a:rPr lang="en-US" sz="1400" dirty="0">
                <a:latin typeface="+mn-lt"/>
                <a:cs typeface="Arial" charset="0"/>
              </a:rPr>
              <a:t> 8851 (2019)</a:t>
            </a:r>
          </a:p>
        </p:txBody>
      </p:sp>
      <p:sp>
        <p:nvSpPr>
          <p:cNvPr id="14" name="TextShape 2">
            <a:extLst>
              <a:ext uri="{FF2B5EF4-FFF2-40B4-BE49-F238E27FC236}">
                <a16:creationId xmlns:a16="http://schemas.microsoft.com/office/drawing/2014/main" id="{335BCDA5-0B54-4C23-8DC2-7121EC311BF0}"/>
              </a:ext>
            </a:extLst>
          </p:cNvPr>
          <p:cNvSpPr txBox="1"/>
          <p:nvPr/>
        </p:nvSpPr>
        <p:spPr>
          <a:xfrm>
            <a:off x="4500000" y="7041600"/>
            <a:ext cx="791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28</a:t>
            </a:r>
            <a:r>
              <a:rPr lang="en-US" sz="1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.08.2019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18444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Shape 1"/>
          <p:cNvSpPr txBox="1"/>
          <p:nvPr/>
        </p:nvSpPr>
        <p:spPr>
          <a:xfrm>
            <a:off x="2516400" y="270000"/>
            <a:ext cx="7743240" cy="107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US" sz="3200" b="0" strike="noStrike" spc="-1" dirty="0" err="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CsCl</a:t>
            </a:r>
            <a:r>
              <a:rPr lang="en-US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 nanoparticles in strong NIR fields – ion hits and misses</a:t>
            </a: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TextShape 3"/>
          <p:cNvSpPr txBox="1"/>
          <p:nvPr/>
        </p:nvSpPr>
        <p:spPr>
          <a:xfrm>
            <a:off x="6264000" y="7041600"/>
            <a:ext cx="359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fld id="{D7CB1CEF-6F43-4DE1-A7B2-C05B97219CAF}" type="slidenum"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24</a:t>
            </a:fld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697" y="1178307"/>
            <a:ext cx="5770516" cy="392737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1300"/>
            <a:ext cx="5767094" cy="3964381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592546" y="5308881"/>
            <a:ext cx="49734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All shots are the same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</a:t>
            </a:r>
            <a:r>
              <a:rPr lang="en-US" sz="2000" baseline="30000" dirty="0"/>
              <a:t>+</a:t>
            </a:r>
            <a:r>
              <a:rPr lang="en-US" sz="2000" dirty="0"/>
              <a:t>, He</a:t>
            </a:r>
            <a:r>
              <a:rPr lang="en-US" sz="2000" baseline="30000" dirty="0"/>
              <a:t>+</a:t>
            </a:r>
            <a:r>
              <a:rPr lang="en-US" sz="2000" dirty="0"/>
              <a:t> and H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30000" dirty="0"/>
              <a:t>+</a:t>
            </a:r>
            <a:r>
              <a:rPr lang="en-US" sz="2000" dirty="0"/>
              <a:t> 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He</a:t>
            </a:r>
            <a:r>
              <a:rPr lang="en-US" sz="2000" baseline="30000" dirty="0"/>
              <a:t>+ </a:t>
            </a:r>
            <a:r>
              <a:rPr lang="en-US" sz="2000" dirty="0"/>
              <a:t>accelerated to 80 eV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5591265" y="5237761"/>
            <a:ext cx="530594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New peaks: Cs</a:t>
            </a:r>
            <a:r>
              <a:rPr lang="en-US" sz="2000" baseline="30000" dirty="0"/>
              <a:t>+</a:t>
            </a:r>
            <a:r>
              <a:rPr lang="en-US" sz="2000" dirty="0"/>
              <a:t>, Cl</a:t>
            </a:r>
            <a:r>
              <a:rPr lang="en-US" sz="2000" baseline="30000" dirty="0"/>
              <a:t>+</a:t>
            </a:r>
            <a:r>
              <a:rPr lang="en-US" sz="2000" dirty="0"/>
              <a:t>, photons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30000" dirty="0"/>
              <a:t>+</a:t>
            </a:r>
            <a:r>
              <a:rPr lang="en-US" sz="2000" dirty="0"/>
              <a:t> peak disappears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Cl</a:t>
            </a:r>
            <a:r>
              <a:rPr lang="en-US" sz="2000" baseline="30000" dirty="0"/>
              <a:t>+</a:t>
            </a:r>
            <a:r>
              <a:rPr lang="en-US" sz="2000" dirty="0"/>
              <a:t> is accelerated to 100 – 700 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He</a:t>
            </a:r>
            <a:r>
              <a:rPr lang="en-US" sz="2000" baseline="30000" dirty="0"/>
              <a:t>+</a:t>
            </a:r>
            <a:r>
              <a:rPr lang="en-US" sz="2000" dirty="0"/>
              <a:t> is accelerated to ~ 1 </a:t>
            </a:r>
            <a:r>
              <a:rPr lang="en-US" sz="2000" dirty="0" err="1"/>
              <a:t>keV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</a:t>
            </a:r>
            <a:r>
              <a:rPr lang="en-US" sz="2000" baseline="30000" dirty="0"/>
              <a:t>+</a:t>
            </a:r>
            <a:r>
              <a:rPr lang="en-US" sz="2000" dirty="0"/>
              <a:t> is accelerated to 100 – 200 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Obdélník 5"/>
          <p:cNvSpPr/>
          <p:nvPr/>
        </p:nvSpPr>
        <p:spPr>
          <a:xfrm>
            <a:off x="7931243" y="1607874"/>
            <a:ext cx="2563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Single shot hits</a:t>
            </a:r>
          </a:p>
        </p:txBody>
      </p:sp>
      <p:sp>
        <p:nvSpPr>
          <p:cNvPr id="5" name="Obdélník 4"/>
          <p:cNvSpPr/>
          <p:nvPr/>
        </p:nvSpPr>
        <p:spPr>
          <a:xfrm>
            <a:off x="2273263" y="1607874"/>
            <a:ext cx="28127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Single shot misses</a:t>
            </a:r>
          </a:p>
        </p:txBody>
      </p:sp>
      <p:sp>
        <p:nvSpPr>
          <p:cNvPr id="14" name="TextShape 2">
            <a:extLst>
              <a:ext uri="{FF2B5EF4-FFF2-40B4-BE49-F238E27FC236}">
                <a16:creationId xmlns:a16="http://schemas.microsoft.com/office/drawing/2014/main" id="{AF20375C-EDA9-44D6-944C-C93DF803F0FC}"/>
              </a:ext>
            </a:extLst>
          </p:cNvPr>
          <p:cNvSpPr txBox="1"/>
          <p:nvPr/>
        </p:nvSpPr>
        <p:spPr>
          <a:xfrm>
            <a:off x="4500000" y="7041600"/>
            <a:ext cx="791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28</a:t>
            </a:r>
            <a:r>
              <a:rPr lang="en-US" sz="1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.08.2019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B6AE44B-A4DE-41C4-9406-A1B9FB48AA58}"/>
              </a:ext>
            </a:extLst>
          </p:cNvPr>
          <p:cNvSpPr/>
          <p:nvPr/>
        </p:nvSpPr>
        <p:spPr>
          <a:xfrm>
            <a:off x="449362" y="6444927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prepared by E. </a:t>
            </a:r>
            <a:r>
              <a:rPr lang="en-US" i="1" dirty="0" err="1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Klimešova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 </a:t>
            </a:r>
            <a:endParaRPr lang="de-DE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95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 txBox="1"/>
          <p:nvPr/>
        </p:nvSpPr>
        <p:spPr>
          <a:xfrm>
            <a:off x="2516400" y="270000"/>
            <a:ext cx="7743240" cy="107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US" sz="3200" spc="-1" dirty="0" err="1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CsCl</a:t>
            </a:r>
            <a:r>
              <a:rPr lang="en-US" sz="3200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 nanoparticles in strong NIR fields – electrons </a:t>
            </a:r>
            <a:endParaRPr lang="cs-CZ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92249" y="4962525"/>
            <a:ext cx="39460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Misses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Only broad electron signal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Energies up to 200 eV</a:t>
            </a:r>
          </a:p>
        </p:txBody>
      </p:sp>
      <p:sp>
        <p:nvSpPr>
          <p:cNvPr id="7" name="TextShape 3"/>
          <p:cNvSpPr txBox="1"/>
          <p:nvPr/>
        </p:nvSpPr>
        <p:spPr>
          <a:xfrm>
            <a:off x="6264000" y="7041600"/>
            <a:ext cx="359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fld id="{D7CB1CEF-6F43-4DE1-A7B2-C05B97219CAF}" type="slidenum"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25</a:t>
            </a:fld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296800" y="4970528"/>
            <a:ext cx="62492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Same broad electron signal as for misses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Photon peak appears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New: fast signal at 3 – 20 ns, </a:t>
            </a:r>
          </a:p>
          <a:p>
            <a:r>
              <a:rPr lang="en-US" sz="2400" dirty="0"/>
              <a:t>    corresponding energies:  1 – 55 </a:t>
            </a:r>
            <a:r>
              <a:rPr lang="en-US" sz="2400" dirty="0" err="1"/>
              <a:t>keV</a:t>
            </a:r>
            <a:endParaRPr lang="en-US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604" y="1034377"/>
            <a:ext cx="6194787" cy="3926922"/>
          </a:xfrm>
          <a:prstGeom prst="rect">
            <a:avLst/>
          </a:prstGeom>
        </p:spPr>
      </p:pic>
      <p:sp>
        <p:nvSpPr>
          <p:cNvPr id="8" name="TextShape 2">
            <a:extLst>
              <a:ext uri="{FF2B5EF4-FFF2-40B4-BE49-F238E27FC236}">
                <a16:creationId xmlns:a16="http://schemas.microsoft.com/office/drawing/2014/main" id="{9A1D6364-9174-4B67-AF10-020C4E1D7F3A}"/>
              </a:ext>
            </a:extLst>
          </p:cNvPr>
          <p:cNvSpPr txBox="1"/>
          <p:nvPr/>
        </p:nvSpPr>
        <p:spPr>
          <a:xfrm>
            <a:off x="4500000" y="7041600"/>
            <a:ext cx="791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28</a:t>
            </a:r>
            <a:r>
              <a:rPr lang="en-US" sz="1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.08.2019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7592CF6-9A24-466A-8C49-DDC8867648E2}"/>
              </a:ext>
            </a:extLst>
          </p:cNvPr>
          <p:cNvSpPr/>
          <p:nvPr/>
        </p:nvSpPr>
        <p:spPr>
          <a:xfrm>
            <a:off x="449362" y="6444927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prepared by E. </a:t>
            </a:r>
            <a:r>
              <a:rPr lang="en-US" i="1" dirty="0" err="1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Klimešova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 </a:t>
            </a:r>
            <a:endParaRPr lang="de-DE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72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CB198773-B80C-4830-AE9D-4B4936988CA4}"/>
              </a:ext>
            </a:extLst>
          </p:cNvPr>
          <p:cNvSpPr txBox="1"/>
          <p:nvPr/>
        </p:nvSpPr>
        <p:spPr>
          <a:xfrm>
            <a:off x="2033538" y="252061"/>
            <a:ext cx="8226102" cy="115230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MAC user end-station -</a:t>
            </a:r>
          </a:p>
          <a:p>
            <a:pPr algn="r">
              <a:lnSpc>
                <a:spcPct val="100000"/>
              </a:lnSpc>
            </a:pPr>
            <a:r>
              <a:rPr lang="en-GB" sz="2400" i="1" spc="-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Experiments with aerosol nanoparticle injector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DFED049-AB07-4827-BFC0-40F0D1563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114" y="2556495"/>
            <a:ext cx="1678544" cy="3293783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788D77C-E561-406A-AD53-1DC8E66E41C7}"/>
              </a:ext>
            </a:extLst>
          </p:cNvPr>
          <p:cNvSpPr/>
          <p:nvPr/>
        </p:nvSpPr>
        <p:spPr>
          <a:xfrm>
            <a:off x="1277441" y="4588973"/>
            <a:ext cx="864096" cy="1333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D302EAA-87C6-4A99-A987-14FD8A787B17}"/>
              </a:ext>
            </a:extLst>
          </p:cNvPr>
          <p:cNvSpPr txBox="1"/>
          <p:nvPr/>
        </p:nvSpPr>
        <p:spPr>
          <a:xfrm>
            <a:off x="305346" y="5634255"/>
            <a:ext cx="29883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400" dirty="0"/>
          </a:p>
          <a:p>
            <a:r>
              <a:rPr lang="de-DE" sz="1400" dirty="0"/>
              <a:t>M. F. </a:t>
            </a:r>
            <a:r>
              <a:rPr lang="de-DE" sz="1400" dirty="0" err="1"/>
              <a:t>Ciappina</a:t>
            </a:r>
            <a:r>
              <a:rPr lang="de-DE" sz="1400" dirty="0"/>
              <a:t> et al, </a:t>
            </a:r>
          </a:p>
          <a:p>
            <a:r>
              <a:rPr lang="de-DE" sz="1400" dirty="0"/>
              <a:t>Laser Phys. </a:t>
            </a:r>
            <a:r>
              <a:rPr lang="de-DE" sz="1400" dirty="0" err="1"/>
              <a:t>Lett</a:t>
            </a:r>
            <a:r>
              <a:rPr lang="de-DE" sz="1400" dirty="0"/>
              <a:t>. 10 (2013) 105302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FA9B2BE7-3365-4FB5-BC29-DFD31E5FD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5541" y="6598840"/>
            <a:ext cx="4066272" cy="42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81" tIns="47891" rIns="95781" bIns="47891"/>
          <a:lstStyle/>
          <a:p>
            <a:pPr marL="342900" indent="-342900">
              <a:spcBef>
                <a:spcPct val="20000"/>
              </a:spcBef>
              <a:buClr>
                <a:srgbClr val="00CC00"/>
              </a:buClr>
              <a:buSzPct val="90000"/>
              <a:buFont typeface="Wingdings" pitchFamily="2" charset="2"/>
              <a:buNone/>
              <a:defRPr/>
            </a:pPr>
            <a:r>
              <a:rPr lang="en-US" sz="1400" dirty="0">
                <a:cs typeface="Arial" charset="0"/>
              </a:rPr>
              <a:t>M.H. Cho et al</a:t>
            </a:r>
            <a:r>
              <a:rPr lang="en-US" sz="1400" dirty="0">
                <a:latin typeface="+mn-lt"/>
                <a:cs typeface="Arial" charset="0"/>
              </a:rPr>
              <a:t>, Sci. </a:t>
            </a:r>
            <a:r>
              <a:rPr lang="en-US" sz="1400" dirty="0">
                <a:cs typeface="Arial" charset="0"/>
              </a:rPr>
              <a:t>Rep</a:t>
            </a:r>
            <a:r>
              <a:rPr lang="en-US" sz="1400" dirty="0">
                <a:latin typeface="+mn-lt"/>
                <a:cs typeface="Arial" charset="0"/>
              </a:rPr>
              <a:t>. </a:t>
            </a:r>
            <a:r>
              <a:rPr lang="en-US" sz="1400" b="1" dirty="0">
                <a:cs typeface="Arial" charset="0"/>
              </a:rPr>
              <a:t>8</a:t>
            </a:r>
            <a:r>
              <a:rPr lang="en-US" sz="1400" dirty="0">
                <a:latin typeface="+mn-lt"/>
                <a:cs typeface="Arial" charset="0"/>
              </a:rPr>
              <a:t> 16924 (2018)</a:t>
            </a:r>
          </a:p>
        </p:txBody>
      </p:sp>
      <p:sp>
        <p:nvSpPr>
          <p:cNvPr id="9" name="TextShape 2">
            <a:extLst>
              <a:ext uri="{FF2B5EF4-FFF2-40B4-BE49-F238E27FC236}">
                <a16:creationId xmlns:a16="http://schemas.microsoft.com/office/drawing/2014/main" id="{38015A92-8A42-4534-9FAB-CD2CA4C38996}"/>
              </a:ext>
            </a:extLst>
          </p:cNvPr>
          <p:cNvSpPr txBox="1"/>
          <p:nvPr/>
        </p:nvSpPr>
        <p:spPr>
          <a:xfrm>
            <a:off x="4500000" y="7041600"/>
            <a:ext cx="791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28</a:t>
            </a:r>
            <a:r>
              <a:rPr lang="en-US" sz="1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.08.2019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" name="TextShape 3">
            <a:extLst>
              <a:ext uri="{FF2B5EF4-FFF2-40B4-BE49-F238E27FC236}">
                <a16:creationId xmlns:a16="http://schemas.microsoft.com/office/drawing/2014/main" id="{D04BDCE9-9637-4386-919E-ACD6D613CB5D}"/>
              </a:ext>
            </a:extLst>
          </p:cNvPr>
          <p:cNvSpPr txBox="1"/>
          <p:nvPr/>
        </p:nvSpPr>
        <p:spPr>
          <a:xfrm>
            <a:off x="6282010" y="7041600"/>
            <a:ext cx="359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fld id="{D0225E78-6EA2-4D2C-B542-A0D184CD0A0E}" type="slidenum"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pPr>
                <a:lnSpc>
                  <a:spcPct val="100000"/>
                </a:lnSpc>
              </a:pPr>
              <a:t>26</a:t>
            </a:fld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3891FE6-27D2-4F45-B0E1-8C81CA7EF7EC}"/>
              </a:ext>
            </a:extLst>
          </p:cNvPr>
          <p:cNvSpPr txBox="1"/>
          <p:nvPr/>
        </p:nvSpPr>
        <p:spPr>
          <a:xfrm>
            <a:off x="305346" y="1603841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 emission in the </a:t>
            </a:r>
            <a:r>
              <a:rPr lang="en-US" dirty="0" err="1"/>
              <a:t>plasonic</a:t>
            </a:r>
            <a:r>
              <a:rPr lang="en-US" dirty="0"/>
              <a:t> </a:t>
            </a:r>
          </a:p>
          <a:p>
            <a:r>
              <a:rPr lang="en-US" dirty="0"/>
              <a:t>enhanced near-field</a:t>
            </a:r>
          </a:p>
          <a:p>
            <a:r>
              <a:rPr lang="en-US" dirty="0"/>
              <a:t>ATI (above threshold ionization) at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~10</a:t>
            </a:r>
            <a:r>
              <a:rPr lang="en-US" b="1" baseline="30000" dirty="0">
                <a:solidFill>
                  <a:schemeClr val="accent6">
                    <a:lumMod val="75000"/>
                  </a:schemeClr>
                </a:solidFill>
              </a:rPr>
              <a:t>13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W/cm</a:t>
            </a:r>
            <a:r>
              <a:rPr lang="en-US" b="1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4135EA7-1AA8-4570-8445-6C7BB5D195BF}"/>
              </a:ext>
            </a:extLst>
          </p:cNvPr>
          <p:cNvSpPr txBox="1"/>
          <p:nvPr/>
        </p:nvSpPr>
        <p:spPr>
          <a:xfrm>
            <a:off x="4475726" y="5332021"/>
            <a:ext cx="5625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Laser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wakefield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acceleration regime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Nanoparticle inserted into a plasma medium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Controllable and localized electron injection by the nanoparticles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9D1FF4-61E1-4FAD-B976-DD16BF626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030" y="2957587"/>
            <a:ext cx="6049308" cy="234118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3473A23-1B18-4D9B-8ED0-3C063E375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377" y="1351562"/>
            <a:ext cx="2242266" cy="165883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6784CAD-3995-4C3A-ABC2-4101C20032FF}"/>
              </a:ext>
            </a:extLst>
          </p:cNvPr>
          <p:cNvSpPr txBox="1"/>
          <p:nvPr/>
        </p:nvSpPr>
        <p:spPr>
          <a:xfrm>
            <a:off x="5993978" y="2458846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0.5 PW Laser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DD98878-E793-4BFD-95E3-0B14A19A23D1}"/>
              </a:ext>
            </a:extLst>
          </p:cNvPr>
          <p:cNvSpPr txBox="1"/>
          <p:nvPr/>
        </p:nvSpPr>
        <p:spPr>
          <a:xfrm>
            <a:off x="5705946" y="1404367"/>
            <a:ext cx="1869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 beam with a narrow energy spread</a:t>
            </a:r>
          </a:p>
        </p:txBody>
      </p:sp>
    </p:spTree>
    <p:extLst>
      <p:ext uri="{BB962C8B-B14F-4D97-AF65-F5344CB8AC3E}">
        <p14:creationId xmlns:p14="http://schemas.microsoft.com/office/powerpoint/2010/main" val="307935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2"/>
          <p:cNvSpPr txBox="1"/>
          <p:nvPr/>
        </p:nvSpPr>
        <p:spPr>
          <a:xfrm>
            <a:off x="233338" y="2556495"/>
            <a:ext cx="5400600" cy="1331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We are looking forward to</a:t>
            </a:r>
          </a:p>
          <a:p>
            <a:pPr>
              <a:lnSpc>
                <a:spcPct val="100000"/>
              </a:lnSpc>
            </a:pPr>
            <a:r>
              <a:rPr lang="en-US" sz="3200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fruitful collaborations and successful user experiments ! 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30D6A14E-3E01-4B61-AFE8-1156A080FAE8}"/>
              </a:ext>
            </a:extLst>
          </p:cNvPr>
          <p:cNvSpPr txBox="1"/>
          <p:nvPr/>
        </p:nvSpPr>
        <p:spPr>
          <a:xfrm>
            <a:off x="1385466" y="468743"/>
            <a:ext cx="8874174" cy="107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Amazing combination </a:t>
            </a:r>
          </a:p>
          <a:p>
            <a:pPr algn="r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of VUV/XUV with optical pulses</a:t>
            </a:r>
          </a:p>
          <a:p>
            <a:pPr algn="r">
              <a:lnSpc>
                <a:spcPct val="100000"/>
              </a:lnSpc>
            </a:pPr>
            <a:r>
              <a:rPr lang="en-GB" sz="2400" b="0" i="1" strike="noStrike" spc="-1" dirty="0" err="1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Femtochemistry</a:t>
            </a:r>
            <a:r>
              <a:rPr lang="en-GB" sz="2400" b="0" i="1" strike="noStrike" spc="-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 –</a:t>
            </a:r>
            <a:r>
              <a:rPr lang="en-GB" sz="2400" i="1" spc="-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Molecular reactions on a fs time-scale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72EEC5B-D8A9-42D5-BC0E-C98B216FF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70" y="1788057"/>
            <a:ext cx="3888432" cy="451285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0787D9F-4A0B-427B-8825-FCB54A4AA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898" y="1908423"/>
            <a:ext cx="4747727" cy="309634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B4EF039-A146-4855-A4F8-368BF4A8745E}"/>
              </a:ext>
            </a:extLst>
          </p:cNvPr>
          <p:cNvSpPr txBox="1"/>
          <p:nvPr/>
        </p:nvSpPr>
        <p:spPr>
          <a:xfrm>
            <a:off x="456545" y="6300911"/>
            <a:ext cx="4478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M. </a:t>
            </a:r>
            <a:r>
              <a:rPr lang="de-DE" sz="1400" dirty="0" err="1"/>
              <a:t>Krikunova</a:t>
            </a:r>
            <a:r>
              <a:rPr lang="de-DE" sz="1400" dirty="0"/>
              <a:t> et al, J. Chem. Phys. 134 (2011) 024313</a:t>
            </a:r>
          </a:p>
          <a:p>
            <a:r>
              <a:rPr lang="de-DE" sz="1400" dirty="0"/>
              <a:t>M. </a:t>
            </a:r>
            <a:r>
              <a:rPr lang="de-DE" sz="1400" dirty="0" err="1"/>
              <a:t>Krikunova</a:t>
            </a:r>
            <a:r>
              <a:rPr lang="de-DE" sz="1400" dirty="0"/>
              <a:t> et al, Phys. Rev. A 86 (2012) 043430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C920BC8-FFAB-4DD7-A860-E7C2CEB12D68}"/>
              </a:ext>
            </a:extLst>
          </p:cNvPr>
          <p:cNvSpPr txBox="1"/>
          <p:nvPr/>
        </p:nvSpPr>
        <p:spPr>
          <a:xfrm>
            <a:off x="5129882" y="5089549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Time resolved ion spectroscopy on molecular iodine - different reactions channels are studied within one experimental run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AC108EA-5A37-45E6-AC24-B5EC734AF8AC}"/>
              </a:ext>
            </a:extLst>
          </p:cNvPr>
          <p:cNvSpPr txBox="1"/>
          <p:nvPr/>
        </p:nvSpPr>
        <p:spPr>
          <a:xfrm>
            <a:off x="5345906" y="6158636"/>
            <a:ext cx="5147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 at Free Electron Laser in Hamburg –</a:t>
            </a:r>
          </a:p>
          <a:p>
            <a:r>
              <a:rPr lang="en-US" dirty="0"/>
              <a:t>FLASH </a:t>
            </a:r>
          </a:p>
        </p:txBody>
      </p:sp>
      <p:sp>
        <p:nvSpPr>
          <p:cNvPr id="9" name="TextShape 3">
            <a:extLst>
              <a:ext uri="{FF2B5EF4-FFF2-40B4-BE49-F238E27FC236}">
                <a16:creationId xmlns:a16="http://schemas.microsoft.com/office/drawing/2014/main" id="{E400177A-9247-4645-97DC-39316D229BD7}"/>
              </a:ext>
            </a:extLst>
          </p:cNvPr>
          <p:cNvSpPr txBox="1"/>
          <p:nvPr/>
        </p:nvSpPr>
        <p:spPr>
          <a:xfrm>
            <a:off x="6282010" y="7041600"/>
            <a:ext cx="359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fld id="{D0225E78-6EA2-4D2C-B542-A0D184CD0A0E}" type="slidenum"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pPr>
                <a:lnSpc>
                  <a:spcPct val="100000"/>
                </a:lnSpc>
              </a:pPr>
              <a:t>3</a:t>
            </a:fld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" name="TextShape 2">
            <a:extLst>
              <a:ext uri="{FF2B5EF4-FFF2-40B4-BE49-F238E27FC236}">
                <a16:creationId xmlns:a16="http://schemas.microsoft.com/office/drawing/2014/main" id="{B90D061A-15A1-43C0-BE08-FFD5D86DD916}"/>
              </a:ext>
            </a:extLst>
          </p:cNvPr>
          <p:cNvSpPr txBox="1"/>
          <p:nvPr/>
        </p:nvSpPr>
        <p:spPr>
          <a:xfrm>
            <a:off x="4500000" y="7041600"/>
            <a:ext cx="791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28</a:t>
            </a:r>
            <a:r>
              <a:rPr lang="en-US" sz="1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.08.2019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1179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B2B1399E-B79E-4AF8-B7AF-5852A39350E0}"/>
              </a:ext>
            </a:extLst>
          </p:cNvPr>
          <p:cNvSpPr txBox="1"/>
          <p:nvPr/>
        </p:nvSpPr>
        <p:spPr>
          <a:xfrm>
            <a:off x="2033538" y="252062"/>
            <a:ext cx="8226102" cy="107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Amazing combination </a:t>
            </a:r>
          </a:p>
          <a:p>
            <a:pPr algn="r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of VUV/XUV with THz pulses</a:t>
            </a:r>
          </a:p>
          <a:p>
            <a:pPr algn="r">
              <a:lnSpc>
                <a:spcPct val="100000"/>
              </a:lnSpc>
            </a:pPr>
            <a:r>
              <a:rPr lang="en-GB" sz="2400" i="1" spc="-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Time of the electron birth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F941332-DD99-4A9A-85FF-54CB87905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2" y="1462848"/>
            <a:ext cx="6065987" cy="426199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0436757-4EAC-444E-B0B0-250707BA27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7"/>
          <a:stretch/>
        </p:blipFill>
        <p:spPr>
          <a:xfrm>
            <a:off x="6498034" y="1476375"/>
            <a:ext cx="3669064" cy="250779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EC7559B-16F0-48F1-801C-FC7696F7C3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8" t="-408"/>
          <a:stretch/>
        </p:blipFill>
        <p:spPr>
          <a:xfrm>
            <a:off x="6642050" y="3780631"/>
            <a:ext cx="3589903" cy="234702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06E659A-EFB5-4C8F-867F-F9D773F68649}"/>
              </a:ext>
            </a:extLst>
          </p:cNvPr>
          <p:cNvSpPr txBox="1"/>
          <p:nvPr/>
        </p:nvSpPr>
        <p:spPr>
          <a:xfrm>
            <a:off x="6521497" y="6288425"/>
            <a:ext cx="379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T. Oelze et al, </a:t>
            </a:r>
            <a:r>
              <a:rPr lang="de-DE" sz="1400" dirty="0" err="1"/>
              <a:t>Sci</a:t>
            </a:r>
            <a:r>
              <a:rPr lang="de-DE" sz="1400" dirty="0"/>
              <a:t>. Rep. 7 (2017) 40736</a:t>
            </a:r>
          </a:p>
          <a:p>
            <a:r>
              <a:rPr lang="de-DE" sz="1400" dirty="0"/>
              <a:t>T. Oelze et al, Phys. Rev. A 99 (2019) 043423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06614F6-6AE4-49AA-93F2-FCA22403E757}"/>
              </a:ext>
            </a:extLst>
          </p:cNvPr>
          <p:cNvSpPr txBox="1"/>
          <p:nvPr/>
        </p:nvSpPr>
        <p:spPr>
          <a:xfrm>
            <a:off x="521370" y="5804490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THz field streaking is sensitive 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to the electron birth time </a:t>
            </a:r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D26E011-604C-4A2F-8461-9DB24F0C16CF}"/>
              </a:ext>
            </a:extLst>
          </p:cNvPr>
          <p:cNvSpPr txBox="1"/>
          <p:nvPr/>
        </p:nvSpPr>
        <p:spPr>
          <a:xfrm>
            <a:off x="561484" y="6507643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 at FLASH </a:t>
            </a:r>
          </a:p>
        </p:txBody>
      </p:sp>
      <p:sp>
        <p:nvSpPr>
          <p:cNvPr id="11" name="TextShape 3">
            <a:extLst>
              <a:ext uri="{FF2B5EF4-FFF2-40B4-BE49-F238E27FC236}">
                <a16:creationId xmlns:a16="http://schemas.microsoft.com/office/drawing/2014/main" id="{2E9B4D7C-D2D1-49CF-8606-F42B5444D7D2}"/>
              </a:ext>
            </a:extLst>
          </p:cNvPr>
          <p:cNvSpPr txBox="1"/>
          <p:nvPr/>
        </p:nvSpPr>
        <p:spPr>
          <a:xfrm>
            <a:off x="6282010" y="7041600"/>
            <a:ext cx="359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fld id="{D0225E78-6EA2-4D2C-B542-A0D184CD0A0E}" type="slidenum"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pPr>
                <a:lnSpc>
                  <a:spcPct val="100000"/>
                </a:lnSpc>
              </a:pPr>
              <a:t>4</a:t>
            </a:fld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" name="TextShape 2">
            <a:extLst>
              <a:ext uri="{FF2B5EF4-FFF2-40B4-BE49-F238E27FC236}">
                <a16:creationId xmlns:a16="http://schemas.microsoft.com/office/drawing/2014/main" id="{43AC1A30-2DDA-4AB2-87B2-1D598BA1781A}"/>
              </a:ext>
            </a:extLst>
          </p:cNvPr>
          <p:cNvSpPr txBox="1"/>
          <p:nvPr/>
        </p:nvSpPr>
        <p:spPr>
          <a:xfrm>
            <a:off x="4500000" y="7041600"/>
            <a:ext cx="791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28</a:t>
            </a:r>
            <a:r>
              <a:rPr lang="en-US" sz="1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.08.2019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8989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9BB9F374-C712-4B2E-9C3E-3FD20111C6A0}"/>
              </a:ext>
            </a:extLst>
          </p:cNvPr>
          <p:cNvSpPr txBox="1"/>
          <p:nvPr/>
        </p:nvSpPr>
        <p:spPr>
          <a:xfrm>
            <a:off x="2033538" y="252062"/>
            <a:ext cx="8226102" cy="107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Unique combination of spectroscopy with imaging</a:t>
            </a:r>
          </a:p>
          <a:p>
            <a:pPr algn="r">
              <a:lnSpc>
                <a:spcPct val="100000"/>
              </a:lnSpc>
            </a:pPr>
            <a:r>
              <a:rPr lang="en-GB" sz="2400" i="1" spc="-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Ultrafast dynamics within a single shot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969D6D6-8CC5-497D-BBB4-3A6AE4ECD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68246"/>
            <a:ext cx="7368053" cy="314848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0733E77-C943-4551-8133-712F2DF2E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866" y="1637798"/>
            <a:ext cx="5691664" cy="319790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3304916-A03A-4460-94A0-F20843FEFD70}"/>
              </a:ext>
            </a:extLst>
          </p:cNvPr>
          <p:cNvSpPr txBox="1"/>
          <p:nvPr/>
        </p:nvSpPr>
        <p:spPr>
          <a:xfrm>
            <a:off x="6426026" y="6288425"/>
            <a:ext cx="4254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D. Rupp et al, Phys. Rev. </a:t>
            </a:r>
            <a:r>
              <a:rPr lang="de-DE" sz="1400" dirty="0" err="1"/>
              <a:t>Lett</a:t>
            </a:r>
            <a:r>
              <a:rPr lang="de-DE" sz="1400" dirty="0"/>
              <a:t>. 117 (2016) 153401</a:t>
            </a:r>
          </a:p>
          <a:p>
            <a:r>
              <a:rPr lang="de-DE" sz="1400" dirty="0"/>
              <a:t>L. </a:t>
            </a:r>
            <a:r>
              <a:rPr lang="de-DE" sz="1400" dirty="0" err="1"/>
              <a:t>Flückiger</a:t>
            </a:r>
            <a:r>
              <a:rPr lang="de-DE" sz="1400" dirty="0"/>
              <a:t> et al, New J. Phys. 18 (2016) 043017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259F20F-3B42-4244-8502-FF17DC522451}"/>
              </a:ext>
            </a:extLst>
          </p:cNvPr>
          <p:cNvSpPr txBox="1"/>
          <p:nvPr/>
        </p:nvSpPr>
        <p:spPr>
          <a:xfrm>
            <a:off x="561484" y="6507643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 at FLASH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BF286CC-2927-4DB5-AFA4-A01068170685}"/>
              </a:ext>
            </a:extLst>
          </p:cNvPr>
          <p:cNvSpPr txBox="1"/>
          <p:nvPr/>
        </p:nvSpPr>
        <p:spPr>
          <a:xfrm>
            <a:off x="89322" y="5220791"/>
            <a:ext cx="10546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Experiment on single nanoparticles –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       possibility to sort experimental data according to irradiation intensity as well as nanoparticle size </a:t>
            </a:r>
          </a:p>
        </p:txBody>
      </p:sp>
      <p:sp>
        <p:nvSpPr>
          <p:cNvPr id="9" name="TextShape 3">
            <a:extLst>
              <a:ext uri="{FF2B5EF4-FFF2-40B4-BE49-F238E27FC236}">
                <a16:creationId xmlns:a16="http://schemas.microsoft.com/office/drawing/2014/main" id="{82081B2C-E33C-4897-9CBF-BD11FC4C06C5}"/>
              </a:ext>
            </a:extLst>
          </p:cNvPr>
          <p:cNvSpPr txBox="1"/>
          <p:nvPr/>
        </p:nvSpPr>
        <p:spPr>
          <a:xfrm>
            <a:off x="6282010" y="7041600"/>
            <a:ext cx="359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fld id="{D0225E78-6EA2-4D2C-B542-A0D184CD0A0E}" type="slidenum"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pPr>
                <a:lnSpc>
                  <a:spcPct val="100000"/>
                </a:lnSpc>
              </a:pPr>
              <a:t>5</a:t>
            </a:fld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" name="TextShape 2">
            <a:extLst>
              <a:ext uri="{FF2B5EF4-FFF2-40B4-BE49-F238E27FC236}">
                <a16:creationId xmlns:a16="http://schemas.microsoft.com/office/drawing/2014/main" id="{C86A3E6A-3E56-48DE-8D9F-B87294C3C375}"/>
              </a:ext>
            </a:extLst>
          </p:cNvPr>
          <p:cNvSpPr txBox="1"/>
          <p:nvPr/>
        </p:nvSpPr>
        <p:spPr>
          <a:xfrm>
            <a:off x="4500000" y="7041600"/>
            <a:ext cx="791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28</a:t>
            </a:r>
            <a:r>
              <a:rPr lang="en-US" sz="1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.08.2019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71176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4BD169C3-F0FE-44FB-86A3-D70EFE561199}"/>
              </a:ext>
            </a:extLst>
          </p:cNvPr>
          <p:cNvSpPr txBox="1"/>
          <p:nvPr/>
        </p:nvSpPr>
        <p:spPr>
          <a:xfrm>
            <a:off x="2033538" y="-107801"/>
            <a:ext cx="8226102" cy="107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MAC user end-station</a:t>
            </a:r>
            <a:endParaRPr lang="en-GB" sz="3200" i="1" spc="-1" dirty="0">
              <a:solidFill>
                <a:schemeClr val="accent6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49D8279-C5D2-4D03-8061-DFBE1E3C5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38" y="1404367"/>
            <a:ext cx="3608189" cy="4896544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11F7692-248C-4C75-BFFF-8B26F6C84984}"/>
              </a:ext>
            </a:extLst>
          </p:cNvPr>
          <p:cNvSpPr/>
          <p:nvPr/>
        </p:nvSpPr>
        <p:spPr>
          <a:xfrm>
            <a:off x="3905746" y="703440"/>
            <a:ext cx="6720622" cy="7109639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Spectrometers:</a:t>
            </a:r>
          </a:p>
          <a:p>
            <a:r>
              <a:rPr lang="en-GB" dirty="0"/>
              <a:t>	Time-of-flight electron / ion spectrometers</a:t>
            </a:r>
          </a:p>
          <a:p>
            <a:r>
              <a:rPr lang="en-GB" dirty="0"/>
              <a:t>	Velocity Map Imaging (VMI)</a:t>
            </a:r>
          </a:p>
          <a:p>
            <a:r>
              <a:rPr lang="en-GB" dirty="0"/>
              <a:t>	Magnetic bottle (under development)</a:t>
            </a:r>
          </a:p>
          <a:p>
            <a:endParaRPr lang="en-GB" dirty="0"/>
          </a:p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Imaging XUV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detectors:</a:t>
            </a:r>
          </a:p>
          <a:p>
            <a:r>
              <a:rPr lang="en-US" dirty="0"/>
              <a:t>	PI-MTE in vacuum for 1eV to 10 keV photons</a:t>
            </a:r>
          </a:p>
          <a:p>
            <a:r>
              <a:rPr lang="de-DE" dirty="0"/>
              <a:t>	13.5 x 13.5 </a:t>
            </a:r>
            <a:r>
              <a:rPr lang="de-DE" dirty="0">
                <a:sym typeface="Symbol" panose="05050102010706020507" pitchFamily="18" charset="2"/>
              </a:rPr>
              <a:t>m </a:t>
            </a:r>
            <a:r>
              <a:rPr lang="en-US" dirty="0"/>
              <a:t>pixel size</a:t>
            </a:r>
          </a:p>
          <a:p>
            <a:r>
              <a:rPr lang="en-US" dirty="0"/>
              <a:t>	</a:t>
            </a:r>
            <a:r>
              <a:rPr lang="en-US" dirty="0" err="1"/>
              <a:t>Andor</a:t>
            </a:r>
            <a:r>
              <a:rPr lang="en-US" dirty="0"/>
              <a:t> I-Kon flange-mounted for VUV spectroscopy</a:t>
            </a:r>
          </a:p>
          <a:p>
            <a:r>
              <a:rPr lang="de-DE" dirty="0"/>
              <a:t>	13.5 x 13.5 </a:t>
            </a:r>
            <a:r>
              <a:rPr lang="de-DE" dirty="0">
                <a:sym typeface="Symbol" panose="05050102010706020507" pitchFamily="18" charset="2"/>
              </a:rPr>
              <a:t></a:t>
            </a:r>
            <a:r>
              <a:rPr lang="en-US" dirty="0">
                <a:sym typeface="Symbol" panose="05050102010706020507" pitchFamily="18" charset="2"/>
              </a:rPr>
              <a:t>m </a:t>
            </a:r>
            <a:r>
              <a:rPr lang="en-US" dirty="0"/>
              <a:t>pixel size</a:t>
            </a:r>
          </a:p>
          <a:p>
            <a:r>
              <a:rPr lang="en-US" dirty="0"/>
              <a:t>	CCD with phosphor screen</a:t>
            </a:r>
          </a:p>
          <a:p>
            <a:endParaRPr lang="de-DE" dirty="0"/>
          </a:p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Sample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delivery systems:</a:t>
            </a:r>
          </a:p>
          <a:p>
            <a:r>
              <a:rPr lang="en-US" dirty="0"/>
              <a:t>	Cluster source based on cryo-cooled Even-</a:t>
            </a:r>
            <a:r>
              <a:rPr lang="en-US" dirty="0" err="1"/>
              <a:t>Lavie</a:t>
            </a:r>
            <a:r>
              <a:rPr lang="en-US" dirty="0"/>
              <a:t>-Valve</a:t>
            </a:r>
          </a:p>
          <a:p>
            <a:r>
              <a:rPr lang="en-US" dirty="0"/>
              <a:t>	Microfluidic gas-dynamic nozzle</a:t>
            </a:r>
          </a:p>
          <a:p>
            <a:r>
              <a:rPr lang="en-US" dirty="0"/>
              <a:t>	Aerosol </a:t>
            </a:r>
            <a:r>
              <a:rPr lang="en-US" dirty="0" err="1"/>
              <a:t>nano</a:t>
            </a:r>
            <a:r>
              <a:rPr lang="en-US" dirty="0"/>
              <a:t>-particle injector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Pump beams:</a:t>
            </a:r>
          </a:p>
          <a:p>
            <a:r>
              <a:rPr lang="en-US" dirty="0"/>
              <a:t>	OPA beam 240 – 2600 nm</a:t>
            </a:r>
          </a:p>
          <a:p>
            <a:r>
              <a:rPr lang="en-US" dirty="0"/>
              <a:t>	Few-cycle beam from hollow fiber compressor</a:t>
            </a:r>
          </a:p>
          <a:p>
            <a:r>
              <a:rPr lang="en-US" dirty="0"/>
              <a:t>	Multi-cycle tunable THz source 4-18 THz</a:t>
            </a:r>
          </a:p>
          <a:p>
            <a:r>
              <a:rPr lang="en-US" dirty="0"/>
              <a:t>	Single-cycle broadband ~1THz source</a:t>
            </a:r>
          </a:p>
          <a:p>
            <a:endParaRPr lang="de-DE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98ED4C4-30D7-41AE-B2EA-B2B1C58E9A46}"/>
              </a:ext>
            </a:extLst>
          </p:cNvPr>
          <p:cNvSpPr/>
          <p:nvPr/>
        </p:nvSpPr>
        <p:spPr>
          <a:xfrm>
            <a:off x="4553818" y="1116335"/>
            <a:ext cx="144016" cy="14293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F9E7F91-3B0B-41A1-B441-380B0045D85B}"/>
              </a:ext>
            </a:extLst>
          </p:cNvPr>
          <p:cNvSpPr/>
          <p:nvPr/>
        </p:nvSpPr>
        <p:spPr>
          <a:xfrm>
            <a:off x="4553818" y="1390290"/>
            <a:ext cx="144016" cy="14293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A24A949-A829-4362-BF85-EEC3C6FE2220}"/>
              </a:ext>
            </a:extLst>
          </p:cNvPr>
          <p:cNvSpPr/>
          <p:nvPr/>
        </p:nvSpPr>
        <p:spPr>
          <a:xfrm>
            <a:off x="4553818" y="1678322"/>
            <a:ext cx="144016" cy="14293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1DBCEDD-02EB-4D7E-9AA5-7FB8CCEAC04A}"/>
              </a:ext>
            </a:extLst>
          </p:cNvPr>
          <p:cNvSpPr/>
          <p:nvPr/>
        </p:nvSpPr>
        <p:spPr>
          <a:xfrm>
            <a:off x="4553818" y="2542418"/>
            <a:ext cx="144016" cy="14293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E623872-24FA-4E26-8B67-1B97B6C0A89E}"/>
              </a:ext>
            </a:extLst>
          </p:cNvPr>
          <p:cNvSpPr/>
          <p:nvPr/>
        </p:nvSpPr>
        <p:spPr>
          <a:xfrm>
            <a:off x="4553818" y="2988543"/>
            <a:ext cx="144016" cy="14293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E4EBC88-F0CA-499D-B749-E1439D9801D0}"/>
              </a:ext>
            </a:extLst>
          </p:cNvPr>
          <p:cNvSpPr/>
          <p:nvPr/>
        </p:nvSpPr>
        <p:spPr>
          <a:xfrm>
            <a:off x="4553818" y="4414626"/>
            <a:ext cx="144016" cy="14293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B200ABC-68E6-4DA0-AA3C-16FC7A351925}"/>
              </a:ext>
            </a:extLst>
          </p:cNvPr>
          <p:cNvSpPr/>
          <p:nvPr/>
        </p:nvSpPr>
        <p:spPr>
          <a:xfrm>
            <a:off x="4553818" y="4688581"/>
            <a:ext cx="144016" cy="14293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F61A32C-B2B4-4E00-9B31-43A7440CE7AB}"/>
              </a:ext>
            </a:extLst>
          </p:cNvPr>
          <p:cNvSpPr/>
          <p:nvPr/>
        </p:nvSpPr>
        <p:spPr>
          <a:xfrm>
            <a:off x="4553818" y="4990690"/>
            <a:ext cx="144016" cy="14293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Shape 3">
            <a:extLst>
              <a:ext uri="{FF2B5EF4-FFF2-40B4-BE49-F238E27FC236}">
                <a16:creationId xmlns:a16="http://schemas.microsoft.com/office/drawing/2014/main" id="{0447B5D8-A0C4-41AB-A70F-67F6C1C96C90}"/>
              </a:ext>
            </a:extLst>
          </p:cNvPr>
          <p:cNvSpPr txBox="1"/>
          <p:nvPr/>
        </p:nvSpPr>
        <p:spPr>
          <a:xfrm>
            <a:off x="6282010" y="7041600"/>
            <a:ext cx="359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fld id="{D0225E78-6EA2-4D2C-B542-A0D184CD0A0E}" type="slidenum"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pPr>
                <a:lnSpc>
                  <a:spcPct val="100000"/>
                </a:lnSpc>
              </a:pPr>
              <a:t>6</a:t>
            </a:fld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14603EA-E781-435C-8893-BD6D3BC0FBF3}"/>
              </a:ext>
            </a:extLst>
          </p:cNvPr>
          <p:cNvSpPr/>
          <p:nvPr/>
        </p:nvSpPr>
        <p:spPr>
          <a:xfrm>
            <a:off x="4553818" y="5782778"/>
            <a:ext cx="144016" cy="14293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DBEE79E-C869-46D6-B86E-F6990D7EBBBE}"/>
              </a:ext>
            </a:extLst>
          </p:cNvPr>
          <p:cNvSpPr/>
          <p:nvPr/>
        </p:nvSpPr>
        <p:spPr>
          <a:xfrm>
            <a:off x="4553818" y="6070810"/>
            <a:ext cx="144016" cy="14293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ACD347D-43F5-4E9A-B262-5EF5982520E0}"/>
              </a:ext>
            </a:extLst>
          </p:cNvPr>
          <p:cNvSpPr/>
          <p:nvPr/>
        </p:nvSpPr>
        <p:spPr>
          <a:xfrm>
            <a:off x="4553818" y="6358842"/>
            <a:ext cx="144016" cy="14293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6C97B40-4CF4-4C2B-BCF9-D119536D3F0E}"/>
              </a:ext>
            </a:extLst>
          </p:cNvPr>
          <p:cNvSpPr/>
          <p:nvPr/>
        </p:nvSpPr>
        <p:spPr>
          <a:xfrm>
            <a:off x="4553818" y="6660951"/>
            <a:ext cx="144016" cy="14293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D60D3EB-1067-47CA-AA3C-5A42AB8858D8}"/>
              </a:ext>
            </a:extLst>
          </p:cNvPr>
          <p:cNvSpPr/>
          <p:nvPr/>
        </p:nvSpPr>
        <p:spPr>
          <a:xfrm>
            <a:off x="4553818" y="3564607"/>
            <a:ext cx="144016" cy="14293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Shape 2">
            <a:extLst>
              <a:ext uri="{FF2B5EF4-FFF2-40B4-BE49-F238E27FC236}">
                <a16:creationId xmlns:a16="http://schemas.microsoft.com/office/drawing/2014/main" id="{9712FCF8-5C1D-4E63-8E52-F5522D568F85}"/>
              </a:ext>
            </a:extLst>
          </p:cNvPr>
          <p:cNvSpPr txBox="1"/>
          <p:nvPr/>
        </p:nvSpPr>
        <p:spPr>
          <a:xfrm>
            <a:off x="4500000" y="7041600"/>
            <a:ext cx="791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28</a:t>
            </a:r>
            <a:r>
              <a:rPr lang="en-US" sz="1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.08.2019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4836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23627D77-14E9-4767-8E80-573F8A9C0379}"/>
              </a:ext>
            </a:extLst>
          </p:cNvPr>
          <p:cNvSpPr/>
          <p:nvPr/>
        </p:nvSpPr>
        <p:spPr>
          <a:xfrm>
            <a:off x="332674" y="5364807"/>
            <a:ext cx="9937104" cy="1353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US" sz="1200" b="1" u="sng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This work has been supported by the project 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Structural dynamics of biomolecular systems 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(No. CZ.02.1.01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/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0.0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/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0.0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/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15_003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/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0000447) from European Regional Development Fund 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and by the project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Advanced research using high intensity laser produced photons and particles 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(No. CZ.02.1.01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/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0.0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/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0.0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/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16_019</a:t>
            </a: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/</a:t>
            </a: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0000789) from European Regional Development Fund.</a:t>
            </a:r>
            <a:endParaRPr lang="de-DE" sz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Shape 1">
            <a:extLst>
              <a:ext uri="{FF2B5EF4-FFF2-40B4-BE49-F238E27FC236}">
                <a16:creationId xmlns:a16="http://schemas.microsoft.com/office/drawing/2014/main" id="{47E071F3-ED04-4EFA-A4B4-FE1D7A38F0E6}"/>
              </a:ext>
            </a:extLst>
          </p:cNvPr>
          <p:cNvSpPr txBox="1"/>
          <p:nvPr/>
        </p:nvSpPr>
        <p:spPr>
          <a:xfrm>
            <a:off x="2033538" y="270000"/>
            <a:ext cx="8226102" cy="107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MAC team</a:t>
            </a:r>
            <a:endParaRPr lang="en-GB" sz="3200" i="1" spc="-1" dirty="0">
              <a:solidFill>
                <a:schemeClr val="accent6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pic>
        <p:nvPicPr>
          <p:cNvPr id="27" name="Grafik 26" descr="20171211_121256.jpg">
            <a:extLst>
              <a:ext uri="{FF2B5EF4-FFF2-40B4-BE49-F238E27FC236}">
                <a16:creationId xmlns:a16="http://schemas.microsoft.com/office/drawing/2014/main" id="{91288B3B-A81C-4ACF-8212-A54BBCA1DB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54714" t="12883" r="10264"/>
          <a:stretch>
            <a:fillRect/>
          </a:stretch>
        </p:blipFill>
        <p:spPr>
          <a:xfrm>
            <a:off x="2869837" y="1783283"/>
            <a:ext cx="1389485" cy="194421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CF2387E-1717-4BB8-A8FC-606BF9F7508C}"/>
              </a:ext>
            </a:extLst>
          </p:cNvPr>
          <p:cNvSpPr txBox="1"/>
          <p:nvPr/>
        </p:nvSpPr>
        <p:spPr>
          <a:xfrm>
            <a:off x="4697835" y="1188343"/>
            <a:ext cx="597666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Maria </a:t>
            </a:r>
            <a:r>
              <a:rPr lang="en-US" b="1" dirty="0" err="1"/>
              <a:t>Krikunova</a:t>
            </a:r>
            <a:r>
              <a:rPr lang="en-US" dirty="0"/>
              <a:t>: Team leader</a:t>
            </a:r>
          </a:p>
          <a:p>
            <a:endParaRPr lang="en-US" dirty="0"/>
          </a:p>
          <a:p>
            <a:r>
              <a:rPr lang="en-US" b="1" dirty="0"/>
              <a:t>Eva </a:t>
            </a:r>
            <a:r>
              <a:rPr lang="en-US" b="1" dirty="0" err="1"/>
              <a:t>Klimesova</a:t>
            </a:r>
            <a:r>
              <a:rPr lang="en-US" dirty="0"/>
              <a:t>: </a:t>
            </a:r>
            <a:r>
              <a:rPr lang="en-US" dirty="0" err="1"/>
              <a:t>PostDoc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Andreas </a:t>
            </a:r>
            <a:r>
              <a:rPr lang="en-US" b="1" dirty="0" err="1"/>
              <a:t>Hult</a:t>
            </a:r>
            <a:r>
              <a:rPr lang="en-US" b="1" dirty="0"/>
              <a:t> Ross</a:t>
            </a:r>
            <a:r>
              <a:rPr lang="en-US" dirty="0"/>
              <a:t>: </a:t>
            </a:r>
            <a:r>
              <a:rPr lang="en-US" dirty="0" err="1"/>
              <a:t>PostDoc</a:t>
            </a:r>
            <a:r>
              <a:rPr lang="en-US" dirty="0"/>
              <a:t> (started in July 2019)</a:t>
            </a:r>
          </a:p>
          <a:p>
            <a:endParaRPr lang="en-US" dirty="0"/>
          </a:p>
          <a:p>
            <a:r>
              <a:rPr lang="en-US" b="1" dirty="0"/>
              <a:t>Ziaul Md Hoque</a:t>
            </a:r>
            <a:r>
              <a:rPr lang="en-US" dirty="0"/>
              <a:t>: </a:t>
            </a:r>
            <a:r>
              <a:rPr lang="en-US" dirty="0" err="1"/>
              <a:t>PostDoc</a:t>
            </a:r>
            <a:r>
              <a:rPr lang="en-US" dirty="0"/>
              <a:t> (supporting the MAC team)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Open position –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PostDoc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or PhD</a:t>
            </a:r>
          </a:p>
          <a:p>
            <a:endParaRPr lang="en-US" dirty="0"/>
          </a:p>
          <a:p>
            <a:r>
              <a:rPr lang="en-US" u="sng" dirty="0"/>
              <a:t>Former team members:</a:t>
            </a:r>
          </a:p>
          <a:p>
            <a:endParaRPr lang="en-US" dirty="0"/>
          </a:p>
          <a:p>
            <a:r>
              <a:rPr lang="en-US" b="1" dirty="0"/>
              <a:t>Laura Dittrich</a:t>
            </a:r>
            <a:r>
              <a:rPr lang="en-US" dirty="0"/>
              <a:t>: M. Sc. Student (finished in July 2018)</a:t>
            </a:r>
          </a:p>
          <a:p>
            <a:endParaRPr lang="en-US" dirty="0"/>
          </a:p>
          <a:p>
            <a:r>
              <a:rPr lang="en-US" b="1" dirty="0" err="1"/>
              <a:t>Olena</a:t>
            </a:r>
            <a:r>
              <a:rPr lang="en-US" b="1" dirty="0"/>
              <a:t> </a:t>
            </a:r>
            <a:r>
              <a:rPr lang="en-US" b="1" dirty="0" err="1"/>
              <a:t>Kulyk</a:t>
            </a:r>
            <a:r>
              <a:rPr lang="en-US" dirty="0"/>
              <a:t>: </a:t>
            </a:r>
            <a:r>
              <a:rPr lang="en-US" dirty="0" err="1"/>
              <a:t>PostDoc</a:t>
            </a:r>
            <a:r>
              <a:rPr lang="en-US" dirty="0"/>
              <a:t> (finished in June 2019)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Shape 3">
            <a:extLst>
              <a:ext uri="{FF2B5EF4-FFF2-40B4-BE49-F238E27FC236}">
                <a16:creationId xmlns:a16="http://schemas.microsoft.com/office/drawing/2014/main" id="{D722BB0B-09DD-4AEB-9FD0-F62FB45A3E4F}"/>
              </a:ext>
            </a:extLst>
          </p:cNvPr>
          <p:cNvSpPr txBox="1"/>
          <p:nvPr/>
        </p:nvSpPr>
        <p:spPr>
          <a:xfrm>
            <a:off x="6282010" y="7041600"/>
            <a:ext cx="359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fld id="{D0225E78-6EA2-4D2C-B542-A0D184CD0A0E}" type="slidenum"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pPr>
                <a:lnSpc>
                  <a:spcPct val="100000"/>
                </a:lnSpc>
              </a:pPr>
              <a:t>7</a:t>
            </a:fld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5" name="Grafik 4" descr="Ein Bild, das Person, drinnen, Wand, Mann enthält.&#10;&#10;Automatisch generierte Beschreibung">
            <a:extLst>
              <a:ext uri="{FF2B5EF4-FFF2-40B4-BE49-F238E27FC236}">
                <a16:creationId xmlns:a16="http://schemas.microsoft.com/office/drawing/2014/main" id="{70A9601E-CA73-442A-86A9-D47F958B1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648" y="1222741"/>
            <a:ext cx="1477770" cy="1477770"/>
          </a:xfrm>
          <a:prstGeom prst="rect">
            <a:avLst/>
          </a:prstGeom>
        </p:spPr>
      </p:pic>
      <p:pic>
        <p:nvPicPr>
          <p:cNvPr id="7" name="Grafik 6" descr="Ein Bild, das Krankenhauszimmer enthält.&#10;&#10;Automatisch generierte Beschreibung">
            <a:extLst>
              <a:ext uri="{FF2B5EF4-FFF2-40B4-BE49-F238E27FC236}">
                <a16:creationId xmlns:a16="http://schemas.microsoft.com/office/drawing/2014/main" id="{830A6543-A744-45C9-959F-E5F1623AAC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2" t="6898" r="34510" b="35631"/>
          <a:stretch/>
        </p:blipFill>
        <p:spPr>
          <a:xfrm>
            <a:off x="388587" y="2659861"/>
            <a:ext cx="2494544" cy="2347806"/>
          </a:xfrm>
          <a:prstGeom prst="rect">
            <a:avLst/>
          </a:prstGeom>
        </p:spPr>
      </p:pic>
      <p:sp>
        <p:nvSpPr>
          <p:cNvPr id="14" name="TextShape 2">
            <a:extLst>
              <a:ext uri="{FF2B5EF4-FFF2-40B4-BE49-F238E27FC236}">
                <a16:creationId xmlns:a16="http://schemas.microsoft.com/office/drawing/2014/main" id="{DC2BD306-0431-40AC-B455-6EA4C807787C}"/>
              </a:ext>
            </a:extLst>
          </p:cNvPr>
          <p:cNvSpPr txBox="1"/>
          <p:nvPr/>
        </p:nvSpPr>
        <p:spPr>
          <a:xfrm>
            <a:off x="4500000" y="7041600"/>
            <a:ext cx="791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28</a:t>
            </a:r>
            <a:r>
              <a:rPr lang="en-US" sz="1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.08.2019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6807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33471660-B2DA-4A6A-8EDE-FA6DE61A72E0}"/>
              </a:ext>
            </a:extLst>
          </p:cNvPr>
          <p:cNvSpPr txBox="1"/>
          <p:nvPr/>
        </p:nvSpPr>
        <p:spPr>
          <a:xfrm>
            <a:off x="2033538" y="270000"/>
            <a:ext cx="8226102" cy="107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MAC user end-station</a:t>
            </a:r>
            <a:endParaRPr lang="en-GB" sz="3200" i="1" spc="-1" dirty="0">
              <a:solidFill>
                <a:schemeClr val="accent6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66022F-8906-45B3-A4EE-165014375F5B}"/>
              </a:ext>
            </a:extLst>
          </p:cNvPr>
          <p:cNvPicPr/>
          <p:nvPr/>
        </p:nvPicPr>
        <p:blipFill rotWithShape="1">
          <a:blip r:embed="rId2"/>
          <a:srcRect t="1" b="38017"/>
          <a:stretch/>
        </p:blipFill>
        <p:spPr bwMode="auto">
          <a:xfrm>
            <a:off x="593378" y="1980431"/>
            <a:ext cx="9361040" cy="4608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9113E61-649F-4329-9182-7FD2A92C5749}"/>
              </a:ext>
            </a:extLst>
          </p:cNvPr>
          <p:cNvSpPr/>
          <p:nvPr/>
        </p:nvSpPr>
        <p:spPr>
          <a:xfrm>
            <a:off x="881410" y="1349640"/>
            <a:ext cx="3980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E1 experimental hall in January 2019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839DEB5A-6AC7-4FB3-BF22-9F7737CD2898}"/>
              </a:ext>
            </a:extLst>
          </p:cNvPr>
          <p:cNvCxnSpPr>
            <a:cxnSpLocks/>
          </p:cNvCxnSpPr>
          <p:nvPr/>
        </p:nvCxnSpPr>
        <p:spPr>
          <a:xfrm flipH="1" flipV="1">
            <a:off x="7074098" y="4932759"/>
            <a:ext cx="936104" cy="1584176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E8FD0F1D-B309-4AC9-B09A-50BE145DED14}"/>
              </a:ext>
            </a:extLst>
          </p:cNvPr>
          <p:cNvCxnSpPr>
            <a:cxnSpLocks/>
          </p:cNvCxnSpPr>
          <p:nvPr/>
        </p:nvCxnSpPr>
        <p:spPr>
          <a:xfrm flipH="1">
            <a:off x="4121770" y="4788743"/>
            <a:ext cx="2799928" cy="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5DE5C796-4AF5-48CC-8BF7-FA1E0574C0E6}"/>
              </a:ext>
            </a:extLst>
          </p:cNvPr>
          <p:cNvCxnSpPr>
            <a:cxnSpLocks/>
          </p:cNvCxnSpPr>
          <p:nvPr/>
        </p:nvCxnSpPr>
        <p:spPr>
          <a:xfrm flipV="1">
            <a:off x="3761730" y="3897283"/>
            <a:ext cx="288032" cy="89146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D545FF4D-F6F7-43A1-864C-5C53880440B7}"/>
              </a:ext>
            </a:extLst>
          </p:cNvPr>
          <p:cNvCxnSpPr>
            <a:cxnSpLocks/>
          </p:cNvCxnSpPr>
          <p:nvPr/>
        </p:nvCxnSpPr>
        <p:spPr>
          <a:xfrm flipH="1" flipV="1">
            <a:off x="3626098" y="3367097"/>
            <a:ext cx="279648" cy="52303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E062B74F-5F54-47C3-ADF8-A3B1836ACBD6}"/>
              </a:ext>
            </a:extLst>
          </p:cNvPr>
          <p:cNvCxnSpPr/>
          <p:nvPr/>
        </p:nvCxnSpPr>
        <p:spPr>
          <a:xfrm>
            <a:off x="2249562" y="2700511"/>
            <a:ext cx="1376536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94CCB4DE-CC25-4709-B9DA-9E2915C81B2B}"/>
              </a:ext>
            </a:extLst>
          </p:cNvPr>
          <p:cNvCxnSpPr>
            <a:cxnSpLocks/>
          </p:cNvCxnSpPr>
          <p:nvPr/>
        </p:nvCxnSpPr>
        <p:spPr>
          <a:xfrm>
            <a:off x="657002" y="3060551"/>
            <a:ext cx="3032720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D5F5548C-B97A-496D-8979-4762EBC0B734}"/>
              </a:ext>
            </a:extLst>
          </p:cNvPr>
          <p:cNvCxnSpPr>
            <a:cxnSpLocks/>
          </p:cNvCxnSpPr>
          <p:nvPr/>
        </p:nvCxnSpPr>
        <p:spPr>
          <a:xfrm flipH="1">
            <a:off x="2325762" y="4918846"/>
            <a:ext cx="1224136" cy="715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F4FD7ADE-7A88-4185-9DDA-164148EAEB0B}"/>
              </a:ext>
            </a:extLst>
          </p:cNvPr>
          <p:cNvCxnSpPr>
            <a:cxnSpLocks/>
          </p:cNvCxnSpPr>
          <p:nvPr/>
        </p:nvCxnSpPr>
        <p:spPr>
          <a:xfrm flipH="1">
            <a:off x="1673498" y="5076775"/>
            <a:ext cx="499864" cy="46889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41452851-3FAE-42C2-861B-45CD2697691A}"/>
              </a:ext>
            </a:extLst>
          </p:cNvPr>
          <p:cNvCxnSpPr>
            <a:cxnSpLocks/>
          </p:cNvCxnSpPr>
          <p:nvPr/>
        </p:nvCxnSpPr>
        <p:spPr>
          <a:xfrm flipV="1">
            <a:off x="1526240" y="4860751"/>
            <a:ext cx="687318" cy="68491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F9A0C93B-18FA-4C57-9641-6420160C6DD8}"/>
              </a:ext>
            </a:extLst>
          </p:cNvPr>
          <p:cNvCxnSpPr>
            <a:cxnSpLocks/>
          </p:cNvCxnSpPr>
          <p:nvPr/>
        </p:nvCxnSpPr>
        <p:spPr>
          <a:xfrm flipV="1">
            <a:off x="2325762" y="3393949"/>
            <a:ext cx="1300336" cy="143079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0D1A7310-72B5-4BA9-9387-9FC79FCB142E}"/>
              </a:ext>
            </a:extLst>
          </p:cNvPr>
          <p:cNvSpPr txBox="1"/>
          <p:nvPr/>
        </p:nvSpPr>
        <p:spPr>
          <a:xfrm>
            <a:off x="2613088" y="341594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HHG</a:t>
            </a:r>
          </a:p>
        </p:txBody>
      </p:sp>
      <p:sp>
        <p:nvSpPr>
          <p:cNvPr id="34" name="TextShape 2">
            <a:extLst>
              <a:ext uri="{FF2B5EF4-FFF2-40B4-BE49-F238E27FC236}">
                <a16:creationId xmlns:a16="http://schemas.microsoft.com/office/drawing/2014/main" id="{BCAA12A1-4702-4B74-B331-0ABC2A91B062}"/>
              </a:ext>
            </a:extLst>
          </p:cNvPr>
          <p:cNvSpPr txBox="1"/>
          <p:nvPr/>
        </p:nvSpPr>
        <p:spPr>
          <a:xfrm>
            <a:off x="4500000" y="7041600"/>
            <a:ext cx="791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28</a:t>
            </a:r>
            <a:r>
              <a:rPr lang="en-US" sz="1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.08.2019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5" name="TextShape 3">
            <a:extLst>
              <a:ext uri="{FF2B5EF4-FFF2-40B4-BE49-F238E27FC236}">
                <a16:creationId xmlns:a16="http://schemas.microsoft.com/office/drawing/2014/main" id="{6382B167-5768-4866-B3EF-E2326B044BFE}"/>
              </a:ext>
            </a:extLst>
          </p:cNvPr>
          <p:cNvSpPr txBox="1"/>
          <p:nvPr/>
        </p:nvSpPr>
        <p:spPr>
          <a:xfrm>
            <a:off x="6282010" y="7041600"/>
            <a:ext cx="359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fld id="{D0225E78-6EA2-4D2C-B542-A0D184CD0A0E}" type="slidenum"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pPr>
                <a:lnSpc>
                  <a:spcPct val="100000"/>
                </a:lnSpc>
              </a:pPr>
              <a:t>8</a:t>
            </a:fld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975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01979" y="1864118"/>
            <a:ext cx="7108423" cy="472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2"/>
          <p:cNvSpPr/>
          <p:nvPr/>
        </p:nvSpPr>
        <p:spPr>
          <a:xfrm>
            <a:off x="5921970" y="6447632"/>
            <a:ext cx="4536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400" dirty="0">
                <a:cs typeface="Times New Roman" panose="02020603050405020304" pitchFamily="18" charset="0"/>
              </a:rPr>
              <a:t>V. E. Nefedova et al., </a:t>
            </a:r>
            <a:r>
              <a:rPr lang="fr-FR" sz="1400" dirty="0">
                <a:cs typeface="Times New Roman" panose="02020603050405020304" pitchFamily="18" charset="0"/>
              </a:rPr>
              <a:t>Phys. </a:t>
            </a:r>
            <a:r>
              <a:rPr lang="fr-FR" sz="1400" dirty="0" err="1">
                <a:cs typeface="Times New Roman" panose="02020603050405020304" pitchFamily="18" charset="0"/>
              </a:rPr>
              <a:t>Rev</a:t>
            </a:r>
            <a:r>
              <a:rPr lang="fr-FR" sz="1400" dirty="0">
                <a:cs typeface="Times New Roman" panose="02020603050405020304" pitchFamily="18" charset="0"/>
              </a:rPr>
              <a:t>. A </a:t>
            </a:r>
            <a:r>
              <a:rPr lang="fr-FR" sz="1400" b="1" dirty="0">
                <a:cs typeface="Times New Roman" panose="02020603050405020304" pitchFamily="18" charset="0"/>
              </a:rPr>
              <a:t>98 </a:t>
            </a:r>
            <a:r>
              <a:rPr lang="fr-FR" sz="1400" dirty="0">
                <a:cs typeface="Times New Roman" panose="02020603050405020304" pitchFamily="18" charset="0"/>
              </a:rPr>
              <a:t>033414</a:t>
            </a:r>
            <a:r>
              <a:rPr lang="fr-FR" sz="1400" b="1" dirty="0">
                <a:cs typeface="Times New Roman" panose="02020603050405020304" pitchFamily="18" charset="0"/>
              </a:rPr>
              <a:t> </a:t>
            </a:r>
            <a:r>
              <a:rPr lang="fr-FR" sz="1400" dirty="0">
                <a:cs typeface="Times New Roman" panose="02020603050405020304" pitchFamily="18" charset="0"/>
              </a:rPr>
              <a:t>(2018)</a:t>
            </a:r>
          </a:p>
        </p:txBody>
      </p:sp>
      <p:sp>
        <p:nvSpPr>
          <p:cNvPr id="12" name="TextShape 1">
            <a:extLst>
              <a:ext uri="{FF2B5EF4-FFF2-40B4-BE49-F238E27FC236}">
                <a16:creationId xmlns:a16="http://schemas.microsoft.com/office/drawing/2014/main" id="{F150A9E7-EDF9-420D-A444-D4A36A072017}"/>
              </a:ext>
            </a:extLst>
          </p:cNvPr>
          <p:cNvSpPr txBox="1"/>
          <p:nvPr/>
        </p:nvSpPr>
        <p:spPr>
          <a:xfrm>
            <a:off x="2033538" y="270000"/>
            <a:ext cx="8226102" cy="107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666666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HHG - High Harmonic Generation</a:t>
            </a:r>
            <a:endParaRPr lang="en-GB" sz="3200" i="1" spc="-1" dirty="0">
              <a:solidFill>
                <a:schemeClr val="accent6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Verdana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88C25C8-541E-425D-9DAA-A2FBAB962D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74" r="25989" b="20914"/>
          <a:stretch/>
        </p:blipFill>
        <p:spPr>
          <a:xfrm>
            <a:off x="305346" y="1188343"/>
            <a:ext cx="3915158" cy="252028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F59076B-ED82-4D94-8AF0-73D79A615CBE}"/>
              </a:ext>
            </a:extLst>
          </p:cNvPr>
          <p:cNvSpPr/>
          <p:nvPr/>
        </p:nvSpPr>
        <p:spPr>
          <a:xfrm>
            <a:off x="89323" y="3618031"/>
            <a:ext cx="38164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cs typeface="Times New Roman" panose="02020603050405020304" pitchFamily="18" charset="0"/>
              </a:rPr>
              <a:t>I.V. Hertel and </a:t>
            </a:r>
            <a:r>
              <a:rPr lang="fr-FR" sz="1400" dirty="0" err="1">
                <a:cs typeface="Times New Roman" panose="02020603050405020304" pitchFamily="18" charset="0"/>
              </a:rPr>
              <a:t>C.-P.Schulz</a:t>
            </a:r>
            <a:r>
              <a:rPr lang="fr-FR" sz="1400" dirty="0">
                <a:cs typeface="Times New Roman" panose="02020603050405020304" pitchFamily="18" charset="0"/>
              </a:rPr>
              <a:t>. Atome, </a:t>
            </a:r>
            <a:r>
              <a:rPr lang="fr-FR" sz="1400" dirty="0" err="1">
                <a:cs typeface="Times New Roman" panose="02020603050405020304" pitchFamily="18" charset="0"/>
              </a:rPr>
              <a:t>Moleküle</a:t>
            </a:r>
            <a:r>
              <a:rPr lang="fr-FR" sz="1400" dirty="0"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cs typeface="Times New Roman" panose="02020603050405020304" pitchFamily="18" charset="0"/>
              </a:rPr>
              <a:t>und</a:t>
            </a:r>
            <a:r>
              <a:rPr lang="fr-FR" sz="1400" dirty="0"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cs typeface="Times New Roman" panose="02020603050405020304" pitchFamily="18" charset="0"/>
              </a:rPr>
              <a:t>optische</a:t>
            </a:r>
            <a:r>
              <a:rPr lang="fr-FR" sz="1400" dirty="0"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cs typeface="Times New Roman" panose="02020603050405020304" pitchFamily="18" charset="0"/>
              </a:rPr>
              <a:t>Physik</a:t>
            </a:r>
            <a:r>
              <a:rPr lang="fr-FR" sz="1400" dirty="0">
                <a:cs typeface="Times New Roman" panose="02020603050405020304" pitchFamily="18" charset="0"/>
              </a:rPr>
              <a:t> 1, Springer-</a:t>
            </a:r>
            <a:r>
              <a:rPr lang="fr-FR" sz="1400" dirty="0" err="1">
                <a:cs typeface="Times New Roman" panose="02020603050405020304" pitchFamily="18" charset="0"/>
              </a:rPr>
              <a:t>Verlag</a:t>
            </a:r>
            <a:r>
              <a:rPr lang="fr-FR" sz="1400" dirty="0">
                <a:cs typeface="Times New Roman" panose="02020603050405020304" pitchFamily="18" charset="0"/>
              </a:rPr>
              <a:t> Berlin, Heidelberg, 2008</a:t>
            </a:r>
            <a:endParaRPr lang="cs-CZ" sz="1400" dirty="0">
              <a:cs typeface="Times New Roman" panose="02020603050405020304" pitchFamily="18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2B4473A6-7C66-4068-8E97-57D2B1B90AC0}"/>
              </a:ext>
            </a:extLst>
          </p:cNvPr>
          <p:cNvSpPr/>
          <p:nvPr/>
        </p:nvSpPr>
        <p:spPr>
          <a:xfrm>
            <a:off x="161330" y="5076775"/>
            <a:ext cx="32496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Monochromator -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to select individual harmonics</a:t>
            </a:r>
          </a:p>
        </p:txBody>
      </p:sp>
      <p:sp>
        <p:nvSpPr>
          <p:cNvPr id="17" name="TextShape 2">
            <a:extLst>
              <a:ext uri="{FF2B5EF4-FFF2-40B4-BE49-F238E27FC236}">
                <a16:creationId xmlns:a16="http://schemas.microsoft.com/office/drawing/2014/main" id="{02AF01D3-268A-4690-83A9-D29A924BFDC7}"/>
              </a:ext>
            </a:extLst>
          </p:cNvPr>
          <p:cNvSpPr txBox="1"/>
          <p:nvPr/>
        </p:nvSpPr>
        <p:spPr>
          <a:xfrm>
            <a:off x="4500000" y="7041600"/>
            <a:ext cx="791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28</a:t>
            </a:r>
            <a:r>
              <a:rPr lang="en-US" sz="1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.08.2019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8" name="TextShape 3">
            <a:extLst>
              <a:ext uri="{FF2B5EF4-FFF2-40B4-BE49-F238E27FC236}">
                <a16:creationId xmlns:a16="http://schemas.microsoft.com/office/drawing/2014/main" id="{68929181-E534-44F8-A68E-941A1D274D0C}"/>
              </a:ext>
            </a:extLst>
          </p:cNvPr>
          <p:cNvSpPr txBox="1"/>
          <p:nvPr/>
        </p:nvSpPr>
        <p:spPr>
          <a:xfrm>
            <a:off x="6282010" y="7041600"/>
            <a:ext cx="359640" cy="359640"/>
          </a:xfrm>
          <a:prstGeom prst="rect">
            <a:avLst/>
          </a:prstGeom>
          <a:noFill/>
          <a:ln>
            <a:noFill/>
          </a:ln>
        </p:spPr>
        <p:txBody>
          <a:bodyPr lIns="36000" tIns="0" rIns="0" bIns="0" anchor="ctr"/>
          <a:lstStyle/>
          <a:p>
            <a:pPr>
              <a:lnSpc>
                <a:spcPct val="100000"/>
              </a:lnSpc>
            </a:pPr>
            <a:fld id="{D0225E78-6EA2-4D2C-B542-A0D184CD0A0E}" type="slidenum"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pPr>
                <a:lnSpc>
                  <a:spcPct val="100000"/>
                </a:lnSpc>
              </a:pPr>
              <a:t>9</a:t>
            </a:fld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2930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</Template>
  <TotalTime>0</TotalTime>
  <Words>1625</Words>
  <Application>Microsoft Office PowerPoint</Application>
  <PresentationFormat>Benutzerdefiniert</PresentationFormat>
  <Paragraphs>318</Paragraphs>
  <Slides>27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27</vt:i4>
      </vt:variant>
    </vt:vector>
  </HeadingPairs>
  <TitlesOfParts>
    <vt:vector size="37" baseType="lpstr">
      <vt:lpstr>Arial</vt:lpstr>
      <vt:lpstr>Calibri</vt:lpstr>
      <vt:lpstr>Helvetica</vt:lpstr>
      <vt:lpstr>Symbol</vt:lpstr>
      <vt:lpstr>Times New Roman</vt:lpstr>
      <vt:lpstr>Verdana</vt:lpstr>
      <vt:lpstr>Wingdings</vt:lpstr>
      <vt:lpstr>Office Theme</vt:lpstr>
      <vt:lpstr>Office Theme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mkrikun</dc:creator>
  <cp:lastModifiedBy> </cp:lastModifiedBy>
  <cp:revision>223</cp:revision>
  <cp:lastPrinted>2019-04-24T00:18:27Z</cp:lastPrinted>
  <dcterms:created xsi:type="dcterms:W3CDTF">2014-10-30T18:35:41Z</dcterms:created>
  <dcterms:modified xsi:type="dcterms:W3CDTF">2019-08-28T08:03:36Z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Vlastní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6</vt:i4>
  </property>
</Properties>
</file>