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31" r:id="rId2"/>
    <p:sldId id="257" r:id="rId3"/>
    <p:sldId id="261" r:id="rId4"/>
    <p:sldId id="266" r:id="rId5"/>
    <p:sldId id="271" r:id="rId6"/>
    <p:sldId id="306" r:id="rId7"/>
    <p:sldId id="272" r:id="rId8"/>
    <p:sldId id="297" r:id="rId9"/>
    <p:sldId id="265" r:id="rId10"/>
    <p:sldId id="267" r:id="rId11"/>
    <p:sldId id="273" r:id="rId12"/>
    <p:sldId id="320" r:id="rId13"/>
    <p:sldId id="278" r:id="rId14"/>
    <p:sldId id="274" r:id="rId15"/>
    <p:sldId id="280" r:id="rId16"/>
    <p:sldId id="298" r:id="rId17"/>
    <p:sldId id="276" r:id="rId18"/>
    <p:sldId id="299" r:id="rId19"/>
    <p:sldId id="260" r:id="rId20"/>
    <p:sldId id="287" r:id="rId21"/>
    <p:sldId id="315" r:id="rId22"/>
    <p:sldId id="319" r:id="rId23"/>
    <p:sldId id="316" r:id="rId24"/>
    <p:sldId id="283" r:id="rId25"/>
    <p:sldId id="258" r:id="rId26"/>
    <p:sldId id="285" r:id="rId27"/>
    <p:sldId id="323" r:id="rId28"/>
    <p:sldId id="314" r:id="rId29"/>
    <p:sldId id="294" r:id="rId30"/>
    <p:sldId id="295" r:id="rId31"/>
    <p:sldId id="312" r:id="rId32"/>
    <p:sldId id="313" r:id="rId33"/>
    <p:sldId id="282" r:id="rId34"/>
    <p:sldId id="286" r:id="rId35"/>
    <p:sldId id="301" r:id="rId36"/>
    <p:sldId id="309" r:id="rId37"/>
    <p:sldId id="302" r:id="rId38"/>
    <p:sldId id="324" r:id="rId39"/>
    <p:sldId id="326" r:id="rId40"/>
    <p:sldId id="334" r:id="rId41"/>
    <p:sldId id="308" r:id="rId42"/>
    <p:sldId id="340" r:id="rId43"/>
    <p:sldId id="339" r:id="rId44"/>
    <p:sldId id="305" r:id="rId45"/>
    <p:sldId id="321" r:id="rId46"/>
    <p:sldId id="279" r:id="rId47"/>
    <p:sldId id="259" r:id="rId48"/>
    <p:sldId id="330" r:id="rId49"/>
    <p:sldId id="332" r:id="rId50"/>
    <p:sldId id="335" r:id="rId51"/>
    <p:sldId id="338" r:id="rId5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2D"/>
    <a:srgbClr val="3F3F3F"/>
    <a:srgbClr val="FF6633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9" autoAdjust="0"/>
  </p:normalViewPr>
  <p:slideViewPr>
    <p:cSldViewPr>
      <p:cViewPr varScale="1">
        <p:scale>
          <a:sx n="57" d="100"/>
          <a:sy n="57" d="100"/>
        </p:scale>
        <p:origin x="18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7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4D9EB6-B993-644D-A5B3-9EE699C3CE1E}" type="datetimeFigureOut">
              <a:rPr lang="fr-FR"/>
              <a:pPr>
                <a:defRPr/>
              </a:pPr>
              <a:t>29/08/2019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0B9103-6066-974A-B19C-D873B4F20E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77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C61429-82DF-E74C-AC10-6961D947874E}" type="datetimeFigureOut">
              <a:rPr lang="cs-CZ"/>
              <a:pPr>
                <a:defRPr/>
              </a:pPr>
              <a:t>29.08.2019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7BF407-29F9-BB4D-8FAE-FF0C0316B4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359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Use plasma as an </a:t>
            </a:r>
            <a:r>
              <a:rPr lang="fr-FR" dirty="0" err="1" smtClean="0"/>
              <a:t>optical</a:t>
            </a:r>
            <a:r>
              <a:rPr lang="fr-FR" dirty="0" smtClean="0"/>
              <a:t> medium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BF407-29F9-BB4D-8FAE-FF0C0316B4ED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04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5C726-40EB-8347-B74F-FA79A8722084}" type="datetimeFigureOut">
              <a:rPr lang="cs-CZ"/>
              <a:pPr>
                <a:defRPr/>
              </a:pPr>
              <a:t>29.08.2019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87CB-D8A1-564B-94A5-9A139E091D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5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23FF-46BB-2448-87C0-FEBF1A477747}" type="datetimeFigureOut">
              <a:rPr lang="cs-CZ"/>
              <a:pPr>
                <a:defRPr/>
              </a:pPr>
              <a:t>29.08.2019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F2E3-A696-AF4B-BC92-253B8ED6BB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91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D80E-425C-AE4E-A6FE-3AEF87950A5D}" type="datetimeFigureOut">
              <a:rPr lang="cs-CZ"/>
              <a:pPr>
                <a:defRPr/>
              </a:pPr>
              <a:t>29.08.2019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4540-5A7F-F749-9506-291CB4FE31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5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D2259-C56D-1D4E-B692-58914BAEAD7F}" type="datetimeFigureOut">
              <a:rPr lang="cs-CZ"/>
              <a:pPr>
                <a:defRPr/>
              </a:pPr>
              <a:t>29.08.2019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4E5DA-BC90-E242-98ED-6E896A58AB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86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4DEE-4541-9840-AF4C-AA47EE231CF8}" type="datetimeFigureOut">
              <a:rPr lang="cs-CZ"/>
              <a:pPr>
                <a:defRPr/>
              </a:pPr>
              <a:t>29.08.2019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8B65-CFDD-5648-9E74-79DA7C3E11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33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1CD6D-B064-A44E-85E0-06DB7127456F}" type="datetimeFigureOut">
              <a:rPr lang="cs-CZ"/>
              <a:pPr>
                <a:defRPr/>
              </a:pPr>
              <a:t>29.08.2019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AAAA-8A46-0043-AD28-8D703DB8C0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21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1E7E-0A25-8641-8CB4-C109A4CFCC4B}" type="datetimeFigureOut">
              <a:rPr lang="cs-CZ"/>
              <a:pPr>
                <a:defRPr/>
              </a:pPr>
              <a:t>29.08.2019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68E4-4681-E540-ACFD-057C51E196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91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E51C5-32B7-F046-84F4-56136576B581}" type="datetimeFigureOut">
              <a:rPr lang="cs-CZ"/>
              <a:pPr>
                <a:defRPr/>
              </a:pPr>
              <a:t>29.08.2019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315B-1DC3-514D-AD12-41F78D75B8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6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C500B-41ED-5041-83D7-26C228CB0DA0}" type="datetimeFigureOut">
              <a:rPr lang="cs-CZ"/>
              <a:pPr>
                <a:defRPr/>
              </a:pPr>
              <a:t>29.08.2019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2036-0525-BE41-8374-AE483A8482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22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3423B-A41A-7E43-87EB-6F9A9C496E54}" type="datetimeFigureOut">
              <a:rPr lang="cs-CZ"/>
              <a:pPr>
                <a:defRPr/>
              </a:pPr>
              <a:t>29.08.2019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6DD0D-C702-6A4C-B261-11FE0674BC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37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A252-F778-7344-AEA9-B627497D8E66}" type="datetimeFigureOut">
              <a:rPr lang="cs-CZ"/>
              <a:pPr>
                <a:defRPr/>
              </a:pPr>
              <a:t>29.08.2019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9F84-B6C6-014F-AC55-219D8D1820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03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8403258-587C-4D4A-8B0B-7E3F72EB5E53}" type="datetimeFigureOut">
              <a:rPr lang="cs-CZ"/>
              <a:pPr>
                <a:defRPr/>
              </a:pPr>
              <a:t>29.08.2019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D1E994B8-48A4-5E43-9290-E251B376BE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992888" cy="3888432"/>
          </a:xfrm>
        </p:spPr>
        <p:txBody>
          <a:bodyPr/>
          <a:lstStyle/>
          <a:p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charset="0"/>
                <a:ea typeface="MS PGothic" charset="0"/>
              </a:rPr>
              <a:t>Plasma P</a:t>
            </a:r>
            <a:r>
              <a:rPr lang="en-GB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charset="0"/>
                <a:ea typeface="MS PGothic" charset="0"/>
              </a:rPr>
              <a:t>hysics and </a:t>
            </a:r>
            <a:br>
              <a:rPr lang="en-GB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charset="0"/>
                <a:ea typeface="MS PGothic" charset="0"/>
              </a:rPr>
            </a:br>
            <a:r>
              <a:rPr lang="en-GB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charset="0"/>
                <a:ea typeface="MS PGothic" charset="0"/>
              </a:rPr>
              <a:t>Laser-Plasma Interaction</a:t>
            </a:r>
            <a:br>
              <a:rPr lang="en-GB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charset="0"/>
                <a:ea typeface="MS PGothic" charset="0"/>
              </a:rPr>
            </a:b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charset="0"/>
                <a:ea typeface="MS PGothic" charset="0"/>
              </a:rPr>
              <a:t/>
            </a:r>
            <a:b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charset="0"/>
                <a:ea typeface="MS PGothic" charset="0"/>
              </a:rPr>
            </a:br>
            <a:r>
              <a:rPr lang="en-US" sz="2400" dirty="0" smtClean="0"/>
              <a:t>C. Riconda</a:t>
            </a:r>
            <a:r>
              <a:rPr lang="en-US" sz="2400" baseline="30000" dirty="0" smtClean="0"/>
              <a:t>   </a:t>
            </a:r>
            <a:r>
              <a:rPr lang="en-US" sz="2000" baseline="30000" dirty="0" smtClean="0"/>
              <a:t/>
            </a:r>
            <a:br>
              <a:rPr lang="en-US" sz="2000" baseline="30000" dirty="0" smtClean="0"/>
            </a:br>
            <a:r>
              <a:rPr lang="en-US" sz="2000" u="sng" baseline="30000" dirty="0" smtClean="0"/>
              <a:t/>
            </a:r>
            <a:br>
              <a:rPr lang="en-US" sz="2000" u="sng" baseline="30000" dirty="0" smtClean="0"/>
            </a:br>
            <a:r>
              <a:rPr lang="en-US" sz="2000" u="sng" baseline="30000" dirty="0" smtClean="0"/>
              <a:t/>
            </a:r>
            <a:br>
              <a:rPr lang="en-US" sz="2000" u="sng" baseline="30000" dirty="0" smtClean="0"/>
            </a:br>
            <a:r>
              <a:rPr lang="en-US" sz="1600" i="1" dirty="0" smtClean="0"/>
              <a:t>LULI, Sorbonne </a:t>
            </a:r>
            <a:r>
              <a:rPr lang="en-US" sz="1600" i="1" dirty="0" err="1" smtClean="0"/>
              <a:t>Université</a:t>
            </a:r>
            <a:r>
              <a:rPr lang="en-US" sz="1600" i="1" dirty="0" smtClean="0"/>
              <a:t>,  </a:t>
            </a:r>
            <a:br>
              <a:rPr lang="en-US" sz="1600" i="1" dirty="0" smtClean="0"/>
            </a:br>
            <a:r>
              <a:rPr lang="en-US" sz="1600" i="1" dirty="0" smtClean="0"/>
              <a:t>Paris, FRANCE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5652120" y="6093296"/>
            <a:ext cx="301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ELI Summer School, 29.8.2019</a:t>
            </a:r>
            <a:endParaRPr lang="de-DE" dirty="0"/>
          </a:p>
        </p:txBody>
      </p:sp>
      <p:pic>
        <p:nvPicPr>
          <p:cNvPr id="5" name="Image 137" descr="logo_lul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747416" cy="107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43" descr="upmc-logotyp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263" y="508000"/>
            <a:ext cx="292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43" descr="upmc-logotyp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663" y="660400"/>
            <a:ext cx="292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logo-plasapa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689"/>
            <a:ext cx="3486512" cy="1683231"/>
          </a:xfrm>
          <a:prstGeom prst="rect">
            <a:avLst/>
          </a:prstGeom>
        </p:spPr>
      </p:pic>
      <p:pic>
        <p:nvPicPr>
          <p:cNvPr id="10" name="Image 9" descr="Unknow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656"/>
            <a:ext cx="2448272" cy="9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Textfeld 3"/>
          <p:cNvSpPr txBox="1">
            <a:spLocks noChangeArrowheads="1"/>
          </p:cNvSpPr>
          <p:nvPr/>
        </p:nvSpPr>
        <p:spPr bwMode="auto">
          <a:xfrm>
            <a:off x="4355976" y="476672"/>
            <a:ext cx="46106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0000FF"/>
                </a:solidFill>
              </a:rPr>
              <a:t>Plasma </a:t>
            </a:r>
            <a:r>
              <a:rPr lang="de-DE" b="1" dirty="0" err="1" smtClean="0">
                <a:solidFill>
                  <a:srgbClr val="0000FF"/>
                </a:solidFill>
              </a:rPr>
              <a:t>creation</a:t>
            </a:r>
            <a:r>
              <a:rPr lang="de-DE" b="1" dirty="0" smtClean="0">
                <a:solidFill>
                  <a:srgbClr val="0000FF"/>
                </a:solidFill>
              </a:rPr>
              <a:t> &amp; </a:t>
            </a:r>
            <a:r>
              <a:rPr lang="de-DE" b="1" dirty="0" err="1" smtClean="0">
                <a:solidFill>
                  <a:srgbClr val="0000FF"/>
                </a:solidFill>
              </a:rPr>
              <a:t>heating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by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laser</a:t>
            </a:r>
            <a:r>
              <a:rPr lang="de-DE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9512" y="1772816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de-DE" b="1" dirty="0" smtClean="0">
                <a:solidFill>
                  <a:srgbClr val="0000FF"/>
                </a:solidFill>
                <a:sym typeface="Wingdings"/>
              </a:rPr>
              <a:t>Initial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ionization</a:t>
            </a:r>
            <a:endParaRPr lang="de-DE" b="1" dirty="0" smtClean="0">
              <a:solidFill>
                <a:srgbClr val="0000FF"/>
              </a:solidFill>
              <a:sym typeface="Wingdings"/>
            </a:endParaRPr>
          </a:p>
          <a:p>
            <a:endParaRPr lang="de-DE" dirty="0">
              <a:sym typeface="Wingdings"/>
            </a:endParaRPr>
          </a:p>
          <a:p>
            <a:r>
              <a:rPr lang="de-DE" b="1" dirty="0" smtClean="0">
                <a:solidFill>
                  <a:srgbClr val="FF0000"/>
                </a:solidFill>
              </a:rPr>
              <a:t>H-atom:   </a:t>
            </a:r>
            <a:r>
              <a:rPr lang="de-DE" b="1" dirty="0" err="1" smtClean="0">
                <a:solidFill>
                  <a:srgbClr val="FF0000"/>
                </a:solidFill>
              </a:rPr>
              <a:t>E</a:t>
            </a:r>
            <a:r>
              <a:rPr lang="de-DE" b="1" baseline="-25000" dirty="0" err="1" smtClean="0">
                <a:solidFill>
                  <a:srgbClr val="FF0000"/>
                </a:solidFill>
              </a:rPr>
              <a:t>ion</a:t>
            </a:r>
            <a:r>
              <a:rPr lang="de-DE" b="1" dirty="0" smtClean="0">
                <a:solidFill>
                  <a:srgbClr val="FF0000"/>
                </a:solidFill>
              </a:rPr>
              <a:t> = 13.6 eV</a:t>
            </a:r>
          </a:p>
          <a:p>
            <a:endParaRPr lang="de-DE" b="1" dirty="0">
              <a:solidFill>
                <a:srgbClr val="FF0000"/>
              </a:solidFill>
            </a:endParaRPr>
          </a:p>
          <a:p>
            <a:r>
              <a:rPr lang="de-DE" b="1" dirty="0" err="1" smtClean="0">
                <a:solidFill>
                  <a:srgbClr val="FF0000"/>
                </a:solidFill>
              </a:rPr>
              <a:t>λ</a:t>
            </a:r>
            <a:r>
              <a:rPr lang="de-DE" b="1" dirty="0" smtClean="0">
                <a:solidFill>
                  <a:srgbClr val="FF0000"/>
                </a:solidFill>
              </a:rPr>
              <a:t> = 1 </a:t>
            </a:r>
            <a:r>
              <a:rPr lang="de-DE" b="1" dirty="0" err="1" smtClean="0">
                <a:solidFill>
                  <a:srgbClr val="FF0000"/>
                </a:solidFill>
              </a:rPr>
              <a:t>μm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E</a:t>
            </a:r>
            <a:r>
              <a:rPr lang="de-DE" b="1" baseline="-25000" dirty="0" err="1" smtClean="0">
                <a:solidFill>
                  <a:srgbClr val="FF0000"/>
                </a:solidFill>
                <a:sym typeface="Wingdings"/>
              </a:rPr>
              <a:t>photon</a:t>
            </a:r>
            <a:r>
              <a:rPr lang="de-DE" b="1" baseline="-250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= 1.2 eV</a:t>
            </a:r>
          </a:p>
          <a:p>
            <a:endParaRPr lang="de-DE" b="1" dirty="0">
              <a:solidFill>
                <a:srgbClr val="FF0000"/>
              </a:solidFill>
              <a:sym typeface="Wingdings"/>
            </a:endParaRPr>
          </a:p>
          <a:p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Electric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field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E</a:t>
            </a:r>
          </a:p>
        </p:txBody>
      </p:sp>
      <p:pic>
        <p:nvPicPr>
          <p:cNvPr id="7" name="Bild 6" descr="ioniz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6792"/>
            <a:ext cx="6033163" cy="201622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7504" y="3933056"/>
            <a:ext cx="8928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de-DE" dirty="0" err="1" smtClean="0">
                <a:sym typeface="Wingdings"/>
              </a:rPr>
              <a:t>Keldysh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parameter</a:t>
            </a:r>
            <a:r>
              <a:rPr lang="de-DE" dirty="0" smtClean="0">
                <a:sym typeface="Wingdings"/>
              </a:rPr>
              <a:t>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γ  = ω</a:t>
            </a:r>
            <a:r>
              <a:rPr lang="de-DE" b="1" baseline="-25000" dirty="0" smtClean="0">
                <a:solidFill>
                  <a:srgbClr val="FF0000"/>
                </a:solidFill>
                <a:sym typeface="Wingdings"/>
              </a:rPr>
              <a:t>o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(2m</a:t>
            </a:r>
            <a:r>
              <a:rPr lang="de-DE" b="1" baseline="-25000" dirty="0" smtClean="0">
                <a:solidFill>
                  <a:srgbClr val="FF0000"/>
                </a:solidFill>
                <a:sym typeface="Wingdings"/>
              </a:rPr>
              <a:t>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E</a:t>
            </a:r>
            <a:r>
              <a:rPr lang="de-DE" b="1" baseline="-25000" dirty="0" smtClean="0">
                <a:solidFill>
                  <a:srgbClr val="FF0000"/>
                </a:solidFill>
                <a:sym typeface="Wingdings"/>
              </a:rPr>
              <a:t>ion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)</a:t>
            </a:r>
            <a:r>
              <a:rPr lang="de-DE" b="1" baseline="30000" dirty="0" smtClean="0">
                <a:solidFill>
                  <a:srgbClr val="FF0000"/>
                </a:solidFill>
                <a:sym typeface="Wingdings"/>
              </a:rPr>
              <a:t>1/2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/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eE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 </a:t>
            </a:r>
            <a:r>
              <a:rPr lang="de-DE" dirty="0" err="1" smtClean="0">
                <a:sym typeface="Wingdings"/>
              </a:rPr>
              <a:t>distinguishes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between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tunnel</a:t>
            </a:r>
            <a:r>
              <a:rPr lang="de-DE" dirty="0" smtClean="0">
                <a:sym typeface="Wingdings"/>
              </a:rPr>
              <a:t> (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γ &lt;&lt; 1</a:t>
            </a:r>
            <a:r>
              <a:rPr lang="de-DE" dirty="0" smtClean="0">
                <a:sym typeface="Wingdings"/>
              </a:rPr>
              <a:t>) </a:t>
            </a:r>
          </a:p>
          <a:p>
            <a:r>
              <a:rPr lang="de-DE" dirty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                                                                                                      </a:t>
            </a:r>
            <a:r>
              <a:rPr lang="de-DE" dirty="0" err="1" smtClean="0">
                <a:sym typeface="Wingdings"/>
              </a:rPr>
              <a:t>and</a:t>
            </a:r>
            <a:r>
              <a:rPr lang="de-DE" dirty="0" smtClean="0">
                <a:sym typeface="Wingdings"/>
              </a:rPr>
              <a:t> multi-photon  (</a:t>
            </a:r>
            <a:r>
              <a:rPr lang="de-DE" b="1" dirty="0">
                <a:solidFill>
                  <a:srgbClr val="FF0000"/>
                </a:solidFill>
                <a:sym typeface="Wingdings"/>
              </a:rPr>
              <a:t>γ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&gt;&gt; </a:t>
            </a:r>
            <a:r>
              <a:rPr lang="de-DE" b="1" dirty="0">
                <a:solidFill>
                  <a:srgbClr val="FF0000"/>
                </a:solidFill>
                <a:sym typeface="Wingdings"/>
              </a:rPr>
              <a:t>1</a:t>
            </a:r>
            <a:r>
              <a:rPr lang="de-DE" dirty="0">
                <a:sym typeface="Wingdings"/>
              </a:rPr>
              <a:t>) </a:t>
            </a:r>
            <a:r>
              <a:rPr lang="de-DE" dirty="0" err="1" smtClean="0">
                <a:sym typeface="Wingdings"/>
              </a:rPr>
              <a:t>ionization</a:t>
            </a:r>
            <a:endParaRPr lang="de-DE" dirty="0" smtClean="0">
              <a:sym typeface="Wingdings"/>
            </a:endParaRPr>
          </a:p>
          <a:p>
            <a:endParaRPr lang="de-DE" dirty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r>
              <a:rPr lang="de-DE" dirty="0" err="1" smtClean="0">
                <a:sym typeface="Wingdings"/>
              </a:rPr>
              <a:t>depends</a:t>
            </a:r>
            <a:r>
              <a:rPr lang="de-DE" dirty="0" smtClean="0">
                <a:sym typeface="Wingdings"/>
              </a:rPr>
              <a:t> on </a:t>
            </a:r>
            <a:r>
              <a:rPr lang="de-DE" dirty="0" err="1" smtClean="0">
                <a:sym typeface="Wingdings"/>
              </a:rPr>
              <a:t>intensity</a:t>
            </a:r>
            <a:r>
              <a:rPr lang="de-DE" dirty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&amp; </a:t>
            </a:r>
            <a:r>
              <a:rPr lang="de-DE" dirty="0" err="1" smtClean="0">
                <a:sym typeface="Wingdings"/>
              </a:rPr>
              <a:t>wavelength</a:t>
            </a:r>
            <a:r>
              <a:rPr lang="de-DE" dirty="0" smtClean="0">
                <a:sym typeface="Wingdings"/>
              </a:rPr>
              <a:t> of </a:t>
            </a:r>
            <a:r>
              <a:rPr lang="de-DE" dirty="0" err="1" smtClean="0">
                <a:sym typeface="Wingdings"/>
              </a:rPr>
              <a:t>laser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and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ionization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stage</a:t>
            </a:r>
            <a:r>
              <a:rPr lang="de-DE" dirty="0" smtClean="0">
                <a:sym typeface="Wingdings"/>
              </a:rPr>
              <a:t>/potential of </a:t>
            </a:r>
            <a:r>
              <a:rPr lang="de-DE" dirty="0" err="1" smtClean="0">
                <a:sym typeface="Wingdings"/>
              </a:rPr>
              <a:t>atom</a:t>
            </a:r>
            <a:endParaRPr lang="de-DE" dirty="0" smtClean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endParaRPr lang="de-DE" dirty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r>
              <a:rPr lang="de-DE" dirty="0" err="1">
                <a:sym typeface="Wingdings"/>
              </a:rPr>
              <a:t>s</a:t>
            </a:r>
            <a:r>
              <a:rPr lang="de-DE" dirty="0" err="1" smtClean="0">
                <a:sym typeface="Wingdings"/>
              </a:rPr>
              <a:t>eed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electrons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oscillate</a:t>
            </a:r>
            <a:r>
              <a:rPr lang="de-DE" dirty="0" smtClean="0">
                <a:sym typeface="Wingdings"/>
              </a:rPr>
              <a:t> in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laser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field</a:t>
            </a:r>
            <a:r>
              <a:rPr lang="de-DE" dirty="0" smtClean="0">
                <a:sym typeface="Wingdings"/>
              </a:rPr>
              <a:t>    </a:t>
            </a:r>
            <a:r>
              <a:rPr lang="de-DE" dirty="0" err="1" smtClean="0">
                <a:sym typeface="Wingdings"/>
              </a:rPr>
              <a:t>gain</a:t>
            </a:r>
            <a:r>
              <a:rPr lang="de-DE" dirty="0" smtClean="0">
                <a:sym typeface="Wingdings"/>
              </a:rPr>
              <a:t> energy    </a:t>
            </a:r>
            <a:r>
              <a:rPr lang="de-DE" dirty="0" err="1" smtClean="0">
                <a:sym typeface="Wingdings"/>
              </a:rPr>
              <a:t>collisional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ionization</a:t>
            </a:r>
            <a:r>
              <a:rPr lang="de-DE" dirty="0" smtClean="0">
                <a:sym typeface="Wingdings"/>
              </a:rPr>
              <a:t>  </a:t>
            </a:r>
            <a:r>
              <a:rPr lang="de-DE" dirty="0" err="1" smtClean="0">
                <a:sym typeface="Wingdings"/>
              </a:rPr>
              <a:t>avalanche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process</a:t>
            </a:r>
            <a:r>
              <a:rPr lang="de-DE" dirty="0" smtClean="0">
                <a:sym typeface="Wingdings"/>
              </a:rPr>
              <a:t>  </a:t>
            </a:r>
            <a:r>
              <a:rPr lang="de-DE" dirty="0" err="1" smtClean="0">
                <a:sym typeface="Wingdings"/>
              </a:rPr>
              <a:t>create</a:t>
            </a:r>
            <a:r>
              <a:rPr lang="de-DE" dirty="0" smtClean="0">
                <a:sym typeface="Wingdings"/>
              </a:rPr>
              <a:t> a </a:t>
            </a:r>
            <a:r>
              <a:rPr lang="de-DE" dirty="0" err="1" smtClean="0">
                <a:sym typeface="Wingdings"/>
              </a:rPr>
              <a:t>plasma</a:t>
            </a:r>
            <a:endParaRPr lang="de-DE" dirty="0"/>
          </a:p>
        </p:txBody>
      </p:sp>
      <p:sp>
        <p:nvSpPr>
          <p:cNvPr id="2" name="ZoneTexte 1"/>
          <p:cNvSpPr txBox="1"/>
          <p:nvPr/>
        </p:nvSpPr>
        <p:spPr>
          <a:xfrm>
            <a:off x="6948264" y="1268760"/>
            <a:ext cx="1685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In a quasi-</a:t>
            </a:r>
            <a:r>
              <a:rPr lang="fr-FR" sz="1400" dirty="0" err="1" smtClean="0"/>
              <a:t>static</a:t>
            </a:r>
            <a:r>
              <a:rPr lang="fr-FR" sz="1400" dirty="0" smtClean="0"/>
              <a:t> </a:t>
            </a:r>
            <a:r>
              <a:rPr lang="fr-FR" sz="1400" dirty="0" err="1" smtClean="0"/>
              <a:t>field</a:t>
            </a:r>
            <a:r>
              <a:rPr lang="fr-FR" sz="1400" dirty="0" smtClean="0"/>
              <a:t>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3" name="Textfeld 3"/>
          <p:cNvSpPr txBox="1">
            <a:spLocks noChangeArrowheads="1"/>
          </p:cNvSpPr>
          <p:nvPr/>
        </p:nvSpPr>
        <p:spPr bwMode="auto">
          <a:xfrm>
            <a:off x="2223871" y="404664"/>
            <a:ext cx="6524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0000FF"/>
                </a:solidFill>
              </a:rPr>
              <a:t>Plasmas </a:t>
            </a:r>
            <a:r>
              <a:rPr lang="de-DE" b="1" dirty="0" err="1">
                <a:solidFill>
                  <a:srgbClr val="0000FF"/>
                </a:solidFill>
              </a:rPr>
              <a:t>interact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with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laser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electromagnetic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fields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5604" name="Textfeld 1"/>
          <p:cNvSpPr txBox="1">
            <a:spLocks noChangeArrowheads="1"/>
          </p:cNvSpPr>
          <p:nvPr/>
        </p:nvSpPr>
        <p:spPr bwMode="auto">
          <a:xfrm>
            <a:off x="107504" y="1124744"/>
            <a:ext cx="8618841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hangingPunct="1">
              <a:buFont typeface="Wingdings" charset="0"/>
              <a:buChar char="è"/>
            </a:pPr>
            <a:r>
              <a:rPr lang="de-DE" sz="1800" dirty="0" err="1">
                <a:sym typeface="Wingdings"/>
              </a:rPr>
              <a:t>p</a:t>
            </a:r>
            <a:r>
              <a:rPr lang="de-DE" sz="1800" dirty="0" err="1" smtClean="0">
                <a:sym typeface="Wingdings"/>
              </a:rPr>
              <a:t>lasma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is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ensemble</a:t>
            </a:r>
            <a:r>
              <a:rPr lang="de-DE" sz="1800" dirty="0" smtClean="0">
                <a:sym typeface="Wingdings"/>
              </a:rPr>
              <a:t> of </a:t>
            </a:r>
            <a:r>
              <a:rPr lang="de-DE" sz="1800" dirty="0" err="1" smtClean="0">
                <a:sym typeface="Wingdings"/>
              </a:rPr>
              <a:t>charged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particles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which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are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subject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to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the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u="sng" dirty="0" err="1" smtClean="0">
                <a:sym typeface="Wingdings"/>
              </a:rPr>
              <a:t>oscillating</a:t>
            </a:r>
            <a:r>
              <a:rPr lang="de-DE" sz="1800" u="sng" dirty="0" smtClean="0">
                <a:sym typeface="Wingdings"/>
              </a:rPr>
              <a:t> </a:t>
            </a:r>
          </a:p>
          <a:p>
            <a:pPr eaLnBrk="1" hangingPunct="1"/>
            <a:r>
              <a:rPr lang="de-DE" sz="1800" u="sng" dirty="0" smtClean="0">
                <a:sym typeface="Wingdings"/>
              </a:rPr>
              <a:t> </a:t>
            </a:r>
            <a:r>
              <a:rPr lang="de-DE" sz="1800" u="sng" dirty="0" err="1" smtClean="0">
                <a:sym typeface="Wingdings"/>
              </a:rPr>
              <a:t>electromagnetic</a:t>
            </a:r>
            <a:r>
              <a:rPr lang="de-DE" sz="1800" u="sng" dirty="0">
                <a:sym typeface="Wingdings"/>
              </a:rPr>
              <a:t> </a:t>
            </a:r>
            <a:r>
              <a:rPr lang="de-DE" sz="1800" u="sng" dirty="0" err="1" smtClean="0">
                <a:sym typeface="Wingdings"/>
              </a:rPr>
              <a:t>field</a:t>
            </a:r>
            <a:r>
              <a:rPr lang="de-DE" sz="1800" u="sng" dirty="0" smtClean="0">
                <a:sym typeface="Wingdings"/>
              </a:rPr>
              <a:t> of </a:t>
            </a:r>
            <a:r>
              <a:rPr lang="de-DE" sz="1800" u="sng" dirty="0" err="1" smtClean="0">
                <a:sym typeface="Wingdings"/>
              </a:rPr>
              <a:t>the</a:t>
            </a:r>
            <a:r>
              <a:rPr lang="de-DE" sz="1800" u="sng" dirty="0" smtClean="0">
                <a:sym typeface="Wingdings"/>
              </a:rPr>
              <a:t> </a:t>
            </a:r>
            <a:r>
              <a:rPr lang="de-DE" sz="1800" u="sng" dirty="0" err="1" smtClean="0">
                <a:sym typeface="Wingdings"/>
              </a:rPr>
              <a:t>laser</a:t>
            </a:r>
            <a:r>
              <a:rPr lang="de-DE" sz="1800" dirty="0" smtClean="0">
                <a:sym typeface="Wingdings"/>
              </a:rPr>
              <a:t>:</a:t>
            </a:r>
            <a:endParaRPr lang="de-DE" sz="1800" dirty="0"/>
          </a:p>
          <a:p>
            <a:pPr eaLnBrk="1" hangingPunct="1"/>
            <a:r>
              <a:rPr lang="de-DE" sz="1800" dirty="0" smtClean="0"/>
              <a:t>                  Lorentz-</a:t>
            </a:r>
            <a:r>
              <a:rPr lang="de-DE" sz="1800" dirty="0" err="1" smtClean="0"/>
              <a:t>force</a:t>
            </a:r>
            <a:r>
              <a:rPr lang="de-DE" sz="1800" dirty="0" smtClean="0"/>
              <a:t> </a:t>
            </a:r>
            <a:r>
              <a:rPr lang="de-DE" sz="1800" b="1" dirty="0" smtClean="0">
                <a:solidFill>
                  <a:srgbClr val="0000FF"/>
                </a:solidFill>
              </a:rPr>
              <a:t>(</a:t>
            </a:r>
            <a:r>
              <a:rPr lang="de-DE" sz="1800" b="1" dirty="0" err="1" smtClean="0">
                <a:solidFill>
                  <a:srgbClr val="0000FF"/>
                </a:solidFill>
              </a:rPr>
              <a:t>field-line</a:t>
            </a:r>
            <a:r>
              <a:rPr lang="de-DE" sz="1800" b="1" dirty="0" smtClean="0">
                <a:solidFill>
                  <a:srgbClr val="0000FF"/>
                </a:solidFill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</a:rPr>
              <a:t>effect</a:t>
            </a:r>
            <a:r>
              <a:rPr lang="de-DE" sz="1800" b="1" dirty="0" smtClean="0">
                <a:solidFill>
                  <a:srgbClr val="0000FF"/>
                </a:solidFill>
              </a:rPr>
              <a:t>)</a:t>
            </a:r>
            <a:r>
              <a:rPr lang="de-DE" sz="1800" dirty="0" smtClean="0"/>
              <a:t>:  </a:t>
            </a:r>
            <a:r>
              <a:rPr lang="de-DE" sz="1800" dirty="0" err="1">
                <a:solidFill>
                  <a:srgbClr val="FF0000"/>
                </a:solidFill>
              </a:rPr>
              <a:t>d</a:t>
            </a:r>
            <a:r>
              <a:rPr lang="de-DE" sz="1800" b="1" dirty="0" err="1" smtClean="0">
                <a:solidFill>
                  <a:srgbClr val="FF0000"/>
                </a:solidFill>
              </a:rPr>
              <a:t>p</a:t>
            </a:r>
            <a:r>
              <a:rPr lang="de-DE" sz="1800" dirty="0" smtClean="0">
                <a:solidFill>
                  <a:srgbClr val="FF0000"/>
                </a:solidFill>
              </a:rPr>
              <a:t>/</a:t>
            </a:r>
            <a:r>
              <a:rPr lang="de-DE" sz="1800" dirty="0" err="1">
                <a:solidFill>
                  <a:srgbClr val="FF0000"/>
                </a:solidFill>
              </a:rPr>
              <a:t>d</a:t>
            </a:r>
            <a:r>
              <a:rPr lang="de-DE" sz="1800" dirty="0" err="1" smtClean="0">
                <a:solidFill>
                  <a:srgbClr val="FF0000"/>
                </a:solidFill>
              </a:rPr>
              <a:t>t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>
                <a:solidFill>
                  <a:srgbClr val="FF0000"/>
                </a:solidFill>
              </a:rPr>
              <a:t>= </a:t>
            </a:r>
            <a:r>
              <a:rPr lang="de-DE" sz="1800" dirty="0" smtClean="0">
                <a:solidFill>
                  <a:srgbClr val="FF0000"/>
                </a:solidFill>
              </a:rPr>
              <a:t>-</a:t>
            </a:r>
            <a:r>
              <a:rPr lang="de-DE" sz="1800" dirty="0" err="1" smtClean="0">
                <a:solidFill>
                  <a:srgbClr val="FF0000"/>
                </a:solidFill>
              </a:rPr>
              <a:t>e</a:t>
            </a:r>
            <a:r>
              <a:rPr lang="de-DE" sz="1800" dirty="0" smtClean="0">
                <a:solidFill>
                  <a:srgbClr val="FF0000"/>
                </a:solidFill>
              </a:rPr>
              <a:t> [ </a:t>
            </a:r>
            <a:r>
              <a:rPr lang="de-DE" sz="1800" b="1" dirty="0" smtClean="0">
                <a:solidFill>
                  <a:srgbClr val="FF0000"/>
                </a:solidFill>
              </a:rPr>
              <a:t>E</a:t>
            </a:r>
            <a:r>
              <a:rPr lang="de-DE" sz="1800" dirty="0">
                <a:solidFill>
                  <a:srgbClr val="FF0000"/>
                </a:solidFill>
              </a:rPr>
              <a:t>(</a:t>
            </a:r>
            <a:r>
              <a:rPr lang="de-DE" sz="1800" dirty="0" err="1" smtClean="0">
                <a:solidFill>
                  <a:srgbClr val="FF0000"/>
                </a:solidFill>
              </a:rPr>
              <a:t>r,t</a:t>
            </a:r>
            <a:r>
              <a:rPr lang="de-DE" sz="1800" dirty="0" smtClean="0">
                <a:solidFill>
                  <a:srgbClr val="FF0000"/>
                </a:solidFill>
              </a:rPr>
              <a:t>) + </a:t>
            </a:r>
            <a:r>
              <a:rPr lang="de-DE" sz="1800" b="1" dirty="0" smtClean="0">
                <a:solidFill>
                  <a:srgbClr val="FF0000"/>
                </a:solidFill>
              </a:rPr>
              <a:t>v</a:t>
            </a:r>
            <a:r>
              <a:rPr lang="de-DE" sz="1800" dirty="0" smtClean="0">
                <a:solidFill>
                  <a:srgbClr val="FF0000"/>
                </a:solidFill>
              </a:rPr>
              <a:t> x </a:t>
            </a:r>
            <a:r>
              <a:rPr lang="de-DE" sz="1800" b="1" dirty="0" smtClean="0">
                <a:solidFill>
                  <a:srgbClr val="FF0000"/>
                </a:solidFill>
              </a:rPr>
              <a:t>B</a:t>
            </a:r>
            <a:r>
              <a:rPr lang="de-DE" sz="1800" dirty="0">
                <a:solidFill>
                  <a:srgbClr val="FF0000"/>
                </a:solidFill>
              </a:rPr>
              <a:t>(</a:t>
            </a:r>
            <a:r>
              <a:rPr lang="de-DE" sz="1800" dirty="0" err="1" smtClean="0">
                <a:solidFill>
                  <a:srgbClr val="FF0000"/>
                </a:solidFill>
              </a:rPr>
              <a:t>r,t</a:t>
            </a:r>
            <a:r>
              <a:rPr lang="de-DE" sz="1800" dirty="0" smtClean="0">
                <a:solidFill>
                  <a:srgbClr val="FF0000"/>
                </a:solidFill>
              </a:rPr>
              <a:t>) ] </a:t>
            </a:r>
          </a:p>
          <a:p>
            <a:pPr eaLnBrk="1" hangingPunct="1"/>
            <a:r>
              <a:rPr lang="de-DE" sz="1800" dirty="0">
                <a:solidFill>
                  <a:srgbClr val="FF0000"/>
                </a:solidFill>
              </a:rPr>
              <a:t>	</a:t>
            </a:r>
            <a:r>
              <a:rPr lang="de-DE" sz="1800" dirty="0" err="1" smtClean="0"/>
              <a:t>because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mass</a:t>
            </a:r>
            <a:r>
              <a:rPr lang="de-DE" sz="1800" dirty="0" smtClean="0"/>
              <a:t> </a:t>
            </a:r>
            <a:r>
              <a:rPr lang="de-DE" sz="1800" dirty="0" err="1" smtClean="0"/>
              <a:t>ratio</a:t>
            </a:r>
            <a:r>
              <a:rPr lang="de-DE" sz="1800" dirty="0" smtClean="0"/>
              <a:t>, </a:t>
            </a:r>
            <a:r>
              <a:rPr lang="de-DE" sz="1800" dirty="0" err="1" smtClean="0"/>
              <a:t>ion</a:t>
            </a:r>
            <a:r>
              <a:rPr lang="de-DE" sz="1800" dirty="0" smtClean="0"/>
              <a:t> </a:t>
            </a:r>
            <a:r>
              <a:rPr lang="de-DE" sz="1800" dirty="0" err="1" smtClean="0"/>
              <a:t>mouvement</a:t>
            </a:r>
            <a:r>
              <a:rPr lang="de-DE" sz="1800" dirty="0" smtClean="0"/>
              <a:t> </a:t>
            </a:r>
            <a:r>
              <a:rPr lang="de-DE" sz="1800" dirty="0" err="1" smtClean="0"/>
              <a:t>can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neglected</a:t>
            </a:r>
            <a:endParaRPr lang="de-DE" sz="1800" dirty="0"/>
          </a:p>
          <a:p>
            <a:pPr eaLnBrk="1" hangingPunct="1"/>
            <a:endParaRPr lang="de-DE" sz="1800" dirty="0"/>
          </a:p>
          <a:p>
            <a:pPr marL="285750" indent="-285750" eaLnBrk="1" hangingPunct="1">
              <a:buFont typeface="Wingdings" charset="0"/>
              <a:buChar char="è"/>
            </a:pPr>
            <a:r>
              <a:rPr lang="de-DE" sz="1800" dirty="0" smtClean="0"/>
              <a:t>First-order </a:t>
            </a:r>
            <a:r>
              <a:rPr lang="de-DE" sz="1800" dirty="0" err="1" smtClean="0"/>
              <a:t>approximation</a:t>
            </a:r>
            <a:r>
              <a:rPr lang="de-DE" sz="1800" dirty="0" smtClean="0"/>
              <a:t> </a:t>
            </a:r>
            <a:r>
              <a:rPr lang="de-DE" sz="1800" dirty="0" smtClean="0">
                <a:sym typeface="Wingdings"/>
              </a:rPr>
              <a:t> </a:t>
            </a:r>
            <a:r>
              <a:rPr lang="de-DE" sz="1800" dirty="0" err="1" smtClean="0">
                <a:sym typeface="Wingdings"/>
              </a:rPr>
              <a:t>collective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>
                <a:sym typeface="Wingdings"/>
              </a:rPr>
              <a:t>q</a:t>
            </a:r>
            <a:r>
              <a:rPr lang="de-DE" sz="1800" dirty="0" err="1" smtClean="0"/>
              <a:t>uiver</a:t>
            </a:r>
            <a:r>
              <a:rPr lang="de-DE" sz="1800" dirty="0" smtClean="0"/>
              <a:t> </a:t>
            </a:r>
            <a:r>
              <a:rPr lang="de-DE" sz="1800" dirty="0" err="1" smtClean="0"/>
              <a:t>velocity</a:t>
            </a:r>
            <a:r>
              <a:rPr lang="de-DE" sz="1800" dirty="0" smtClean="0"/>
              <a:t> of </a:t>
            </a:r>
            <a:r>
              <a:rPr lang="de-DE" sz="1800" dirty="0" err="1" smtClean="0"/>
              <a:t>electrons</a:t>
            </a:r>
            <a:r>
              <a:rPr lang="de-DE" sz="1800" dirty="0" smtClean="0"/>
              <a:t>:  </a:t>
            </a:r>
            <a:r>
              <a:rPr lang="ro-RO" sz="1800" b="1" dirty="0" smtClean="0">
                <a:solidFill>
                  <a:srgbClr val="FF0000"/>
                </a:solidFill>
              </a:rPr>
              <a:t>v</a:t>
            </a:r>
            <a:r>
              <a:rPr lang="ro-RO" sz="1800" b="1" baseline="-25000" dirty="0" smtClean="0">
                <a:solidFill>
                  <a:srgbClr val="FF0000"/>
                </a:solidFill>
              </a:rPr>
              <a:t>osc</a:t>
            </a:r>
            <a:r>
              <a:rPr lang="ro-RO" sz="1800" baseline="-25000" dirty="0" smtClean="0">
                <a:solidFill>
                  <a:srgbClr val="FF0000"/>
                </a:solidFill>
              </a:rPr>
              <a:t> </a:t>
            </a:r>
            <a:r>
              <a:rPr lang="ro-RO" sz="1800" dirty="0">
                <a:solidFill>
                  <a:srgbClr val="FF0000"/>
                </a:solidFill>
              </a:rPr>
              <a:t>= e</a:t>
            </a:r>
            <a:r>
              <a:rPr lang="ro-RO" sz="1800" b="1" dirty="0">
                <a:solidFill>
                  <a:srgbClr val="FF0000"/>
                </a:solidFill>
              </a:rPr>
              <a:t>E</a:t>
            </a:r>
            <a:r>
              <a:rPr lang="ro-RO" sz="1800" b="1" baseline="-25000" dirty="0">
                <a:solidFill>
                  <a:srgbClr val="FF0000"/>
                </a:solidFill>
              </a:rPr>
              <a:t>0</a:t>
            </a:r>
            <a:r>
              <a:rPr lang="ro-RO" sz="1800" dirty="0">
                <a:solidFill>
                  <a:srgbClr val="FF0000"/>
                </a:solidFill>
              </a:rPr>
              <a:t>/(</a:t>
            </a:r>
            <a:r>
              <a:rPr lang="ro-RO" sz="1800" dirty="0" smtClean="0">
                <a:solidFill>
                  <a:srgbClr val="FF0000"/>
                </a:solidFill>
              </a:rPr>
              <a:t>m</a:t>
            </a:r>
            <a:r>
              <a:rPr lang="ro-RO" sz="1800" baseline="-25000" dirty="0" smtClean="0">
                <a:solidFill>
                  <a:srgbClr val="FF0000"/>
                </a:solidFill>
              </a:rPr>
              <a:t>e</a:t>
            </a:r>
            <a:r>
              <a:rPr lang="ro-RO" sz="1800" dirty="0" smtClean="0">
                <a:solidFill>
                  <a:srgbClr val="FF0000"/>
                </a:solidFill>
              </a:rPr>
              <a:t>ω</a:t>
            </a:r>
            <a:r>
              <a:rPr lang="ro-RO" sz="1800" baseline="-25000" dirty="0" smtClean="0">
                <a:solidFill>
                  <a:srgbClr val="FF0000"/>
                </a:solidFill>
              </a:rPr>
              <a:t>0</a:t>
            </a:r>
            <a:r>
              <a:rPr lang="ro-RO" sz="1800" dirty="0">
                <a:solidFill>
                  <a:srgbClr val="FF0000"/>
                </a:solidFill>
              </a:rPr>
              <a:t>) </a:t>
            </a:r>
            <a:r>
              <a:rPr lang="ro-RO" sz="1800" dirty="0" smtClean="0">
                <a:solidFill>
                  <a:srgbClr val="FF0000"/>
                </a:solidFill>
              </a:rPr>
              <a:t>,</a:t>
            </a:r>
            <a:endParaRPr lang="de-DE" sz="1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de-DE" sz="1800" dirty="0" smtClean="0"/>
              <a:t>i.e. neglecting </a:t>
            </a:r>
            <a:r>
              <a:rPr lang="de-DE" sz="1800" b="1" dirty="0">
                <a:solidFill>
                  <a:srgbClr val="FF0000"/>
                </a:solidFill>
              </a:rPr>
              <a:t>v</a:t>
            </a:r>
            <a:r>
              <a:rPr lang="de-DE" sz="1800" dirty="0">
                <a:solidFill>
                  <a:srgbClr val="FF0000"/>
                </a:solidFill>
              </a:rPr>
              <a:t> x </a:t>
            </a:r>
            <a:r>
              <a:rPr lang="de-DE" sz="1800" b="1" dirty="0" smtClean="0">
                <a:solidFill>
                  <a:srgbClr val="FF0000"/>
                </a:solidFill>
              </a:rPr>
              <a:t>B = </a:t>
            </a:r>
            <a:r>
              <a:rPr lang="de-DE" sz="1800" dirty="0" smtClean="0">
                <a:solidFill>
                  <a:srgbClr val="FF0000"/>
                </a:solidFill>
              </a:rPr>
              <a:t>O(v/c)</a:t>
            </a:r>
            <a:endParaRPr lang="de-DE" sz="1800" dirty="0" smtClean="0"/>
          </a:p>
          <a:p>
            <a:pPr eaLnBrk="1" hangingPunct="1"/>
            <a:endParaRPr lang="de-DE" sz="1800" dirty="0">
              <a:sym typeface="Wingdings"/>
            </a:endParaRPr>
          </a:p>
          <a:p>
            <a:pPr eaLnBrk="1" hangingPunct="1"/>
            <a:endParaRPr lang="de-DE" sz="1800" dirty="0">
              <a:sym typeface="Wingdings"/>
            </a:endParaRPr>
          </a:p>
          <a:p>
            <a:pPr eaLnBrk="1" hangingPunct="1"/>
            <a:endParaRPr lang="de-DE" sz="1800" dirty="0" smtClean="0">
              <a:sym typeface="Wingdings"/>
            </a:endParaRPr>
          </a:p>
          <a:p>
            <a:pPr eaLnBrk="1" hangingPunct="1"/>
            <a:endParaRPr lang="de-DE" sz="1800" dirty="0" smtClean="0">
              <a:sym typeface="Wingdings"/>
            </a:endParaRPr>
          </a:p>
          <a:p>
            <a:pPr marL="285750" indent="-285750" eaLnBrk="1" hangingPunct="1">
              <a:buFont typeface="Wingdings" charset="0"/>
              <a:buChar char="è"/>
            </a:pPr>
            <a:endParaRPr lang="de-DE" sz="1800" dirty="0" smtClean="0"/>
          </a:p>
          <a:p>
            <a:pPr marL="285750" indent="-285750" eaLnBrk="1" hangingPunct="1">
              <a:buFont typeface="Wingdings" charset="0"/>
              <a:buChar char="è"/>
            </a:pPr>
            <a:r>
              <a:rPr lang="de-DE" sz="1800" dirty="0" err="1" smtClean="0"/>
              <a:t>Coherent</a:t>
            </a:r>
            <a:r>
              <a:rPr lang="de-DE" sz="1800" dirty="0" smtClean="0"/>
              <a:t> </a:t>
            </a:r>
            <a:r>
              <a:rPr lang="de-DE" sz="1800" dirty="0" err="1" smtClean="0"/>
              <a:t>motion</a:t>
            </a:r>
            <a:r>
              <a:rPr lang="de-DE" sz="1800" dirty="0" smtClean="0"/>
              <a:t> of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laser</a:t>
            </a:r>
            <a:r>
              <a:rPr lang="de-DE" sz="1800" dirty="0" smtClean="0"/>
              <a:t> </a:t>
            </a:r>
            <a:r>
              <a:rPr lang="de-DE" sz="1800" dirty="0" err="1" smtClean="0"/>
              <a:t>induces</a:t>
            </a:r>
            <a:r>
              <a:rPr lang="de-DE" sz="1800" dirty="0" smtClean="0"/>
              <a:t> </a:t>
            </a:r>
            <a:r>
              <a:rPr lang="de-DE" sz="1800" dirty="0" err="1" smtClean="0"/>
              <a:t>coherent</a:t>
            </a:r>
            <a:r>
              <a:rPr lang="de-DE" sz="1800" dirty="0" smtClean="0"/>
              <a:t> </a:t>
            </a:r>
            <a:r>
              <a:rPr lang="de-DE" sz="1800" dirty="0" err="1" smtClean="0"/>
              <a:t>motion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electrons</a:t>
            </a:r>
            <a:r>
              <a:rPr lang="de-DE" sz="1800" dirty="0" smtClean="0"/>
              <a:t>, </a:t>
            </a:r>
            <a:r>
              <a:rPr lang="de-DE" sz="1800" dirty="0" err="1" smtClean="0"/>
              <a:t>enslaved</a:t>
            </a:r>
            <a:r>
              <a:rPr lang="de-DE" sz="1800" dirty="0" smtClean="0"/>
              <a:t>, </a:t>
            </a:r>
          </a:p>
          <a:p>
            <a:pPr eaLnBrk="1" hangingPunct="1"/>
            <a:r>
              <a:rPr lang="de-DE" sz="1800" dirty="0" smtClean="0"/>
              <a:t>e.g. plane </a:t>
            </a:r>
            <a:r>
              <a:rPr lang="de-DE" sz="1800" dirty="0" err="1" smtClean="0"/>
              <a:t>wave</a:t>
            </a:r>
            <a:r>
              <a:rPr lang="de-DE" sz="1800" dirty="0" smtClean="0"/>
              <a:t>, linear </a:t>
            </a:r>
            <a:r>
              <a:rPr lang="de-DE" sz="1800" dirty="0" err="1" smtClean="0"/>
              <a:t>polarization</a:t>
            </a:r>
            <a:r>
              <a:rPr lang="de-DE" sz="1800" dirty="0" smtClean="0"/>
              <a:t> </a:t>
            </a:r>
            <a:r>
              <a:rPr lang="de-DE" sz="1800" dirty="0" err="1" smtClean="0"/>
              <a:t>particles</a:t>
            </a:r>
            <a:r>
              <a:rPr lang="de-DE" sz="1800" dirty="0" smtClean="0"/>
              <a:t> </a:t>
            </a:r>
            <a:r>
              <a:rPr lang="de-DE" sz="1800" dirty="0" err="1" smtClean="0"/>
              <a:t>oscillate</a:t>
            </a:r>
            <a:r>
              <a:rPr lang="de-DE" sz="1800" dirty="0" smtClean="0"/>
              <a:t> </a:t>
            </a:r>
            <a:r>
              <a:rPr lang="de-DE" sz="1800" dirty="0" err="1" smtClean="0"/>
              <a:t>up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down </a:t>
            </a:r>
            <a:r>
              <a:rPr lang="de-DE" sz="1800" dirty="0" err="1" smtClean="0"/>
              <a:t>following</a:t>
            </a:r>
            <a:r>
              <a:rPr lang="de-DE" sz="1800" dirty="0" smtClean="0"/>
              <a:t> E. </a:t>
            </a:r>
          </a:p>
          <a:p>
            <a:pPr eaLnBrk="1" hangingPunct="1"/>
            <a:r>
              <a:rPr lang="de-DE" sz="1800" dirty="0" smtClean="0"/>
              <a:t>Dispersion </a:t>
            </a:r>
            <a:r>
              <a:rPr lang="de-DE" sz="1800" dirty="0" err="1" smtClean="0"/>
              <a:t>relation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v</a:t>
            </a:r>
            <a:r>
              <a:rPr lang="de-DE" sz="1800" baseline="-25000" dirty="0" err="1" smtClean="0"/>
              <a:t>ph</a:t>
            </a:r>
            <a:r>
              <a:rPr lang="de-DE" sz="1800" baseline="-250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wave</a:t>
            </a:r>
            <a:r>
              <a:rPr lang="de-DE" sz="1800" dirty="0" smtClean="0"/>
              <a:t> </a:t>
            </a:r>
            <a:r>
              <a:rPr lang="de-DE" sz="1800" dirty="0" err="1" smtClean="0"/>
              <a:t>modified</a:t>
            </a:r>
            <a:r>
              <a:rPr lang="de-DE" sz="1800" dirty="0" smtClean="0"/>
              <a:t> : </a:t>
            </a:r>
            <a:r>
              <a:rPr lang="de-DE" sz="1800" dirty="0" err="1" smtClean="0"/>
              <a:t>only</a:t>
            </a:r>
            <a:r>
              <a:rPr lang="de-DE" sz="1800" dirty="0" smtClean="0"/>
              <a:t> </a:t>
            </a:r>
            <a:r>
              <a:rPr lang="de-DE" sz="1800" dirty="0" err="1" smtClean="0"/>
              <a:t>waves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              </a:t>
            </a:r>
            <a:r>
              <a:rPr lang="de-DE" sz="1800" dirty="0" err="1" smtClean="0"/>
              <a:t>can</a:t>
            </a:r>
            <a:r>
              <a:rPr lang="de-DE" sz="1800" dirty="0" smtClean="0"/>
              <a:t> </a:t>
            </a:r>
            <a:r>
              <a:rPr lang="de-DE" sz="1800" dirty="0" err="1" smtClean="0"/>
              <a:t>propagate</a:t>
            </a:r>
            <a:r>
              <a:rPr lang="de-DE" sz="1800" dirty="0" smtClean="0"/>
              <a:t> . </a:t>
            </a:r>
          </a:p>
          <a:p>
            <a:pPr eaLnBrk="1" hangingPunct="1"/>
            <a:endParaRPr lang="de-DE" sz="1800" dirty="0"/>
          </a:p>
          <a:p>
            <a:pPr marL="285750" indent="-285750" eaLnBrk="1" hangingPunct="1">
              <a:buFont typeface="Wingdings" charset="0"/>
              <a:buChar char="è"/>
            </a:pPr>
            <a:r>
              <a:rPr lang="de-DE" sz="1800" dirty="0" err="1" smtClean="0">
                <a:sym typeface="Wingdings"/>
              </a:rPr>
              <a:t>Oscillating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electrons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collide</a:t>
            </a:r>
            <a:r>
              <a:rPr lang="de-DE" sz="1800" dirty="0" smtClean="0">
                <a:sym typeface="Wingdings"/>
              </a:rPr>
              <a:t> with </a:t>
            </a:r>
            <a:r>
              <a:rPr lang="de-DE" sz="1800" dirty="0" err="1" smtClean="0">
                <a:sym typeface="Wingdings"/>
              </a:rPr>
              <a:t>ions</a:t>
            </a:r>
            <a:r>
              <a:rPr lang="de-DE" sz="1800" dirty="0" smtClean="0">
                <a:sym typeface="Wingdings"/>
              </a:rPr>
              <a:t> &amp; lose </a:t>
            </a:r>
            <a:r>
              <a:rPr lang="de-DE" sz="1800" dirty="0" err="1" smtClean="0">
                <a:sym typeface="Wingdings"/>
              </a:rPr>
              <a:t>ordered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energy</a:t>
            </a:r>
            <a:r>
              <a:rPr lang="de-DE" sz="1800" dirty="0" smtClean="0">
                <a:sym typeface="Wingdings"/>
              </a:rPr>
              <a:t> (inverse Bremsstrahlung) </a:t>
            </a:r>
          </a:p>
          <a:p>
            <a:pPr eaLnBrk="1" hangingPunct="1"/>
            <a:r>
              <a:rPr lang="de-DE" sz="1800" b="1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de-DE" sz="1800" b="1" dirty="0" err="1" smtClean="0">
                <a:solidFill>
                  <a:srgbClr val="0000FF"/>
                </a:solidFill>
                <a:sym typeface="Wingdings"/>
              </a:rPr>
              <a:t>wavse</a:t>
            </a:r>
            <a:r>
              <a:rPr lang="de-DE" sz="1800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sym typeface="Wingdings"/>
              </a:rPr>
              <a:t>absorption</a:t>
            </a:r>
            <a:r>
              <a:rPr lang="de-DE" sz="1800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sym typeface="Wingdings"/>
              </a:rPr>
              <a:t>and</a:t>
            </a:r>
            <a:r>
              <a:rPr lang="de-DE" sz="1800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sym typeface="Wingdings"/>
              </a:rPr>
              <a:t>plasma</a:t>
            </a:r>
            <a:r>
              <a:rPr lang="de-DE" sz="1800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sym typeface="Wingdings"/>
              </a:rPr>
              <a:t>heating</a:t>
            </a:r>
            <a:endParaRPr lang="de-DE" sz="1800" dirty="0"/>
          </a:p>
        </p:txBody>
      </p:sp>
      <p:pic>
        <p:nvPicPr>
          <p:cNvPr id="2" name="Bild 1" descr="figure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902770"/>
            <a:ext cx="1224135" cy="9247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528" y="618120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de-DE" b="1" dirty="0" smtClean="0">
                <a:sym typeface="Wingdings"/>
              </a:rPr>
              <a:t>N.B. </a:t>
            </a:r>
            <a:r>
              <a:rPr lang="de-DE" dirty="0" err="1">
                <a:sym typeface="Wingdings"/>
              </a:rPr>
              <a:t>R</a:t>
            </a:r>
            <a:r>
              <a:rPr lang="de-DE" dirty="0" err="1" smtClean="0">
                <a:sym typeface="Wingdings"/>
              </a:rPr>
              <a:t>elativistic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effects</a:t>
            </a:r>
            <a:r>
              <a:rPr lang="de-DE" dirty="0">
                <a:sym typeface="Wingdings"/>
              </a:rPr>
              <a:t>,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O(v</a:t>
            </a:r>
            <a:r>
              <a:rPr lang="de-DE" baseline="30000" dirty="0">
                <a:solidFill>
                  <a:srgbClr val="FF0000"/>
                </a:solidFill>
              </a:rPr>
              <a:t>2</a:t>
            </a:r>
            <a:r>
              <a:rPr lang="de-DE" dirty="0">
                <a:solidFill>
                  <a:srgbClr val="FF0000"/>
                </a:solidFill>
              </a:rPr>
              <a:t>/c</a:t>
            </a:r>
            <a:r>
              <a:rPr lang="de-DE" baseline="30000" dirty="0">
                <a:solidFill>
                  <a:srgbClr val="FF0000"/>
                </a:solidFill>
              </a:rPr>
              <a:t>2</a:t>
            </a:r>
            <a:r>
              <a:rPr lang="de-DE" dirty="0">
                <a:solidFill>
                  <a:srgbClr val="FF0000"/>
                </a:solidFill>
              </a:rPr>
              <a:t>), </a:t>
            </a:r>
            <a:r>
              <a:rPr lang="de-DE" dirty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drift</a:t>
            </a:r>
            <a:r>
              <a:rPr lang="de-DE" dirty="0" smtClean="0">
                <a:sym typeface="Wingdings"/>
              </a:rPr>
              <a:t> parallel </a:t>
            </a:r>
            <a:r>
              <a:rPr lang="de-DE" dirty="0" err="1" smtClean="0">
                <a:sym typeface="Wingdings"/>
              </a:rPr>
              <a:t>to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propagation</a:t>
            </a:r>
            <a:r>
              <a:rPr lang="de-DE" dirty="0" smtClean="0">
                <a:sym typeface="Wingdings"/>
              </a:rPr>
              <a:t> +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figure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b="1" dirty="0">
                <a:solidFill>
                  <a:srgbClr val="0000FF"/>
                </a:solidFill>
                <a:sym typeface="Wingdings"/>
              </a:rPr>
              <a:t>8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motion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 </a:t>
            </a:r>
            <a:r>
              <a:rPr lang="de-DE" dirty="0" err="1" smtClean="0">
                <a:sym typeface="Wingdings"/>
              </a:rPr>
              <a:t>for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intensities</a:t>
            </a:r>
            <a:r>
              <a:rPr lang="de-DE" dirty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above</a:t>
            </a:r>
            <a:r>
              <a:rPr lang="de-DE" dirty="0" smtClean="0">
                <a:sym typeface="Wingdings"/>
              </a:rPr>
              <a:t> ~</a:t>
            </a:r>
            <a:r>
              <a:rPr lang="de-DE" dirty="0">
                <a:sym typeface="Wingdings"/>
              </a:rPr>
              <a:t>10</a:t>
            </a:r>
            <a:r>
              <a:rPr lang="de-DE" baseline="30000" dirty="0">
                <a:sym typeface="Wingdings"/>
              </a:rPr>
              <a:t>18</a:t>
            </a:r>
            <a:r>
              <a:rPr lang="de-DE" dirty="0">
                <a:sym typeface="Wingdings"/>
              </a:rPr>
              <a:t> W/</a:t>
            </a:r>
            <a:r>
              <a:rPr lang="de-DE" dirty="0" smtClean="0">
                <a:sym typeface="Wingdings"/>
              </a:rPr>
              <a:t>cm</a:t>
            </a:r>
            <a:r>
              <a:rPr lang="de-DE" baseline="30000" dirty="0" smtClean="0">
                <a:sym typeface="Wingdings"/>
              </a:rPr>
              <a:t>2</a:t>
            </a:r>
            <a:r>
              <a:rPr lang="de-DE" dirty="0" smtClean="0">
                <a:sym typeface="Wingdings"/>
              </a:rPr>
              <a:t> </a:t>
            </a:r>
          </a:p>
        </p:txBody>
      </p:sp>
      <p:pic>
        <p:nvPicPr>
          <p:cNvPr id="4" name="Image 3" descr="Capture d’écran 2015-08-19 à 14.52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40968"/>
            <a:ext cx="4734884" cy="13681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00192" y="3068960"/>
            <a:ext cx="887871" cy="36933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 </a:t>
            </a:r>
            <a:r>
              <a:rPr lang="fr-FR" b="1" dirty="0" err="1" smtClean="0"/>
              <a:t>v</a:t>
            </a:r>
            <a:r>
              <a:rPr lang="fr-FR" b="1" baseline="-25000" dirty="0" err="1" smtClean="0"/>
              <a:t>osc</a:t>
            </a:r>
            <a:r>
              <a:rPr lang="fr-FR" b="1" dirty="0" smtClean="0"/>
              <a:t> </a:t>
            </a:r>
            <a:r>
              <a:rPr lang="fr-FR" dirty="0" smtClean="0"/>
              <a:t>II </a:t>
            </a:r>
            <a:r>
              <a:rPr lang="fr-FR" b="1" dirty="0" smtClean="0"/>
              <a:t>E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6228184" y="4941168"/>
            <a:ext cx="978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baseline="-25000" dirty="0" smtClean="0">
                <a:solidFill>
                  <a:srgbClr val="FF0000"/>
                </a:solidFill>
              </a:rPr>
              <a:t>  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r>
              <a:rPr lang="el-GR" b="1" baseline="-25000" dirty="0" smtClean="0">
                <a:solidFill>
                  <a:srgbClr val="FF0000"/>
                </a:solidFill>
              </a:rPr>
              <a:t>o</a:t>
            </a:r>
            <a:r>
              <a:rPr lang="fr-FR" b="1" baseline="-25000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&gt;</a:t>
            </a:r>
            <a:r>
              <a:rPr lang="el-GR" b="1" dirty="0">
                <a:solidFill>
                  <a:srgbClr val="FF0000"/>
                </a:solidFill>
              </a:rPr>
              <a:t>ω</a:t>
            </a:r>
            <a:r>
              <a:rPr lang="el-GR" b="1" baseline="-25000" dirty="0">
                <a:solidFill>
                  <a:srgbClr val="FF0000"/>
                </a:solidFill>
              </a:rPr>
              <a:t>pe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Textfeld 3"/>
          <p:cNvSpPr txBox="1">
            <a:spLocks noChangeArrowheads="1"/>
          </p:cNvSpPr>
          <p:nvPr/>
        </p:nvSpPr>
        <p:spPr bwMode="auto">
          <a:xfrm>
            <a:off x="5219700" y="476250"/>
            <a:ext cx="3439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0000FF"/>
                </a:solidFill>
              </a:rPr>
              <a:t>The </a:t>
            </a:r>
            <a:r>
              <a:rPr lang="de-DE" b="1" dirty="0" err="1">
                <a:solidFill>
                  <a:srgbClr val="0000FF"/>
                </a:solidFill>
              </a:rPr>
              <a:t>ponderomotive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force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6628" name="Textfeld 1"/>
          <p:cNvSpPr txBox="1">
            <a:spLocks noChangeArrowheads="1"/>
          </p:cNvSpPr>
          <p:nvPr/>
        </p:nvSpPr>
        <p:spPr bwMode="auto">
          <a:xfrm>
            <a:off x="35496" y="5157192"/>
            <a:ext cx="91527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hangingPunct="1">
              <a:buFont typeface="Wingdings" charset="0"/>
              <a:buChar char="è"/>
            </a:pPr>
            <a:r>
              <a:rPr lang="de-DE" sz="1800" dirty="0" err="1" smtClean="0"/>
              <a:t>Ponderomotive</a:t>
            </a:r>
            <a:r>
              <a:rPr lang="de-DE" sz="1800" dirty="0" smtClean="0"/>
              <a:t> </a:t>
            </a:r>
            <a:r>
              <a:rPr lang="de-DE" sz="1800" dirty="0" err="1" smtClean="0"/>
              <a:t>force</a:t>
            </a:r>
            <a:r>
              <a:rPr lang="de-DE" sz="1800" dirty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an </a:t>
            </a:r>
            <a:r>
              <a:rPr lang="de-DE" sz="1800" b="1" dirty="0" err="1">
                <a:solidFill>
                  <a:srgbClr val="0000FF"/>
                </a:solidFill>
              </a:rPr>
              <a:t>envelope</a:t>
            </a:r>
            <a:r>
              <a:rPr lang="de-DE" sz="1800" b="1" dirty="0">
                <a:solidFill>
                  <a:srgbClr val="0000FF"/>
                </a:solidFill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</a:rPr>
              <a:t>effect</a:t>
            </a:r>
            <a:r>
              <a:rPr lang="de-DE" sz="1800" b="1" dirty="0" smtClean="0">
                <a:solidFill>
                  <a:srgbClr val="0000FF"/>
                </a:solidFill>
              </a:rPr>
              <a:t>*</a:t>
            </a:r>
            <a:r>
              <a:rPr lang="de-DE" sz="1800" dirty="0" smtClean="0"/>
              <a:t>, </a:t>
            </a:r>
            <a:r>
              <a:rPr lang="de-DE" sz="1800" dirty="0" err="1" smtClean="0"/>
              <a:t>related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light </a:t>
            </a:r>
            <a:r>
              <a:rPr lang="de-DE" sz="1800" dirty="0" err="1" smtClean="0"/>
              <a:t>pressure</a:t>
            </a:r>
            <a:r>
              <a:rPr lang="de-DE" sz="1800" dirty="0" smtClean="0"/>
              <a:t>, </a:t>
            </a:r>
            <a:r>
              <a:rPr lang="de-DE" sz="1800" dirty="0" err="1" smtClean="0"/>
              <a:t>which</a:t>
            </a:r>
            <a:r>
              <a:rPr lang="de-DE" sz="1800" dirty="0" smtClean="0"/>
              <a:t> </a:t>
            </a:r>
            <a:r>
              <a:rPr lang="de-DE" sz="1800" dirty="0" err="1" smtClean="0"/>
              <a:t>exists</a:t>
            </a:r>
            <a:r>
              <a:rPr lang="de-DE" sz="1800" dirty="0" smtClean="0"/>
              <a:t> in:</a:t>
            </a:r>
          </a:p>
          <a:p>
            <a:pPr eaLnBrk="1" hangingPunct="1"/>
            <a:r>
              <a:rPr lang="de-DE" sz="1800" dirty="0" smtClean="0"/>
              <a:t>     1) </a:t>
            </a:r>
            <a:r>
              <a:rPr lang="de-DE" sz="1800" dirty="0" err="1" smtClean="0"/>
              <a:t>tranverse</a:t>
            </a:r>
            <a:r>
              <a:rPr lang="de-DE" sz="1800" dirty="0" smtClean="0"/>
              <a:t> </a:t>
            </a:r>
            <a:r>
              <a:rPr lang="de-DE" sz="1800" dirty="0" err="1" smtClean="0"/>
              <a:t>direction</a:t>
            </a:r>
            <a:r>
              <a:rPr lang="de-DE" sz="1800" dirty="0" smtClean="0"/>
              <a:t>: kicks </a:t>
            </a:r>
            <a:r>
              <a:rPr lang="de-DE" sz="1800" dirty="0" err="1" smtClean="0"/>
              <a:t>away</a:t>
            </a:r>
            <a:r>
              <a:rPr lang="de-DE" sz="1800" dirty="0" smtClean="0"/>
              <a:t> </a:t>
            </a:r>
            <a:r>
              <a:rPr lang="de-DE" sz="1800" dirty="0" err="1" smtClean="0"/>
              <a:t>electrons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high </a:t>
            </a:r>
            <a:r>
              <a:rPr lang="de-DE" sz="1800" dirty="0" err="1" smtClean="0"/>
              <a:t>intensity</a:t>
            </a:r>
            <a:r>
              <a:rPr lang="de-DE" sz="1800" dirty="0" smtClean="0"/>
              <a:t> </a:t>
            </a:r>
            <a:r>
              <a:rPr lang="de-DE" sz="1800" dirty="0" err="1" smtClean="0"/>
              <a:t>zones</a:t>
            </a:r>
            <a:r>
              <a:rPr lang="de-DE" sz="1800" dirty="0" smtClean="0"/>
              <a:t> </a:t>
            </a:r>
            <a:r>
              <a:rPr lang="de-DE" sz="1800" dirty="0" err="1" smtClean="0"/>
              <a:t>resulting</a:t>
            </a:r>
            <a:r>
              <a:rPr lang="de-DE" sz="1800" dirty="0" smtClean="0"/>
              <a:t> in </a:t>
            </a:r>
            <a:r>
              <a:rPr lang="de-DE" sz="1800" dirty="0" err="1" smtClean="0"/>
              <a:t>channeling</a:t>
            </a:r>
            <a:r>
              <a:rPr lang="de-DE" sz="1800" dirty="0" smtClean="0"/>
              <a:t>, </a:t>
            </a:r>
          </a:p>
          <a:p>
            <a:pPr eaLnBrk="1" hangingPunct="1"/>
            <a:r>
              <a:rPr lang="de-DE" sz="1800" dirty="0" smtClean="0"/>
              <a:t>         </a:t>
            </a:r>
            <a:r>
              <a:rPr lang="de-DE" sz="1800" dirty="0" err="1" smtClean="0"/>
              <a:t>density</a:t>
            </a:r>
            <a:r>
              <a:rPr lang="de-DE" sz="1800" dirty="0" smtClean="0"/>
              <a:t> </a:t>
            </a:r>
            <a:r>
              <a:rPr lang="de-DE" sz="1800" dirty="0" err="1" smtClean="0"/>
              <a:t>perturbations</a:t>
            </a:r>
            <a:r>
              <a:rPr lang="de-DE" sz="1800" dirty="0" smtClean="0"/>
              <a:t>, </a:t>
            </a:r>
            <a:r>
              <a:rPr lang="de-DE" sz="1800" dirty="0" err="1" smtClean="0"/>
              <a:t>focusing</a:t>
            </a:r>
            <a:r>
              <a:rPr lang="de-DE" sz="1800" dirty="0" smtClean="0"/>
              <a:t>, </a:t>
            </a:r>
            <a:r>
              <a:rPr lang="de-DE" sz="1800" dirty="0" err="1" smtClean="0"/>
              <a:t>sideway</a:t>
            </a:r>
            <a:r>
              <a:rPr lang="de-DE" sz="1800" dirty="0" smtClean="0"/>
              <a:t> </a:t>
            </a:r>
            <a:r>
              <a:rPr lang="de-DE" sz="1800" dirty="0" err="1" smtClean="0"/>
              <a:t>shocks</a:t>
            </a:r>
            <a:r>
              <a:rPr lang="de-DE" sz="1800" dirty="0" smtClean="0"/>
              <a:t> (</a:t>
            </a:r>
            <a:r>
              <a:rPr lang="de-DE" sz="1800" dirty="0" err="1" smtClean="0">
                <a:solidFill>
                  <a:srgbClr val="0000FF"/>
                </a:solidFill>
              </a:rPr>
              <a:t>long</a:t>
            </a:r>
            <a:r>
              <a:rPr lang="de-DE" sz="1800" dirty="0" smtClean="0">
                <a:solidFill>
                  <a:srgbClr val="0000FF"/>
                </a:solidFill>
              </a:rPr>
              <a:t>-pulse</a:t>
            </a:r>
            <a:r>
              <a:rPr lang="de-DE" sz="1800" dirty="0" smtClean="0"/>
              <a:t>)</a:t>
            </a:r>
          </a:p>
          <a:p>
            <a:pPr eaLnBrk="1" hangingPunct="1"/>
            <a:r>
              <a:rPr lang="de-DE" sz="1800" dirty="0"/>
              <a:t> </a:t>
            </a:r>
            <a:r>
              <a:rPr lang="de-DE" sz="1800" dirty="0" smtClean="0"/>
              <a:t>    2) </a:t>
            </a:r>
            <a:r>
              <a:rPr lang="de-DE" sz="1800" dirty="0" err="1" smtClean="0"/>
              <a:t>propagation</a:t>
            </a:r>
            <a:r>
              <a:rPr lang="de-DE" sz="1800" dirty="0" smtClean="0"/>
              <a:t> </a:t>
            </a:r>
            <a:r>
              <a:rPr lang="de-DE" sz="1800" dirty="0" err="1" smtClean="0"/>
              <a:t>direction</a:t>
            </a:r>
            <a:r>
              <a:rPr lang="de-DE" sz="1800" dirty="0" smtClean="0"/>
              <a:t>: </a:t>
            </a:r>
            <a:r>
              <a:rPr lang="de-DE" sz="1800" dirty="0" err="1" smtClean="0"/>
              <a:t>particle</a:t>
            </a:r>
            <a:r>
              <a:rPr lang="de-DE" sz="1800" dirty="0" smtClean="0"/>
              <a:t> </a:t>
            </a:r>
            <a:r>
              <a:rPr lang="de-DE" sz="1800" dirty="0" err="1" smtClean="0"/>
              <a:t>acceleration</a:t>
            </a:r>
            <a:r>
              <a:rPr lang="de-DE" sz="1800" dirty="0" smtClean="0"/>
              <a:t> (</a:t>
            </a:r>
            <a:r>
              <a:rPr lang="de-DE" sz="1800" dirty="0" err="1" smtClean="0">
                <a:solidFill>
                  <a:srgbClr val="0000FF"/>
                </a:solidFill>
              </a:rPr>
              <a:t>short</a:t>
            </a:r>
            <a:r>
              <a:rPr lang="de-DE" sz="1800" dirty="0" smtClean="0">
                <a:solidFill>
                  <a:srgbClr val="0000FF"/>
                </a:solidFill>
              </a:rPr>
              <a:t>-pulse</a:t>
            </a:r>
            <a:r>
              <a:rPr lang="de-DE" sz="1800" dirty="0" smtClean="0"/>
              <a:t>),  e.g. </a:t>
            </a:r>
            <a:r>
              <a:rPr lang="de-DE" sz="1800" dirty="0" err="1" smtClean="0"/>
              <a:t>wakefield</a:t>
            </a:r>
            <a:endParaRPr lang="de-DE" sz="1800" dirty="0"/>
          </a:p>
        </p:txBody>
      </p:sp>
      <p:pic>
        <p:nvPicPr>
          <p:cNvPr id="3" name="Bild 2" descr="ponder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68960"/>
            <a:ext cx="4808753" cy="1800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9512" y="1340768"/>
            <a:ext cx="9111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de-DE" dirty="0" err="1" smtClean="0">
                <a:sym typeface="Wingdings"/>
              </a:rPr>
              <a:t>Discovered</a:t>
            </a:r>
            <a:r>
              <a:rPr lang="de-DE" dirty="0" smtClean="0">
                <a:sym typeface="Wingdings"/>
              </a:rPr>
              <a:t> in 1957 </a:t>
            </a:r>
            <a:r>
              <a:rPr lang="de-DE" dirty="0" err="1" smtClean="0">
                <a:sym typeface="Wingdings"/>
              </a:rPr>
              <a:t>by</a:t>
            </a:r>
            <a:r>
              <a:rPr lang="de-DE" dirty="0" smtClean="0">
                <a:sym typeface="Wingdings"/>
              </a:rPr>
              <a:t> Boot &amp; </a:t>
            </a:r>
            <a:r>
              <a:rPr lang="de-DE" dirty="0" err="1" smtClean="0">
                <a:sym typeface="Wingdings"/>
              </a:rPr>
              <a:t>Harvie</a:t>
            </a:r>
            <a:r>
              <a:rPr lang="de-DE" dirty="0" smtClean="0">
                <a:sym typeface="Wingdings"/>
              </a:rPr>
              <a:t> in radio-frequency </a:t>
            </a:r>
            <a:r>
              <a:rPr lang="de-DE" dirty="0" err="1" smtClean="0">
                <a:sym typeface="Wingdings"/>
              </a:rPr>
              <a:t>context</a:t>
            </a:r>
            <a:r>
              <a:rPr lang="de-DE" dirty="0" smtClean="0">
                <a:sym typeface="Wingdings"/>
              </a:rPr>
              <a:t> (</a:t>
            </a:r>
            <a:r>
              <a:rPr lang="en-US" i="1" dirty="0" smtClean="0">
                <a:solidFill>
                  <a:srgbClr val="0000FF"/>
                </a:solidFill>
              </a:rPr>
              <a:t>Nature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180, </a:t>
            </a:r>
            <a:r>
              <a:rPr lang="en-US" dirty="0">
                <a:solidFill>
                  <a:srgbClr val="0000FF"/>
                </a:solidFill>
              </a:rPr>
              <a:t>1187 (1957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)</a:t>
            </a:r>
          </a:p>
          <a:p>
            <a:r>
              <a:rPr lang="de-DE" dirty="0" smtClean="0"/>
              <a:t>     </a:t>
            </a:r>
            <a:r>
              <a:rPr lang="de-DE" sz="1600" dirty="0" err="1" smtClean="0"/>
              <a:t>Existence</a:t>
            </a:r>
            <a:r>
              <a:rPr lang="de-DE" sz="1600" dirty="0" smtClean="0"/>
              <a:t> of a non-zero time-</a:t>
            </a:r>
            <a:r>
              <a:rPr lang="de-DE" sz="1600" dirty="0" err="1" smtClean="0"/>
              <a:t>averaged</a:t>
            </a:r>
            <a:r>
              <a:rPr lang="de-DE" sz="1600" dirty="0" smtClean="0"/>
              <a:t> </a:t>
            </a:r>
            <a:r>
              <a:rPr lang="de-DE" sz="1600" dirty="0" err="1" smtClean="0"/>
              <a:t>force</a:t>
            </a:r>
            <a:r>
              <a:rPr lang="de-DE" sz="1600" dirty="0" smtClean="0"/>
              <a:t> in non-uniform </a:t>
            </a:r>
            <a:r>
              <a:rPr lang="de-DE" sz="1600" dirty="0" err="1" smtClean="0"/>
              <a:t>fields</a:t>
            </a:r>
            <a:r>
              <a:rPr lang="de-DE" sz="1600" dirty="0" smtClean="0"/>
              <a:t> (Landau, </a:t>
            </a:r>
            <a:r>
              <a:rPr lang="de-DE" sz="1600" dirty="0" err="1" smtClean="0"/>
              <a:t>Mechanics</a:t>
            </a:r>
            <a:r>
              <a:rPr lang="de-DE" sz="1600" dirty="0" smtClean="0"/>
              <a:t> 1940)</a:t>
            </a:r>
            <a:endParaRPr lang="en-US" sz="1600" dirty="0"/>
          </a:p>
        </p:txBody>
      </p:sp>
      <p:pic>
        <p:nvPicPr>
          <p:cNvPr id="5" name="Bild 4" descr="boo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132856"/>
            <a:ext cx="3024336" cy="259228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427984" y="2348880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 err="1">
                <a:solidFill>
                  <a:srgbClr val="FF0000"/>
                </a:solidFill>
              </a:rPr>
              <a:t>F</a:t>
            </a:r>
            <a:r>
              <a:rPr lang="da-DK" sz="2800" b="1" baseline="-25000" dirty="0" err="1">
                <a:solidFill>
                  <a:srgbClr val="FF0000"/>
                </a:solidFill>
              </a:rPr>
              <a:t>Pond</a:t>
            </a:r>
            <a:r>
              <a:rPr lang="da-DK" sz="2800" b="1" dirty="0">
                <a:solidFill>
                  <a:srgbClr val="FF0000"/>
                </a:solidFill>
              </a:rPr>
              <a:t> = − </a:t>
            </a:r>
            <a:r>
              <a:rPr lang="da-DK" sz="2800" b="1" dirty="0" smtClean="0">
                <a:solidFill>
                  <a:srgbClr val="FF0000"/>
                </a:solidFill>
              </a:rPr>
              <a:t>(e</a:t>
            </a:r>
            <a:r>
              <a:rPr lang="da-DK" sz="2800" b="1" baseline="30000" dirty="0" smtClean="0">
                <a:solidFill>
                  <a:srgbClr val="FF0000"/>
                </a:solidFill>
              </a:rPr>
              <a:t>2</a:t>
            </a:r>
            <a:r>
              <a:rPr lang="da-DK" sz="2800" b="1" dirty="0">
                <a:solidFill>
                  <a:srgbClr val="FF0000"/>
                </a:solidFill>
              </a:rPr>
              <a:t>/</a:t>
            </a:r>
            <a:r>
              <a:rPr lang="el-GR" sz="2800" b="1" dirty="0" smtClean="0">
                <a:solidFill>
                  <a:srgbClr val="FF0000"/>
                </a:solidFill>
              </a:rPr>
              <a:t>4m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e</a:t>
            </a:r>
            <a:r>
              <a:rPr lang="el-GR" sz="2800" b="1" dirty="0" smtClean="0">
                <a:solidFill>
                  <a:srgbClr val="FF0000"/>
                </a:solidFill>
              </a:rPr>
              <a:t>ω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o</a:t>
            </a:r>
            <a:r>
              <a:rPr lang="el-GR" sz="2800" b="1" baseline="30000" dirty="0" smtClean="0">
                <a:solidFill>
                  <a:srgbClr val="FF0000"/>
                </a:solidFill>
              </a:rPr>
              <a:t>2</a:t>
            </a:r>
            <a:r>
              <a:rPr lang="el-GR" sz="2800" b="1" dirty="0" smtClean="0">
                <a:solidFill>
                  <a:srgbClr val="FF0000"/>
                </a:solidFill>
              </a:rPr>
              <a:t>)</a:t>
            </a:r>
            <a:r>
              <a:rPr lang="el-GR" sz="2800" b="1" baseline="30000" dirty="0">
                <a:solidFill>
                  <a:srgbClr val="FF0000"/>
                </a:solidFill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∇E</a:t>
            </a:r>
            <a:r>
              <a:rPr lang="el-GR" sz="2800" b="1" baseline="30000" dirty="0" smtClean="0">
                <a:solidFill>
                  <a:srgbClr val="FF0000"/>
                </a:solidFill>
              </a:rPr>
              <a:t>2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 </a:t>
            </a:r>
            <a:endParaRPr lang="de-DE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92080" y="6453336"/>
            <a:ext cx="35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*</a:t>
            </a:r>
            <a:r>
              <a:rPr lang="fr-FR" sz="1400" dirty="0" err="1" smtClean="0"/>
              <a:t>quadratic</a:t>
            </a:r>
            <a:r>
              <a:rPr lang="fr-FR" sz="1400" dirty="0" smtClean="0"/>
              <a:t> in E, </a:t>
            </a:r>
            <a:r>
              <a:rPr lang="fr-FR" sz="1400" dirty="0" err="1" smtClean="0"/>
              <a:t>need</a:t>
            </a:r>
            <a:r>
              <a:rPr lang="fr-FR" sz="1400" dirty="0" smtClean="0"/>
              <a:t> </a:t>
            </a:r>
            <a:r>
              <a:rPr lang="fr-FR" sz="1400" dirty="0" err="1" smtClean="0"/>
              <a:t>somewhat</a:t>
            </a:r>
            <a:r>
              <a:rPr lang="fr-FR" sz="1400" dirty="0" smtClean="0"/>
              <a:t> </a:t>
            </a:r>
            <a:r>
              <a:rPr lang="fr-FR" sz="1400" dirty="0" err="1" smtClean="0"/>
              <a:t>high</a:t>
            </a:r>
            <a:r>
              <a:rPr lang="fr-FR" sz="1400" dirty="0" smtClean="0"/>
              <a:t> </a:t>
            </a:r>
            <a:r>
              <a:rPr lang="fr-FR" sz="1400" dirty="0" err="1" smtClean="0"/>
              <a:t>intensity</a:t>
            </a:r>
            <a:r>
              <a:rPr lang="fr-FR" sz="1400" dirty="0" smtClean="0"/>
              <a:t>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1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5577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feld 1"/>
          <p:cNvSpPr txBox="1">
            <a:spLocks noChangeArrowheads="1"/>
          </p:cNvSpPr>
          <p:nvPr/>
        </p:nvSpPr>
        <p:spPr bwMode="auto">
          <a:xfrm>
            <a:off x="5867400" y="476250"/>
            <a:ext cx="2867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0000FF"/>
                </a:solidFill>
              </a:rPr>
              <a:t>A real-</a:t>
            </a:r>
            <a:r>
              <a:rPr lang="de-DE" b="1" dirty="0" err="1">
                <a:solidFill>
                  <a:srgbClr val="0000FF"/>
                </a:solidFill>
              </a:rPr>
              <a:t>life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laser</a:t>
            </a:r>
            <a:r>
              <a:rPr lang="de-DE" b="1" dirty="0">
                <a:solidFill>
                  <a:srgbClr val="0000FF"/>
                </a:solidFill>
              </a:rPr>
              <a:t> pulse</a:t>
            </a:r>
          </a:p>
        </p:txBody>
      </p:sp>
      <p:pic>
        <p:nvPicPr>
          <p:cNvPr id="27653" name="Bild 2" descr="contra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635375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5536" y="5517232"/>
            <a:ext cx="7835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/>
              </a:rPr>
              <a:t> </a:t>
            </a:r>
            <a:r>
              <a:rPr lang="de-DE" dirty="0" err="1" smtClean="0">
                <a:sym typeface="Wingdings"/>
              </a:rPr>
              <a:t>There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is</a:t>
            </a:r>
            <a:r>
              <a:rPr lang="de-DE" dirty="0" smtClean="0">
                <a:sym typeface="Wingdings"/>
              </a:rPr>
              <a:t>  </a:t>
            </a:r>
            <a:r>
              <a:rPr lang="de-DE" dirty="0" err="1" smtClean="0">
                <a:sym typeface="Wingdings"/>
              </a:rPr>
              <a:t>almost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always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already</a:t>
            </a:r>
            <a:r>
              <a:rPr lang="de-DE" dirty="0" smtClean="0">
                <a:sym typeface="Wingdings"/>
              </a:rPr>
              <a:t> a </a:t>
            </a:r>
            <a:r>
              <a:rPr lang="de-DE" dirty="0" err="1" smtClean="0">
                <a:sym typeface="Wingdings"/>
              </a:rPr>
              <a:t>plasma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when</a:t>
            </a:r>
            <a:r>
              <a:rPr lang="de-DE" dirty="0" smtClean="0">
                <a:sym typeface="Wingdings"/>
              </a:rPr>
              <a:t>  „</a:t>
            </a:r>
            <a:r>
              <a:rPr lang="de-DE" dirty="0" err="1" smtClean="0">
                <a:sym typeface="Wingdings"/>
              </a:rPr>
              <a:t>your</a:t>
            </a:r>
            <a:r>
              <a:rPr lang="de-DE" dirty="0" smtClean="0">
                <a:sym typeface="Wingdings"/>
              </a:rPr>
              <a:t>“ pulse </a:t>
            </a:r>
            <a:r>
              <a:rPr lang="de-DE" dirty="0" err="1" smtClean="0">
                <a:sym typeface="Wingdings"/>
              </a:rPr>
              <a:t>arrives</a:t>
            </a:r>
            <a:endParaRPr lang="de-DE" dirty="0" smtClean="0">
              <a:sym typeface="Wingdings"/>
            </a:endParaRPr>
          </a:p>
          <a:p>
            <a:endParaRPr lang="de-DE" dirty="0">
              <a:sym typeface="Wingdings"/>
            </a:endParaRPr>
          </a:p>
          <a:p>
            <a:r>
              <a:rPr lang="de-DE" dirty="0" smtClean="0">
                <a:sym typeface="Wingdings"/>
              </a:rPr>
              <a:t> </a:t>
            </a:r>
            <a:r>
              <a:rPr lang="de-DE" dirty="0" err="1" smtClean="0">
                <a:sym typeface="Wingdings"/>
              </a:rPr>
              <a:t>Consequences</a:t>
            </a:r>
            <a:r>
              <a:rPr lang="de-DE" dirty="0" smtClean="0">
                <a:sym typeface="Wingdings"/>
              </a:rPr>
              <a:t> also for </a:t>
            </a:r>
            <a:r>
              <a:rPr lang="de-DE" dirty="0" err="1" smtClean="0">
                <a:sym typeface="Wingdings"/>
              </a:rPr>
              <a:t>simulation</a:t>
            </a:r>
            <a:r>
              <a:rPr lang="de-DE" dirty="0" smtClean="0">
                <a:sym typeface="Wingdings"/>
              </a:rPr>
              <a:t>: </a:t>
            </a:r>
            <a:r>
              <a:rPr lang="de-DE" dirty="0" err="1" smtClean="0">
                <a:sym typeface="Wingdings"/>
              </a:rPr>
              <a:t>can</a:t>
            </a:r>
            <a:r>
              <a:rPr lang="de-DE" dirty="0" smtClean="0">
                <a:sym typeface="Wingdings"/>
              </a:rPr>
              <a:t> not </a:t>
            </a:r>
            <a:r>
              <a:rPr lang="de-DE" dirty="0" err="1" smtClean="0">
                <a:sym typeface="Wingdings"/>
              </a:rPr>
              <a:t>always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consider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complete</a:t>
            </a:r>
            <a:r>
              <a:rPr lang="de-DE" dirty="0" smtClean="0">
                <a:sym typeface="Wingdings"/>
              </a:rPr>
              <a:t> pulse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340768"/>
            <a:ext cx="713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ym typeface="Wingdings"/>
              </a:rPr>
              <a:t> A </a:t>
            </a:r>
            <a:r>
              <a:rPr lang="de-DE" b="1" dirty="0" err="1" smtClean="0">
                <a:sym typeface="Wingdings"/>
              </a:rPr>
              <a:t>laser</a:t>
            </a:r>
            <a:r>
              <a:rPr lang="de-DE" b="1" dirty="0" smtClean="0">
                <a:sym typeface="Wingdings"/>
              </a:rPr>
              <a:t> pulse </a:t>
            </a:r>
            <a:r>
              <a:rPr lang="de-DE" b="1" dirty="0" err="1" smtClean="0">
                <a:sym typeface="Wingdings"/>
              </a:rPr>
              <a:t>is</a:t>
            </a:r>
            <a:r>
              <a:rPr lang="de-DE" b="1" dirty="0" smtClean="0">
                <a:sym typeface="Wingdings"/>
              </a:rPr>
              <a:t> not a Heaviside </a:t>
            </a:r>
            <a:r>
              <a:rPr lang="de-DE" b="1" dirty="0" err="1" smtClean="0">
                <a:sym typeface="Wingdings"/>
              </a:rPr>
              <a:t>function</a:t>
            </a:r>
            <a:r>
              <a:rPr lang="de-DE" b="1" dirty="0" smtClean="0">
                <a:sym typeface="Wingdings"/>
              </a:rPr>
              <a:t> in time (not </a:t>
            </a:r>
            <a:r>
              <a:rPr lang="de-DE" b="1" dirty="0" err="1" smtClean="0">
                <a:sym typeface="Wingdings"/>
              </a:rPr>
              <a:t>even</a:t>
            </a:r>
            <a:r>
              <a:rPr lang="de-DE" b="1" dirty="0" smtClean="0">
                <a:sym typeface="Wingdings"/>
              </a:rPr>
              <a:t> a </a:t>
            </a:r>
            <a:r>
              <a:rPr lang="de-DE" b="1" dirty="0" err="1" smtClean="0">
                <a:sym typeface="Wingdings"/>
              </a:rPr>
              <a:t>Gaussian</a:t>
            </a:r>
            <a:r>
              <a:rPr lang="de-DE" b="1" dirty="0" smtClean="0">
                <a:sym typeface="Wingdings"/>
              </a:rPr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Textfeld 3"/>
          <p:cNvSpPr txBox="1">
            <a:spLocks noChangeArrowheads="1"/>
          </p:cNvSpPr>
          <p:nvPr/>
        </p:nvSpPr>
        <p:spPr bwMode="auto">
          <a:xfrm>
            <a:off x="2195736" y="404664"/>
            <a:ext cx="6750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0000FF"/>
                </a:solidFill>
              </a:rPr>
              <a:t>High-</a:t>
            </a:r>
            <a:r>
              <a:rPr lang="de-DE" b="1" dirty="0" err="1">
                <a:solidFill>
                  <a:srgbClr val="0000FF"/>
                </a:solidFill>
              </a:rPr>
              <a:t>intensity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laser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interacting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with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plasma</a:t>
            </a:r>
            <a:r>
              <a:rPr lang="de-DE" b="1" dirty="0" smtClean="0">
                <a:solidFill>
                  <a:srgbClr val="0000FF"/>
                </a:solidFill>
              </a:rPr>
              <a:t>/matter</a:t>
            </a:r>
            <a:endParaRPr lang="de-DE" b="1" dirty="0">
              <a:solidFill>
                <a:srgbClr val="0000FF"/>
              </a:solidFill>
            </a:endParaRPr>
          </a:p>
        </p:txBody>
      </p:sp>
      <p:pic>
        <p:nvPicPr>
          <p:cNvPr id="28676" name="Bild 1" descr="rpp218842f02_onlin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644008" cy="321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feld 2"/>
          <p:cNvSpPr txBox="1">
            <a:spLocks noChangeArrowheads="1"/>
          </p:cNvSpPr>
          <p:nvPr/>
        </p:nvSpPr>
        <p:spPr bwMode="auto">
          <a:xfrm>
            <a:off x="-36512" y="5949950"/>
            <a:ext cx="92525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hangingPunct="1">
              <a:buFont typeface="Wingdings" charset="0"/>
              <a:buChar char="è"/>
            </a:pPr>
            <a:r>
              <a:rPr lang="de-DE" sz="1800" b="1" dirty="0" smtClean="0">
                <a:solidFill>
                  <a:srgbClr val="0000FF"/>
                </a:solidFill>
                <a:sym typeface="Wingdings" charset="0"/>
              </a:rPr>
              <a:t>Next </a:t>
            </a:r>
            <a:r>
              <a:rPr lang="de-DE" sz="1800" b="1" dirty="0" err="1" smtClean="0">
                <a:solidFill>
                  <a:srgbClr val="0000FF"/>
                </a:solidFill>
                <a:sym typeface="Wingdings" charset="0"/>
              </a:rPr>
              <a:t>we‘ll</a:t>
            </a:r>
            <a:r>
              <a:rPr lang="de-DE" sz="1800" b="1" dirty="0" smtClean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sym typeface="Wingdings" charset="0"/>
              </a:rPr>
              <a:t>consider</a:t>
            </a:r>
            <a:r>
              <a:rPr lang="de-DE" sz="1800" b="1" dirty="0" smtClean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sym typeface="Wingdings" charset="0"/>
              </a:rPr>
              <a:t>collective</a:t>
            </a:r>
            <a:r>
              <a:rPr lang="de-DE" sz="1800" b="1" dirty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sym typeface="Wingdings" charset="0"/>
              </a:rPr>
              <a:t>effects</a:t>
            </a:r>
            <a:r>
              <a:rPr lang="de-DE" sz="1800" b="1" dirty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sym typeface="Wingdings" charset="0"/>
              </a:rPr>
              <a:t>of</a:t>
            </a:r>
            <a:r>
              <a:rPr lang="de-DE" sz="1800" b="1" dirty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sym typeface="Wingdings" charset="0"/>
              </a:rPr>
              <a:t>weakly</a:t>
            </a:r>
            <a:r>
              <a:rPr lang="de-DE" sz="1800" b="1" dirty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b="1" dirty="0" smtClean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sym typeface="Wingdings" charset="0"/>
              </a:rPr>
              <a:t>or</a:t>
            </a:r>
            <a:r>
              <a:rPr lang="de-DE" sz="1800" b="1" dirty="0" smtClean="0">
                <a:solidFill>
                  <a:srgbClr val="0000FF"/>
                </a:solidFill>
                <a:sym typeface="Wingdings" charset="0"/>
              </a:rPr>
              <a:t> non-</a:t>
            </a:r>
            <a:r>
              <a:rPr lang="de-DE" sz="1800" b="1" dirty="0" err="1" smtClean="0">
                <a:solidFill>
                  <a:srgbClr val="0000FF"/>
                </a:solidFill>
                <a:sym typeface="Wingdings" charset="0"/>
              </a:rPr>
              <a:t>relativistic</a:t>
            </a:r>
            <a:r>
              <a:rPr lang="de-DE" sz="1800" b="1" dirty="0" smtClean="0">
                <a:solidFill>
                  <a:srgbClr val="0000FF"/>
                </a:solidFill>
                <a:sym typeface="Wingdings" charset="0"/>
              </a:rPr>
              <a:t> Laser-Plasma-Interaction,</a:t>
            </a:r>
          </a:p>
          <a:p>
            <a:pPr eaLnBrk="1" hangingPunct="1"/>
            <a:r>
              <a:rPr lang="de-DE" sz="1800" b="1" dirty="0" smtClean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b="1" dirty="0">
                <a:solidFill>
                  <a:srgbClr val="0000FF"/>
                </a:solidFill>
                <a:sym typeface="Wingdings" charset="0"/>
              </a:rPr>
              <a:t>i.e. </a:t>
            </a:r>
            <a:r>
              <a:rPr lang="de-DE" sz="1800" b="1" dirty="0" err="1">
                <a:solidFill>
                  <a:srgbClr val="0000FF"/>
                </a:solidFill>
                <a:sym typeface="Wingdings" charset="0"/>
              </a:rPr>
              <a:t>many</a:t>
            </a:r>
            <a:r>
              <a:rPr lang="de-DE" sz="1800" b="1" dirty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sym typeface="Wingdings" charset="0"/>
              </a:rPr>
              <a:t>particles</a:t>
            </a:r>
            <a:r>
              <a:rPr lang="de-DE" sz="1800" b="1" dirty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sym typeface="Wingdings" charset="0"/>
              </a:rPr>
              <a:t>interacting</a:t>
            </a:r>
            <a:r>
              <a:rPr lang="de-DE" sz="1800" b="1" dirty="0" smtClean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b="1" dirty="0">
                <a:solidFill>
                  <a:srgbClr val="0000FF"/>
                </a:solidFill>
                <a:sym typeface="Wingdings" charset="0"/>
              </a:rPr>
              <a:t>in a </a:t>
            </a:r>
            <a:r>
              <a:rPr lang="de-DE" sz="1800" b="1" dirty="0" err="1">
                <a:solidFill>
                  <a:srgbClr val="0000FF"/>
                </a:solidFill>
                <a:sym typeface="Wingdings" charset="0"/>
              </a:rPr>
              <a:t>coherent</a:t>
            </a:r>
            <a:r>
              <a:rPr lang="de-DE" sz="1800" b="1" dirty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sym typeface="Wingdings" charset="0"/>
              </a:rPr>
              <a:t>way</a:t>
            </a:r>
            <a:r>
              <a:rPr lang="de-DE" sz="1800" b="1" dirty="0" smtClean="0">
                <a:solidFill>
                  <a:srgbClr val="0000FF"/>
                </a:solidFill>
                <a:sym typeface="Wingdings" charset="0"/>
              </a:rPr>
              <a:t> in an </a:t>
            </a:r>
            <a:r>
              <a:rPr lang="de-DE" sz="1800" b="1" u="sng" dirty="0" err="1" smtClean="0">
                <a:solidFill>
                  <a:srgbClr val="0000FF"/>
                </a:solidFill>
                <a:sym typeface="Wingdings" charset="0"/>
              </a:rPr>
              <a:t>underdense</a:t>
            </a:r>
            <a:r>
              <a:rPr lang="de-DE" sz="1800" b="1" u="sng" dirty="0" smtClean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b="1" u="sng" dirty="0" err="1" smtClean="0">
                <a:solidFill>
                  <a:srgbClr val="0000FF"/>
                </a:solidFill>
                <a:sym typeface="Wingdings" charset="0"/>
              </a:rPr>
              <a:t>plasma</a:t>
            </a:r>
            <a:r>
              <a:rPr lang="de-DE" sz="1800" b="1" u="sng" dirty="0" smtClean="0">
                <a:solidFill>
                  <a:srgbClr val="0000FF"/>
                </a:solidFill>
                <a:sym typeface="Wingdings" charset="0"/>
              </a:rPr>
              <a:t>‚ </a:t>
            </a:r>
            <a:r>
              <a:rPr lang="de-DE" sz="1800" b="1" u="sng" dirty="0">
                <a:solidFill>
                  <a:srgbClr val="0000FF"/>
                </a:solidFill>
                <a:sym typeface="Wingdings" charset="0"/>
              </a:rPr>
              <a:t>‘</a:t>
            </a:r>
            <a:r>
              <a:rPr lang="de-DE" sz="1800" b="1" u="sng" dirty="0" err="1" smtClean="0">
                <a:solidFill>
                  <a:srgbClr val="0000FF"/>
                </a:solidFill>
                <a:sym typeface="Wingdings" charset="0"/>
              </a:rPr>
              <a:t>long</a:t>
            </a:r>
            <a:r>
              <a:rPr lang="de-DE" sz="1800" b="1" u="sng" dirty="0">
                <a:solidFill>
                  <a:srgbClr val="0000FF"/>
                </a:solidFill>
                <a:sym typeface="Wingdings" charset="0"/>
              </a:rPr>
              <a:t>‘ </a:t>
            </a:r>
            <a:r>
              <a:rPr lang="de-DE" sz="1800" b="1" u="sng" dirty="0" smtClean="0">
                <a:solidFill>
                  <a:srgbClr val="0000FF"/>
                </a:solidFill>
                <a:sym typeface="Wingdings" charset="0"/>
              </a:rPr>
              <a:t>pulse</a:t>
            </a:r>
            <a:endParaRPr lang="de-DE" sz="1800" b="1" u="sng" dirty="0">
              <a:solidFill>
                <a:srgbClr val="0000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43746" y="1353542"/>
            <a:ext cx="2980303" cy="923330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‘</a:t>
            </a:r>
            <a:r>
              <a:rPr lang="fr-FR" u="sng" dirty="0" err="1" smtClean="0"/>
              <a:t>Overdense</a:t>
            </a:r>
            <a:r>
              <a:rPr lang="fr-FR" u="sng" dirty="0" smtClean="0"/>
              <a:t>’ Plasma : ω</a:t>
            </a:r>
            <a:r>
              <a:rPr lang="fr-FR" u="sng" baseline="-25000" dirty="0" smtClean="0"/>
              <a:t>0</a:t>
            </a:r>
            <a:r>
              <a:rPr lang="fr-FR" u="sng" dirty="0" smtClean="0"/>
              <a:t> &lt; </a:t>
            </a:r>
            <a:r>
              <a:rPr lang="fr-FR" u="sng" dirty="0" err="1" smtClean="0"/>
              <a:t>ω</a:t>
            </a:r>
            <a:r>
              <a:rPr lang="fr-FR" u="sng" baseline="-25000" dirty="0" err="1" smtClean="0"/>
              <a:t>pe</a:t>
            </a:r>
            <a:endParaRPr lang="fr-FR" u="sng" dirty="0" smtClean="0"/>
          </a:p>
          <a:p>
            <a:pPr algn="ctr"/>
            <a:r>
              <a:rPr lang="fr-FR" dirty="0" err="1" smtClean="0"/>
              <a:t>Relativistic</a:t>
            </a:r>
            <a:r>
              <a:rPr lang="fr-FR" dirty="0" smtClean="0"/>
              <a:t> laser </a:t>
            </a:r>
          </a:p>
          <a:p>
            <a:pPr algn="ctr"/>
            <a:r>
              <a:rPr lang="fr-FR" dirty="0" err="1" smtClean="0"/>
              <a:t>Mainly</a:t>
            </a:r>
            <a:r>
              <a:rPr lang="fr-FR" dirty="0" smtClean="0"/>
              <a:t>  surface interaction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55576" y="1340768"/>
            <a:ext cx="3538386" cy="92333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u="sng" dirty="0" smtClean="0"/>
              <a:t>‘</a:t>
            </a:r>
            <a:r>
              <a:rPr lang="fr-FR" u="sng" dirty="0" err="1" smtClean="0"/>
              <a:t>Underdense</a:t>
            </a:r>
            <a:r>
              <a:rPr lang="fr-FR" u="sng" dirty="0" smtClean="0"/>
              <a:t>’ Plasma : ω</a:t>
            </a:r>
            <a:r>
              <a:rPr lang="fr-FR" u="sng" baseline="-25000" dirty="0" smtClean="0"/>
              <a:t>0</a:t>
            </a:r>
            <a:r>
              <a:rPr lang="fr-FR" u="sng" dirty="0" smtClean="0"/>
              <a:t> &gt; </a:t>
            </a:r>
            <a:r>
              <a:rPr lang="fr-FR" u="sng" dirty="0" err="1" smtClean="0"/>
              <a:t>ω</a:t>
            </a:r>
            <a:r>
              <a:rPr lang="fr-FR" u="sng" baseline="-25000" dirty="0" err="1" smtClean="0"/>
              <a:t>pe</a:t>
            </a:r>
            <a:endParaRPr lang="fr-FR" u="sng" baseline="-25000" dirty="0" smtClean="0"/>
          </a:p>
          <a:p>
            <a:pPr algn="ctr"/>
            <a:r>
              <a:rPr lang="fr-FR" dirty="0" smtClean="0"/>
              <a:t>Laser </a:t>
            </a:r>
            <a:r>
              <a:rPr lang="fr-FR" dirty="0" err="1" smtClean="0"/>
              <a:t>propagates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the plasma,</a:t>
            </a:r>
          </a:p>
          <a:p>
            <a:pPr algn="ctr"/>
            <a:r>
              <a:rPr lang="fr-FR" dirty="0"/>
              <a:t>v</a:t>
            </a:r>
            <a:r>
              <a:rPr lang="fr-FR" dirty="0" smtClean="0"/>
              <a:t>olume interaction. </a:t>
            </a:r>
            <a:endParaRPr lang="fr-FR" dirty="0"/>
          </a:p>
        </p:txBody>
      </p:sp>
      <p:pic>
        <p:nvPicPr>
          <p:cNvPr id="3" name="Image 2" descr="Capture d’écran 2015-08-19 à 15.38.1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4025450" cy="22322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71600" y="2935977"/>
            <a:ext cx="936104" cy="27699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Laser pulse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67544" y="3284984"/>
            <a:ext cx="936104" cy="27699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1802" y="2780928"/>
            <a:ext cx="579758" cy="27699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835696" y="2852936"/>
            <a:ext cx="576064" cy="27699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ctrTitle"/>
          </p:nvPr>
        </p:nvSpPr>
        <p:spPr>
          <a:xfrm>
            <a:off x="323850" y="2781300"/>
            <a:ext cx="8569325" cy="2089150"/>
          </a:xfrm>
        </p:spPr>
        <p:txBody>
          <a:bodyPr/>
          <a:lstStyle/>
          <a:p>
            <a:pPr eaLnBrk="1" hangingPunct="1"/>
            <a:r>
              <a:rPr lang="cs-CZ" sz="4800" b="1">
                <a:solidFill>
                  <a:srgbClr val="FF6633"/>
                </a:solidFill>
                <a:latin typeface="Verdana" charset="0"/>
                <a:ea typeface="MS PGothic" charset="0"/>
              </a:rPr>
              <a:t>Simulation of </a:t>
            </a:r>
            <a:br>
              <a:rPr lang="cs-CZ" sz="4800" b="1">
                <a:solidFill>
                  <a:srgbClr val="FF6633"/>
                </a:solidFill>
                <a:latin typeface="Verdana" charset="0"/>
                <a:ea typeface="MS PGothic" charset="0"/>
              </a:rPr>
            </a:br>
            <a:r>
              <a:rPr lang="cs-CZ" sz="4800" b="1">
                <a:solidFill>
                  <a:srgbClr val="FF6633"/>
                </a:solidFill>
                <a:latin typeface="Verdana" charset="0"/>
                <a:ea typeface="MS PGothic" charset="0"/>
              </a:rPr>
              <a:t>laser-plasma interaction (LPI)</a:t>
            </a:r>
            <a:endParaRPr lang="en-GB" sz="4800" b="1">
              <a:solidFill>
                <a:srgbClr val="FF6633"/>
              </a:solidFill>
              <a:latin typeface="Verdana" charset="0"/>
              <a:ea typeface="MS PGothic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Textfeld 3"/>
          <p:cNvSpPr txBox="1">
            <a:spLocks noChangeArrowheads="1"/>
          </p:cNvSpPr>
          <p:nvPr/>
        </p:nvSpPr>
        <p:spPr bwMode="auto">
          <a:xfrm>
            <a:off x="4643438" y="476250"/>
            <a:ext cx="4202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0000FF"/>
                </a:solidFill>
              </a:rPr>
              <a:t>A </a:t>
            </a:r>
            <a:r>
              <a:rPr lang="de-DE" b="1" dirty="0" err="1">
                <a:solidFill>
                  <a:srgbClr val="0000FF"/>
                </a:solidFill>
              </a:rPr>
              <a:t>hierarchy</a:t>
            </a:r>
            <a:r>
              <a:rPr lang="de-DE" b="1" dirty="0">
                <a:solidFill>
                  <a:srgbClr val="0000FF"/>
                </a:solidFill>
              </a:rPr>
              <a:t> of </a:t>
            </a:r>
            <a:r>
              <a:rPr lang="de-DE" b="1" dirty="0" err="1">
                <a:solidFill>
                  <a:srgbClr val="0000FF"/>
                </a:solidFill>
              </a:rPr>
              <a:t>models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available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0724" name="Textfeld 1"/>
          <p:cNvSpPr txBox="1">
            <a:spLocks noChangeArrowheads="1"/>
          </p:cNvSpPr>
          <p:nvPr/>
        </p:nvSpPr>
        <p:spPr bwMode="auto">
          <a:xfrm>
            <a:off x="251520" y="1340768"/>
            <a:ext cx="814838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 dirty="0" smtClean="0">
                <a:sym typeface="Wingdings"/>
              </a:rPr>
              <a:t> </a:t>
            </a:r>
            <a:r>
              <a:rPr lang="de-DE" sz="1800" dirty="0" err="1" smtClean="0"/>
              <a:t>Why</a:t>
            </a:r>
            <a:r>
              <a:rPr lang="de-DE" sz="1800" dirty="0" smtClean="0"/>
              <a:t> </a:t>
            </a:r>
            <a:r>
              <a:rPr lang="de-DE" sz="1800" dirty="0" err="1"/>
              <a:t>simulation</a:t>
            </a:r>
            <a:r>
              <a:rPr lang="de-DE" sz="1800" dirty="0"/>
              <a:t> </a:t>
            </a:r>
            <a:r>
              <a:rPr lang="de-DE" sz="1800" dirty="0" err="1"/>
              <a:t>at</a:t>
            </a:r>
            <a:r>
              <a:rPr lang="de-DE" sz="1800" dirty="0"/>
              <a:t> all ? Things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 smtClean="0"/>
              <a:t>strongly</a:t>
            </a:r>
            <a:r>
              <a:rPr lang="de-DE" sz="1800" dirty="0" smtClean="0"/>
              <a:t> </a:t>
            </a:r>
            <a:r>
              <a:rPr lang="de-DE" sz="1800" dirty="0" err="1" smtClean="0"/>
              <a:t>nonlinear</a:t>
            </a:r>
            <a:r>
              <a:rPr lang="de-DE" sz="1800" dirty="0" smtClean="0"/>
              <a:t> </a:t>
            </a:r>
            <a:r>
              <a:rPr lang="de-DE" sz="1800" dirty="0" err="1"/>
              <a:t>and</a:t>
            </a:r>
            <a:r>
              <a:rPr lang="de-DE" sz="1800" dirty="0"/>
              <a:t> multi-</a:t>
            </a:r>
            <a:r>
              <a:rPr lang="de-DE" sz="1800" dirty="0" smtClean="0"/>
              <a:t>dimensional; </a:t>
            </a:r>
            <a:endParaRPr lang="de-DE" sz="1800" dirty="0"/>
          </a:p>
          <a:p>
            <a:pPr eaLnBrk="1" hangingPunct="1"/>
            <a:r>
              <a:rPr lang="de-DE" sz="1800" dirty="0" smtClean="0"/>
              <a:t>      quantitative </a:t>
            </a:r>
            <a:r>
              <a:rPr lang="de-DE" sz="1800" dirty="0" err="1" smtClean="0"/>
              <a:t>aspects</a:t>
            </a:r>
            <a:r>
              <a:rPr lang="de-DE" sz="1800" dirty="0" smtClean="0"/>
              <a:t> </a:t>
            </a:r>
            <a:r>
              <a:rPr lang="de-DE" sz="1800" dirty="0" err="1" smtClean="0"/>
              <a:t>require</a:t>
            </a:r>
            <a:r>
              <a:rPr lang="de-DE" sz="1800" dirty="0" smtClean="0"/>
              <a:t> </a:t>
            </a:r>
            <a:r>
              <a:rPr lang="de-DE" sz="1800" dirty="0" err="1" smtClean="0"/>
              <a:t>simulation</a:t>
            </a:r>
            <a:r>
              <a:rPr lang="de-DE" sz="1800" dirty="0" smtClean="0"/>
              <a:t>. </a:t>
            </a:r>
          </a:p>
          <a:p>
            <a:pPr eaLnBrk="1" hangingPunct="1"/>
            <a:endParaRPr lang="de-DE" sz="1800" dirty="0"/>
          </a:p>
          <a:p>
            <a:pPr marL="285750" indent="-285750" eaLnBrk="1" hangingPunct="1">
              <a:buFont typeface="Wingdings" charset="0"/>
              <a:buChar char="è"/>
            </a:pPr>
            <a:r>
              <a:rPr lang="de-DE" sz="1800" dirty="0" smtClean="0">
                <a:sym typeface="Wingdings"/>
              </a:rPr>
              <a:t>Approach </a:t>
            </a:r>
            <a:r>
              <a:rPr lang="de-DE" sz="1800" dirty="0" err="1" smtClean="0">
                <a:sym typeface="Wingdings"/>
              </a:rPr>
              <a:t>depends</a:t>
            </a:r>
            <a:r>
              <a:rPr lang="de-DE" sz="1800" dirty="0" smtClean="0">
                <a:sym typeface="Wingdings"/>
              </a:rPr>
              <a:t> on </a:t>
            </a:r>
            <a:r>
              <a:rPr lang="de-DE" sz="1800" dirty="0" err="1" smtClean="0">
                <a:sym typeface="Wingdings"/>
              </a:rPr>
              <a:t>the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kind</a:t>
            </a:r>
            <a:r>
              <a:rPr lang="de-DE" sz="1800" dirty="0" smtClean="0">
                <a:sym typeface="Wingdings"/>
              </a:rPr>
              <a:t> of </a:t>
            </a:r>
            <a:r>
              <a:rPr lang="de-DE" sz="1800" dirty="0" err="1" smtClean="0">
                <a:sym typeface="Wingdings"/>
              </a:rPr>
              <a:t>physics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and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characteristic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scales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to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be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 smtClean="0">
                <a:sym typeface="Wingdings"/>
              </a:rPr>
              <a:t>simulated</a:t>
            </a:r>
            <a:endParaRPr lang="de-DE" sz="1800" dirty="0" smtClean="0">
              <a:sym typeface="Wingdings"/>
            </a:endParaRPr>
          </a:p>
          <a:p>
            <a:pPr marL="285750" indent="-285750" eaLnBrk="1" hangingPunct="1">
              <a:buFont typeface="Wingdings" charset="0"/>
              <a:buChar char="è"/>
            </a:pPr>
            <a:endParaRPr lang="de-DE" sz="1800" dirty="0">
              <a:sym typeface="Wingdings"/>
            </a:endParaRPr>
          </a:p>
          <a:p>
            <a:pPr marL="285750" indent="-285750" eaLnBrk="1" hangingPunct="1">
              <a:buFont typeface="Wingdings" charset="0"/>
              <a:buChar char="è"/>
            </a:pPr>
            <a:r>
              <a:rPr lang="de-DE" sz="1800" dirty="0" smtClean="0"/>
              <a:t>E.g.: </a:t>
            </a:r>
            <a:r>
              <a:rPr lang="de-DE" sz="1800" dirty="0" err="1" smtClean="0">
                <a:solidFill>
                  <a:srgbClr val="0000FF"/>
                </a:solidFill>
              </a:rPr>
              <a:t>particle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motion</a:t>
            </a:r>
            <a:r>
              <a:rPr lang="de-DE" sz="1800" dirty="0" smtClean="0">
                <a:solidFill>
                  <a:srgbClr val="0000FF"/>
                </a:solidFill>
              </a:rPr>
              <a:t>, multi-fluid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models</a:t>
            </a:r>
            <a:r>
              <a:rPr lang="de-DE" sz="1800" dirty="0" smtClean="0">
                <a:solidFill>
                  <a:srgbClr val="0000FF"/>
                </a:solidFill>
              </a:rPr>
              <a:t>, 1 fluid </a:t>
            </a:r>
            <a:r>
              <a:rPr lang="de-DE" sz="1800" dirty="0" err="1" smtClean="0">
                <a:solidFill>
                  <a:srgbClr val="0000FF"/>
                </a:solidFill>
              </a:rPr>
              <a:t>model</a:t>
            </a:r>
            <a:r>
              <a:rPr lang="de-DE" sz="1800" dirty="0" smtClean="0">
                <a:solidFill>
                  <a:srgbClr val="0000FF"/>
                </a:solidFill>
              </a:rPr>
              <a:t> (MHD), </a:t>
            </a:r>
            <a:r>
              <a:rPr lang="de-DE" sz="1800" dirty="0" err="1" smtClean="0">
                <a:solidFill>
                  <a:srgbClr val="0000FF"/>
                </a:solidFill>
              </a:rPr>
              <a:t>kinetic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models</a:t>
            </a:r>
            <a:endParaRPr lang="de-DE" sz="1800" dirty="0" smtClean="0">
              <a:solidFill>
                <a:srgbClr val="0000FF"/>
              </a:solidFill>
            </a:endParaRPr>
          </a:p>
          <a:p>
            <a:pPr marL="285750" indent="-285750" eaLnBrk="1" hangingPunct="1">
              <a:buFont typeface="Wingdings" charset="0"/>
              <a:buChar char="è"/>
            </a:pPr>
            <a:endParaRPr lang="de-DE" sz="1800" dirty="0">
              <a:solidFill>
                <a:srgbClr val="FF6633"/>
              </a:solidFill>
            </a:endParaRPr>
          </a:p>
          <a:p>
            <a:pPr marL="285750" indent="-285750" eaLnBrk="1" hangingPunct="1">
              <a:buFont typeface="Wingdings" charset="0"/>
              <a:buChar char="è"/>
            </a:pPr>
            <a:r>
              <a:rPr lang="de-DE" sz="1800" dirty="0"/>
              <a:t> </a:t>
            </a:r>
            <a:r>
              <a:rPr lang="de-DE" sz="1800" dirty="0" smtClean="0"/>
              <a:t>Laser-plasma </a:t>
            </a:r>
            <a:r>
              <a:rPr lang="de-DE" sz="1800" dirty="0" err="1" smtClean="0"/>
              <a:t>interaction</a:t>
            </a:r>
            <a:r>
              <a:rPr lang="de-DE" sz="1800" dirty="0" smtClean="0"/>
              <a:t> 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consider</a:t>
            </a:r>
            <a:r>
              <a:rPr lang="de-DE" sz="1800" dirty="0" smtClean="0"/>
              <a:t> </a:t>
            </a:r>
            <a:r>
              <a:rPr lang="de-DE" sz="1800" dirty="0" err="1" smtClean="0"/>
              <a:t>requires</a:t>
            </a:r>
            <a:r>
              <a:rPr lang="de-DE" sz="1800" dirty="0" smtClean="0"/>
              <a:t> </a:t>
            </a:r>
            <a:r>
              <a:rPr lang="de-DE" sz="1800" dirty="0" err="1" smtClean="0"/>
              <a:t>relativistic</a:t>
            </a:r>
            <a:r>
              <a:rPr lang="de-DE" sz="1800" dirty="0" smtClean="0"/>
              <a:t> </a:t>
            </a:r>
            <a:r>
              <a:rPr lang="de-DE" sz="1800" dirty="0" err="1" smtClean="0"/>
              <a:t>kinetic</a:t>
            </a:r>
            <a:r>
              <a:rPr lang="de-DE" sz="1800" dirty="0" smtClean="0"/>
              <a:t> </a:t>
            </a:r>
            <a:r>
              <a:rPr lang="de-DE" sz="1800" dirty="0" err="1" smtClean="0"/>
              <a:t>approach</a:t>
            </a:r>
            <a:r>
              <a:rPr lang="de-DE" sz="1800" dirty="0" smtClean="0">
                <a:solidFill>
                  <a:srgbClr val="FF6633"/>
                </a:solidFill>
              </a:rPr>
              <a:t>: </a:t>
            </a:r>
          </a:p>
          <a:p>
            <a:pPr eaLnBrk="1" hangingPunct="1"/>
            <a:r>
              <a:rPr lang="de-DE" sz="1800" b="1" dirty="0">
                <a:solidFill>
                  <a:srgbClr val="FF6633"/>
                </a:solidFill>
              </a:rPr>
              <a:t> </a:t>
            </a:r>
            <a:r>
              <a:rPr lang="de-DE" sz="1800" b="1" dirty="0" smtClean="0">
                <a:solidFill>
                  <a:srgbClr val="FF6633"/>
                </a:solidFill>
              </a:rPr>
              <a:t>      </a:t>
            </a:r>
            <a:r>
              <a:rPr lang="de-DE" sz="1800" b="1" dirty="0" smtClean="0">
                <a:solidFill>
                  <a:srgbClr val="0000FF"/>
                </a:solidFill>
              </a:rPr>
              <a:t>VLASOV </a:t>
            </a:r>
            <a:r>
              <a:rPr lang="de-DE" sz="1800" b="1" dirty="0" err="1" smtClean="0">
                <a:solidFill>
                  <a:srgbClr val="0000FF"/>
                </a:solidFill>
              </a:rPr>
              <a:t>equation</a:t>
            </a:r>
            <a:r>
              <a:rPr lang="de-DE" sz="1800" b="1" dirty="0" smtClean="0">
                <a:solidFill>
                  <a:srgbClr val="0000FF"/>
                </a:solidFill>
              </a:rPr>
              <a:t> for </a:t>
            </a:r>
            <a:r>
              <a:rPr lang="de-DE" sz="1800" b="1" dirty="0" err="1" smtClean="0">
                <a:solidFill>
                  <a:srgbClr val="0000FF"/>
                </a:solidFill>
              </a:rPr>
              <a:t>each</a:t>
            </a:r>
            <a:r>
              <a:rPr lang="de-DE" sz="1800" b="1" dirty="0" smtClean="0">
                <a:solidFill>
                  <a:srgbClr val="0000FF"/>
                </a:solidFill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</a:rPr>
              <a:t>species</a:t>
            </a:r>
            <a:endParaRPr lang="de-DE" sz="1800" b="1" dirty="0" smtClean="0">
              <a:solidFill>
                <a:srgbClr val="0000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2" y="4365104"/>
            <a:ext cx="8056620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∂</a:t>
            </a:r>
            <a:r>
              <a:rPr lang="el-GR" sz="2800" dirty="0" smtClean="0">
                <a:solidFill>
                  <a:srgbClr val="FF0000"/>
                </a:solidFill>
              </a:rPr>
              <a:t>f</a:t>
            </a:r>
            <a:r>
              <a:rPr lang="el-GR" sz="2800" baseline="-25000" dirty="0" smtClean="0">
                <a:solidFill>
                  <a:srgbClr val="FF0000"/>
                </a:solidFill>
              </a:rPr>
              <a:t>s</a:t>
            </a:r>
            <a:r>
              <a:rPr lang="el-GR" sz="2800" dirty="0" smtClean="0">
                <a:solidFill>
                  <a:srgbClr val="FF0000"/>
                </a:solidFill>
              </a:rPr>
              <a:t>/∂t + (</a:t>
            </a:r>
            <a:r>
              <a:rPr lang="el-GR" sz="2800" b="1" dirty="0" smtClean="0">
                <a:solidFill>
                  <a:srgbClr val="FF0000"/>
                </a:solidFill>
              </a:rPr>
              <a:t>p</a:t>
            </a:r>
            <a:r>
              <a:rPr lang="el-GR" sz="2800" dirty="0" smtClean="0">
                <a:solidFill>
                  <a:srgbClr val="FF0000"/>
                </a:solidFill>
              </a:rPr>
              <a:t>/m</a:t>
            </a:r>
            <a:r>
              <a:rPr lang="el-GR" sz="2800" baseline="-25000" dirty="0" smtClean="0">
                <a:solidFill>
                  <a:srgbClr val="FF0000"/>
                </a:solidFill>
              </a:rPr>
              <a:t>s</a:t>
            </a:r>
            <a:r>
              <a:rPr lang="el-GR" sz="2800" dirty="0" smtClean="0">
                <a:solidFill>
                  <a:srgbClr val="FF0000"/>
                </a:solidFill>
              </a:rPr>
              <a:t>)</a:t>
            </a:r>
            <a:r>
              <a:rPr lang="el-GR" sz="2800" baseline="-250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l-GR" sz="2800" dirty="0" smtClean="0">
                <a:solidFill>
                  <a:srgbClr val="FF0000"/>
                </a:solidFill>
              </a:rPr>
              <a:t>∂f</a:t>
            </a:r>
            <a:r>
              <a:rPr lang="el-GR" sz="2800" baseline="-25000" dirty="0" smtClean="0">
                <a:solidFill>
                  <a:srgbClr val="FF0000"/>
                </a:solidFill>
              </a:rPr>
              <a:t>s</a:t>
            </a:r>
            <a:r>
              <a:rPr lang="el-GR" sz="2800" dirty="0" smtClean="0">
                <a:solidFill>
                  <a:srgbClr val="FF0000"/>
                </a:solidFill>
              </a:rPr>
              <a:t>/∂</a:t>
            </a:r>
            <a:r>
              <a:rPr lang="el-GR" sz="2800" b="1" dirty="0" smtClean="0">
                <a:solidFill>
                  <a:srgbClr val="FF0000"/>
                </a:solidFill>
              </a:rPr>
              <a:t>x</a:t>
            </a:r>
            <a:r>
              <a:rPr lang="el-GR" sz="2800" dirty="0" smtClean="0">
                <a:solidFill>
                  <a:srgbClr val="FF0000"/>
                </a:solidFill>
              </a:rPr>
              <a:t> + q</a:t>
            </a:r>
            <a:r>
              <a:rPr lang="el-GR" sz="2800" baseline="-25000" dirty="0" smtClean="0">
                <a:solidFill>
                  <a:srgbClr val="FF0000"/>
                </a:solidFill>
              </a:rPr>
              <a:t>s </a:t>
            </a:r>
            <a:r>
              <a:rPr lang="el-GR" sz="2800" dirty="0" smtClean="0">
                <a:solidFill>
                  <a:srgbClr val="FF0000"/>
                </a:solidFill>
              </a:rPr>
              <a:t>(</a:t>
            </a:r>
            <a:r>
              <a:rPr lang="el-GR" sz="2800" b="1" dirty="0" smtClean="0">
                <a:solidFill>
                  <a:srgbClr val="FF0000"/>
                </a:solidFill>
              </a:rPr>
              <a:t>E</a:t>
            </a:r>
            <a:r>
              <a:rPr lang="el-GR" sz="2800" dirty="0" smtClean="0">
                <a:solidFill>
                  <a:srgbClr val="FF0000"/>
                </a:solidFill>
              </a:rPr>
              <a:t> + (</a:t>
            </a:r>
            <a:r>
              <a:rPr lang="el-GR" sz="2800" b="1" dirty="0" smtClean="0">
                <a:solidFill>
                  <a:srgbClr val="FF0000"/>
                </a:solidFill>
              </a:rPr>
              <a:t>p</a:t>
            </a:r>
            <a:r>
              <a:rPr lang="el-GR" sz="2800" dirty="0" smtClean="0">
                <a:solidFill>
                  <a:srgbClr val="FF0000"/>
                </a:solidFill>
              </a:rPr>
              <a:t>/m</a:t>
            </a:r>
            <a:r>
              <a:rPr lang="el-GR" sz="2800" baseline="-25000" dirty="0" smtClean="0">
                <a:solidFill>
                  <a:srgbClr val="FF0000"/>
                </a:solidFill>
              </a:rPr>
              <a:t>s</a:t>
            </a:r>
            <a:r>
              <a:rPr lang="el-GR" sz="2800" dirty="0" smtClean="0">
                <a:solidFill>
                  <a:srgbClr val="FF0000"/>
                </a:solidFill>
              </a:rPr>
              <a:t>γ) × </a:t>
            </a:r>
            <a:r>
              <a:rPr lang="el-GR" sz="2800" b="1" dirty="0" smtClean="0">
                <a:solidFill>
                  <a:srgbClr val="FF0000"/>
                </a:solidFill>
              </a:rPr>
              <a:t>B</a:t>
            </a:r>
            <a:r>
              <a:rPr lang="el-GR" sz="2800" dirty="0" smtClean="0">
                <a:solidFill>
                  <a:srgbClr val="FF0000"/>
                </a:solidFill>
              </a:rPr>
              <a:t>)</a:t>
            </a:r>
            <a:r>
              <a:rPr lang="el-GR" sz="28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l-GR" sz="2800" dirty="0" smtClean="0">
                <a:solidFill>
                  <a:srgbClr val="FF0000"/>
                </a:solidFill>
              </a:rPr>
              <a:t>∂f</a:t>
            </a:r>
            <a:r>
              <a:rPr lang="el-GR" sz="2800" baseline="-25000" dirty="0" smtClean="0">
                <a:solidFill>
                  <a:srgbClr val="FF0000"/>
                </a:solidFill>
              </a:rPr>
              <a:t>s</a:t>
            </a:r>
            <a:r>
              <a:rPr lang="el-GR" sz="2800" dirty="0">
                <a:solidFill>
                  <a:srgbClr val="FF0000"/>
                </a:solidFill>
              </a:rPr>
              <a:t>/</a:t>
            </a:r>
            <a:r>
              <a:rPr lang="el-GR" sz="2800" dirty="0" smtClean="0">
                <a:solidFill>
                  <a:srgbClr val="FF0000"/>
                </a:solidFill>
              </a:rPr>
              <a:t>∂</a:t>
            </a:r>
            <a:r>
              <a:rPr lang="el-GR" sz="2800" b="1" dirty="0" smtClean="0">
                <a:solidFill>
                  <a:srgbClr val="FF0000"/>
                </a:solidFill>
              </a:rPr>
              <a:t>p</a:t>
            </a:r>
            <a:r>
              <a:rPr lang="el-GR" sz="2800" dirty="0" smtClean="0">
                <a:solidFill>
                  <a:srgbClr val="FF0000"/>
                </a:solidFill>
              </a:rPr>
              <a:t> = </a:t>
            </a:r>
            <a:r>
              <a:rPr lang="el-GR" sz="28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79512" y="5229200"/>
            <a:ext cx="85331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/>
              </a:rPr>
              <a:t> </a:t>
            </a:r>
            <a:r>
              <a:rPr lang="de-DE" dirty="0" err="1" smtClean="0">
                <a:sym typeface="Wingdings"/>
              </a:rPr>
              <a:t>Equation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describes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evolution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of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particles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distribution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function</a:t>
            </a:r>
            <a:endParaRPr lang="de-DE" dirty="0" smtClean="0">
              <a:sym typeface="Wingdings"/>
            </a:endParaRPr>
          </a:p>
          <a:p>
            <a:endParaRPr lang="de-DE" dirty="0" smtClean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r>
              <a:rPr lang="de-DE" dirty="0" err="1" smtClean="0">
                <a:sym typeface="Wingdings"/>
              </a:rPr>
              <a:t>Equation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can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be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integrated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directly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solved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using</a:t>
            </a:r>
            <a:r>
              <a:rPr lang="de-DE" dirty="0" smtClean="0">
                <a:sym typeface="Wingdings"/>
              </a:rPr>
              <a:t> a </a:t>
            </a:r>
            <a:r>
              <a:rPr lang="de-DE" dirty="0" err="1" smtClean="0">
                <a:sym typeface="Wingdings"/>
              </a:rPr>
              <a:t>statistical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approach</a:t>
            </a:r>
            <a:r>
              <a:rPr lang="de-DE" dirty="0" smtClean="0">
                <a:sym typeface="Wingdings"/>
              </a:rPr>
              <a:t> (</a:t>
            </a:r>
            <a:r>
              <a:rPr lang="de-DE" dirty="0" err="1" smtClean="0">
                <a:sym typeface="Wingdings"/>
              </a:rPr>
              <a:t>numerically</a:t>
            </a:r>
            <a:r>
              <a:rPr lang="de-DE" dirty="0" smtClean="0">
                <a:sym typeface="Wingdings"/>
              </a:rPr>
              <a:t>)</a:t>
            </a:r>
          </a:p>
          <a:p>
            <a:pPr marL="285750" indent="-285750">
              <a:buFont typeface="Wingdings" charset="0"/>
              <a:buChar char="è"/>
            </a:pPr>
            <a:endParaRPr lang="de-DE" dirty="0" smtClean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r>
              <a:rPr lang="de-DE" dirty="0" err="1" smtClean="0">
                <a:sym typeface="Wingdings"/>
              </a:rPr>
              <a:t>Very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well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suited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for</a:t>
            </a:r>
            <a:r>
              <a:rPr lang="de-DE" dirty="0" smtClean="0">
                <a:sym typeface="Wingdings"/>
              </a:rPr>
              <a:t> high </a:t>
            </a:r>
            <a:r>
              <a:rPr lang="de-DE" dirty="0" err="1" smtClean="0">
                <a:sym typeface="Wingdings"/>
              </a:rPr>
              <a:t>field</a:t>
            </a:r>
            <a:r>
              <a:rPr lang="de-DE" dirty="0" smtClean="0">
                <a:sym typeface="Wingdings"/>
              </a:rPr>
              <a:t>, </a:t>
            </a:r>
            <a:r>
              <a:rPr lang="de-DE" dirty="0" err="1" smtClean="0">
                <a:sym typeface="Wingdings"/>
              </a:rPr>
              <a:t>relativistic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domain</a:t>
            </a:r>
            <a:endParaRPr lang="de-DE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Textfeld 3"/>
          <p:cNvSpPr txBox="1">
            <a:spLocks noChangeArrowheads="1"/>
          </p:cNvSpPr>
          <p:nvPr/>
        </p:nvSpPr>
        <p:spPr bwMode="auto">
          <a:xfrm>
            <a:off x="5292080" y="476672"/>
            <a:ext cx="3370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 err="1">
                <a:solidFill>
                  <a:srgbClr val="0000FF"/>
                </a:solidFill>
              </a:rPr>
              <a:t>Particle</a:t>
            </a:r>
            <a:r>
              <a:rPr lang="de-DE" b="1" dirty="0">
                <a:solidFill>
                  <a:srgbClr val="0000FF"/>
                </a:solidFill>
              </a:rPr>
              <a:t>-in-</a:t>
            </a:r>
            <a:r>
              <a:rPr lang="de-DE" b="1" dirty="0" err="1">
                <a:solidFill>
                  <a:srgbClr val="0000FF"/>
                </a:solidFill>
              </a:rPr>
              <a:t>cell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approach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79512" y="1340768"/>
            <a:ext cx="8804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/>
              </a:rPr>
              <a:t> </a:t>
            </a:r>
            <a:r>
              <a:rPr lang="de-DE" dirty="0" err="1" smtClean="0">
                <a:sym typeface="Wingdings"/>
              </a:rPr>
              <a:t>Idea</a:t>
            </a:r>
            <a:r>
              <a:rPr lang="de-DE" dirty="0" smtClean="0">
                <a:sym typeface="Wingdings"/>
              </a:rPr>
              <a:t>: </a:t>
            </a:r>
            <a:r>
              <a:rPr lang="de-DE" dirty="0" err="1" smtClean="0">
                <a:sym typeface="Wingdings"/>
              </a:rPr>
              <a:t>initial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condition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is</a:t>
            </a:r>
            <a:r>
              <a:rPr lang="de-DE" dirty="0" smtClean="0">
                <a:sym typeface="Wingdings"/>
              </a:rPr>
              <a:t> a large </a:t>
            </a:r>
            <a:r>
              <a:rPr lang="de-DE" dirty="0" err="1" smtClean="0">
                <a:sym typeface="Wingdings"/>
              </a:rPr>
              <a:t>number</a:t>
            </a:r>
            <a:r>
              <a:rPr lang="de-DE" dirty="0" smtClean="0">
                <a:sym typeface="Wingdings"/>
              </a:rPr>
              <a:t> of </a:t>
            </a:r>
            <a:r>
              <a:rPr lang="de-DE" dirty="0" err="1" smtClean="0">
                <a:sym typeface="Wingdings"/>
              </a:rPr>
              <a:t>particles</a:t>
            </a:r>
            <a:r>
              <a:rPr lang="de-DE" dirty="0" smtClean="0">
                <a:sym typeface="Wingdings"/>
              </a:rPr>
              <a:t> with a </a:t>
            </a:r>
            <a:r>
              <a:rPr lang="de-DE" dirty="0" err="1" smtClean="0">
                <a:sym typeface="Wingdings"/>
              </a:rPr>
              <a:t>given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temperature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distribution</a:t>
            </a:r>
            <a:r>
              <a:rPr lang="de-DE" dirty="0" smtClean="0">
                <a:sym typeface="Wingdings"/>
              </a:rPr>
              <a:t> </a:t>
            </a:r>
          </a:p>
          <a:p>
            <a:r>
              <a:rPr lang="de-DE" dirty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     - </a:t>
            </a:r>
            <a:r>
              <a:rPr lang="de-DE" dirty="0" err="1" smtClean="0">
                <a:sym typeface="Wingdings"/>
              </a:rPr>
              <a:t>they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evolve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according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following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equations</a:t>
            </a:r>
            <a:r>
              <a:rPr lang="de-DE" dirty="0" smtClean="0">
                <a:sym typeface="Wingdings"/>
              </a:rPr>
              <a:t> (Maxwell + Newton)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2276872"/>
            <a:ext cx="261392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u="sng" dirty="0" smtClean="0">
                <a:solidFill>
                  <a:srgbClr val="0000FF"/>
                </a:solidFill>
              </a:rPr>
              <a:t> E</a:t>
            </a:r>
            <a:r>
              <a:rPr lang="el-GR" u="sng" dirty="0" smtClean="0">
                <a:solidFill>
                  <a:srgbClr val="0000FF"/>
                </a:solidFill>
              </a:rPr>
              <a:t>lectromagnetic field</a:t>
            </a:r>
          </a:p>
          <a:p>
            <a:endParaRPr lang="el-GR" b="1" dirty="0" smtClean="0">
              <a:solidFill>
                <a:srgbClr val="FF0000"/>
              </a:solidFill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∇× </a:t>
            </a:r>
            <a:r>
              <a:rPr lang="el-GR" b="1" dirty="0" smtClean="0">
                <a:solidFill>
                  <a:srgbClr val="FF0000"/>
                </a:solidFill>
              </a:rPr>
              <a:t>E</a:t>
            </a:r>
            <a:r>
              <a:rPr lang="el-GR" dirty="0" smtClean="0">
                <a:solidFill>
                  <a:srgbClr val="FF0000"/>
                </a:solidFill>
              </a:rPr>
              <a:t> + ∂</a:t>
            </a:r>
            <a:r>
              <a:rPr lang="el-GR" b="1" dirty="0" smtClean="0">
                <a:solidFill>
                  <a:srgbClr val="FF0000"/>
                </a:solidFill>
              </a:rPr>
              <a:t>B</a:t>
            </a:r>
            <a:r>
              <a:rPr lang="el-GR" dirty="0" smtClean="0">
                <a:solidFill>
                  <a:srgbClr val="FF0000"/>
                </a:solidFill>
              </a:rPr>
              <a:t>/∂t = 0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∇</a:t>
            </a:r>
            <a:r>
              <a:rPr lang="el-GR" dirty="0" smtClean="0">
                <a:solidFill>
                  <a:srgbClr val="FF0000"/>
                </a:solidFill>
              </a:rPr>
              <a:t>× </a:t>
            </a:r>
            <a:r>
              <a:rPr lang="el-GR" b="1" dirty="0" smtClean="0">
                <a:solidFill>
                  <a:srgbClr val="FF0000"/>
                </a:solidFill>
              </a:rPr>
              <a:t>B</a:t>
            </a:r>
            <a:r>
              <a:rPr lang="el-GR" dirty="0" smtClean="0">
                <a:solidFill>
                  <a:srgbClr val="FF0000"/>
                </a:solidFill>
              </a:rPr>
              <a:t> − (1/c</a:t>
            </a:r>
            <a:r>
              <a:rPr lang="el-GR" baseline="30000" dirty="0" smtClean="0">
                <a:solidFill>
                  <a:srgbClr val="FF0000"/>
                </a:solidFill>
              </a:rPr>
              <a:t>2</a:t>
            </a:r>
            <a:r>
              <a:rPr lang="el-GR" dirty="0" smtClean="0">
                <a:solidFill>
                  <a:srgbClr val="FF0000"/>
                </a:solidFill>
              </a:rPr>
              <a:t>) ∂</a:t>
            </a:r>
            <a:r>
              <a:rPr lang="el-GR" b="1" dirty="0" smtClean="0">
                <a:solidFill>
                  <a:srgbClr val="FF0000"/>
                </a:solidFill>
              </a:rPr>
              <a:t>E</a:t>
            </a:r>
            <a:r>
              <a:rPr lang="el-GR" dirty="0" smtClean="0">
                <a:solidFill>
                  <a:srgbClr val="FF0000"/>
                </a:solidFill>
              </a:rPr>
              <a:t>/∂t = μ</a:t>
            </a:r>
            <a:r>
              <a:rPr lang="el-GR" baseline="-25000" dirty="0" smtClean="0">
                <a:solidFill>
                  <a:srgbClr val="FF0000"/>
                </a:solidFill>
              </a:rPr>
              <a:t>0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J</a:t>
            </a:r>
            <a:endParaRPr lang="el-GR" b="1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∇</a:t>
            </a:r>
            <a:r>
              <a:rPr lang="el-GR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l-GR" b="1" dirty="0" smtClean="0">
                <a:solidFill>
                  <a:srgbClr val="FF0000"/>
                </a:solidFill>
              </a:rPr>
              <a:t>E</a:t>
            </a:r>
            <a:r>
              <a:rPr lang="el-GR" dirty="0" smtClean="0">
                <a:solidFill>
                  <a:srgbClr val="FF0000"/>
                </a:solidFill>
              </a:rPr>
              <a:t> = ρ/ε</a:t>
            </a:r>
            <a:r>
              <a:rPr lang="el-GR" baseline="-25000" dirty="0" smtClean="0">
                <a:solidFill>
                  <a:srgbClr val="FF0000"/>
                </a:solidFill>
              </a:rPr>
              <a:t>0</a:t>
            </a:r>
            <a:endParaRPr lang="el-GR" baseline="-25000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∇</a:t>
            </a:r>
            <a:r>
              <a:rPr lang="el-GR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l-GR" b="1" dirty="0" smtClean="0">
                <a:solidFill>
                  <a:srgbClr val="FF0000"/>
                </a:solidFill>
              </a:rPr>
              <a:t>B</a:t>
            </a:r>
            <a:r>
              <a:rPr lang="el-GR" dirty="0" smtClean="0">
                <a:solidFill>
                  <a:srgbClr val="FF0000"/>
                </a:solidFill>
              </a:rPr>
              <a:t> = </a:t>
            </a:r>
            <a:r>
              <a:rPr lang="el-GR" dirty="0">
                <a:solidFill>
                  <a:srgbClr val="FF0000"/>
                </a:solidFill>
              </a:rPr>
              <a:t>0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76056" y="2276872"/>
            <a:ext cx="29543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err="1" smtClean="0">
                <a:solidFill>
                  <a:srgbClr val="0000FF"/>
                </a:solidFill>
              </a:rPr>
              <a:t>Characteristics</a:t>
            </a:r>
            <a:r>
              <a:rPr lang="de-DE" u="sng" dirty="0" smtClean="0">
                <a:solidFill>
                  <a:srgbClr val="0000FF"/>
                </a:solidFill>
              </a:rPr>
              <a:t> of </a:t>
            </a:r>
            <a:r>
              <a:rPr lang="de-DE" u="sng" dirty="0" err="1" smtClean="0">
                <a:solidFill>
                  <a:srgbClr val="0000FF"/>
                </a:solidFill>
              </a:rPr>
              <a:t>Vlasov-eqn</a:t>
            </a:r>
            <a:r>
              <a:rPr lang="de-DE" u="sng" dirty="0" smtClean="0">
                <a:solidFill>
                  <a:srgbClr val="0000FF"/>
                </a:solidFill>
              </a:rPr>
              <a:t>.</a:t>
            </a:r>
          </a:p>
          <a:p>
            <a:endParaRPr lang="de-DE" u="sng" dirty="0">
              <a:solidFill>
                <a:srgbClr val="0000FF"/>
              </a:solidFill>
            </a:endParaRPr>
          </a:p>
          <a:p>
            <a:r>
              <a:rPr lang="de-DE" dirty="0">
                <a:solidFill>
                  <a:srgbClr val="FF6633"/>
                </a:solidFill>
              </a:rPr>
              <a:t>d</a:t>
            </a:r>
            <a:r>
              <a:rPr lang="el-GR" b="1" dirty="0" smtClean="0">
                <a:solidFill>
                  <a:srgbClr val="FF6633"/>
                </a:solidFill>
              </a:rPr>
              <a:t>x</a:t>
            </a:r>
            <a:r>
              <a:rPr lang="el-GR" baseline="-25000" dirty="0" smtClean="0">
                <a:solidFill>
                  <a:srgbClr val="FF6633"/>
                </a:solidFill>
              </a:rPr>
              <a:t>p</a:t>
            </a:r>
            <a:r>
              <a:rPr lang="el-GR" dirty="0" smtClean="0">
                <a:solidFill>
                  <a:srgbClr val="FF6633"/>
                </a:solidFill>
              </a:rPr>
              <a:t>/dt</a:t>
            </a:r>
            <a:r>
              <a:rPr lang="el-GR" dirty="0">
                <a:solidFill>
                  <a:srgbClr val="FF6633"/>
                </a:solidFill>
              </a:rPr>
              <a:t> </a:t>
            </a:r>
            <a:r>
              <a:rPr lang="el-GR" dirty="0" smtClean="0">
                <a:solidFill>
                  <a:srgbClr val="FF6633"/>
                </a:solidFill>
              </a:rPr>
              <a:t>=</a:t>
            </a:r>
            <a:r>
              <a:rPr lang="el-GR" dirty="0">
                <a:solidFill>
                  <a:srgbClr val="FF6633"/>
                </a:solidFill>
              </a:rPr>
              <a:t> </a:t>
            </a:r>
            <a:r>
              <a:rPr lang="el-GR" b="1" dirty="0" smtClean="0">
                <a:solidFill>
                  <a:srgbClr val="FF6633"/>
                </a:solidFill>
              </a:rPr>
              <a:t>u</a:t>
            </a:r>
            <a:r>
              <a:rPr lang="el-GR" baseline="-25000" dirty="0" smtClean="0">
                <a:solidFill>
                  <a:srgbClr val="FF6633"/>
                </a:solidFill>
              </a:rPr>
              <a:t>p</a:t>
            </a:r>
            <a:r>
              <a:rPr lang="el-GR" dirty="0" smtClean="0">
                <a:solidFill>
                  <a:srgbClr val="FF6633"/>
                </a:solidFill>
              </a:rPr>
              <a:t>/γ</a:t>
            </a:r>
            <a:r>
              <a:rPr lang="el-GR" baseline="-25000" dirty="0" smtClean="0">
                <a:solidFill>
                  <a:srgbClr val="FF6633"/>
                </a:solidFill>
              </a:rPr>
              <a:t>p</a:t>
            </a:r>
            <a:endParaRPr lang="el-GR" baseline="-25000" dirty="0">
              <a:solidFill>
                <a:srgbClr val="FF6633"/>
              </a:solidFill>
            </a:endParaRPr>
          </a:p>
          <a:p>
            <a:endParaRPr lang="el-GR" dirty="0">
              <a:solidFill>
                <a:srgbClr val="FF6633"/>
              </a:solidFill>
            </a:endParaRPr>
          </a:p>
          <a:p>
            <a:r>
              <a:rPr lang="el-GR" dirty="0" smtClean="0">
                <a:solidFill>
                  <a:srgbClr val="FF6633"/>
                </a:solidFill>
              </a:rPr>
              <a:t>d</a:t>
            </a:r>
            <a:r>
              <a:rPr lang="el-GR" b="1" dirty="0" smtClean="0">
                <a:solidFill>
                  <a:srgbClr val="FF6633"/>
                </a:solidFill>
              </a:rPr>
              <a:t>u</a:t>
            </a:r>
            <a:r>
              <a:rPr lang="el-GR" baseline="-25000" dirty="0" smtClean="0">
                <a:solidFill>
                  <a:srgbClr val="FF6633"/>
                </a:solidFill>
              </a:rPr>
              <a:t>p</a:t>
            </a:r>
            <a:r>
              <a:rPr lang="el-GR" dirty="0" smtClean="0">
                <a:solidFill>
                  <a:srgbClr val="FF6633"/>
                </a:solidFill>
              </a:rPr>
              <a:t>/dt</a:t>
            </a:r>
            <a:r>
              <a:rPr lang="el-GR" dirty="0">
                <a:solidFill>
                  <a:srgbClr val="FF6633"/>
                </a:solidFill>
              </a:rPr>
              <a:t> </a:t>
            </a:r>
            <a:r>
              <a:rPr lang="el-GR" dirty="0" smtClean="0">
                <a:solidFill>
                  <a:srgbClr val="FF6633"/>
                </a:solidFill>
              </a:rPr>
              <a:t>=</a:t>
            </a:r>
            <a:r>
              <a:rPr lang="el-GR" dirty="0">
                <a:solidFill>
                  <a:srgbClr val="FF6633"/>
                </a:solidFill>
              </a:rPr>
              <a:t> q</a:t>
            </a:r>
            <a:r>
              <a:rPr lang="el-GR" baseline="-25000" dirty="0">
                <a:solidFill>
                  <a:srgbClr val="FF6633"/>
                </a:solidFill>
              </a:rPr>
              <a:t>p </a:t>
            </a:r>
            <a:r>
              <a:rPr lang="el-GR" dirty="0">
                <a:solidFill>
                  <a:srgbClr val="FF6633"/>
                </a:solidFill>
              </a:rPr>
              <a:t>(</a:t>
            </a:r>
            <a:r>
              <a:rPr lang="el-GR" b="1" dirty="0">
                <a:solidFill>
                  <a:srgbClr val="FF6633"/>
                </a:solidFill>
              </a:rPr>
              <a:t>E</a:t>
            </a:r>
            <a:r>
              <a:rPr lang="el-GR" baseline="-25000" dirty="0">
                <a:solidFill>
                  <a:srgbClr val="FF6633"/>
                </a:solidFill>
              </a:rPr>
              <a:t>p</a:t>
            </a:r>
            <a:r>
              <a:rPr lang="el-GR" dirty="0">
                <a:solidFill>
                  <a:srgbClr val="FF6633"/>
                </a:solidFill>
              </a:rPr>
              <a:t> + </a:t>
            </a:r>
            <a:r>
              <a:rPr lang="el-GR" b="1" dirty="0">
                <a:solidFill>
                  <a:srgbClr val="FF6633"/>
                </a:solidFill>
              </a:rPr>
              <a:t>u</a:t>
            </a:r>
            <a:r>
              <a:rPr lang="el-GR" baseline="-25000" dirty="0">
                <a:solidFill>
                  <a:srgbClr val="FF6633"/>
                </a:solidFill>
              </a:rPr>
              <a:t>p</a:t>
            </a:r>
            <a:r>
              <a:rPr lang="el-GR" dirty="0">
                <a:solidFill>
                  <a:srgbClr val="FF6633"/>
                </a:solidFill>
              </a:rPr>
              <a:t> × </a:t>
            </a:r>
            <a:r>
              <a:rPr lang="el-GR" b="1" dirty="0">
                <a:solidFill>
                  <a:srgbClr val="FF6633"/>
                </a:solidFill>
              </a:rPr>
              <a:t>B</a:t>
            </a:r>
            <a:r>
              <a:rPr lang="el-GR" baseline="-25000" dirty="0">
                <a:solidFill>
                  <a:srgbClr val="FF6633"/>
                </a:solidFill>
              </a:rPr>
              <a:t>p</a:t>
            </a:r>
            <a:r>
              <a:rPr lang="el-GR" dirty="0">
                <a:solidFill>
                  <a:srgbClr val="FF6633"/>
                </a:solidFill>
              </a:rPr>
              <a:t>/γ</a:t>
            </a:r>
            <a:r>
              <a:rPr lang="el-GR" baseline="-25000" dirty="0">
                <a:solidFill>
                  <a:srgbClr val="FF6633"/>
                </a:solidFill>
              </a:rPr>
              <a:t>p</a:t>
            </a:r>
            <a:r>
              <a:rPr lang="el-GR" dirty="0">
                <a:solidFill>
                  <a:srgbClr val="FF6633"/>
                </a:solidFill>
              </a:rPr>
              <a:t>)</a:t>
            </a:r>
          </a:p>
          <a:p>
            <a:endParaRPr lang="el-GR" baseline="-25000" dirty="0" smtClean="0">
              <a:solidFill>
                <a:srgbClr val="FF6633"/>
              </a:solidFill>
            </a:endParaRPr>
          </a:p>
          <a:p>
            <a:r>
              <a:rPr lang="el-GR" dirty="0" smtClean="0">
                <a:solidFill>
                  <a:srgbClr val="FF6633"/>
                </a:solidFill>
              </a:rPr>
              <a:t>γ</a:t>
            </a:r>
            <a:r>
              <a:rPr lang="el-GR" baseline="-25000" dirty="0" smtClean="0">
                <a:solidFill>
                  <a:srgbClr val="FF6633"/>
                </a:solidFill>
              </a:rPr>
              <a:t>p</a:t>
            </a:r>
            <a:r>
              <a:rPr lang="el-GR" dirty="0" smtClean="0">
                <a:solidFill>
                  <a:srgbClr val="FF6633"/>
                </a:solidFill>
              </a:rPr>
              <a:t> =</a:t>
            </a:r>
            <a:r>
              <a:rPr lang="el-GR" dirty="0">
                <a:solidFill>
                  <a:srgbClr val="FF6633"/>
                </a:solidFill>
              </a:rPr>
              <a:t> (</a:t>
            </a:r>
            <a:r>
              <a:rPr lang="el-GR" dirty="0" smtClean="0">
                <a:solidFill>
                  <a:srgbClr val="FF6633"/>
                </a:solidFill>
              </a:rPr>
              <a:t>1 + p</a:t>
            </a:r>
            <a:r>
              <a:rPr lang="el-GR" baseline="30000" dirty="0" smtClean="0">
                <a:solidFill>
                  <a:srgbClr val="FF6633"/>
                </a:solidFill>
              </a:rPr>
              <a:t>2</a:t>
            </a:r>
            <a:r>
              <a:rPr lang="el-GR" dirty="0" smtClean="0">
                <a:solidFill>
                  <a:srgbClr val="FF6633"/>
                </a:solidFill>
              </a:rPr>
              <a:t>/(mc)</a:t>
            </a:r>
            <a:r>
              <a:rPr lang="el-GR" baseline="30000" dirty="0" smtClean="0">
                <a:solidFill>
                  <a:srgbClr val="FF6633"/>
                </a:solidFill>
              </a:rPr>
              <a:t>2</a:t>
            </a:r>
            <a:r>
              <a:rPr lang="el-GR" dirty="0" smtClean="0">
                <a:solidFill>
                  <a:srgbClr val="FF6633"/>
                </a:solidFill>
              </a:rPr>
              <a:t>)</a:t>
            </a:r>
            <a:r>
              <a:rPr lang="el-GR" baseline="30000" dirty="0" smtClean="0">
                <a:solidFill>
                  <a:srgbClr val="FF6633"/>
                </a:solidFill>
              </a:rPr>
              <a:t>1/2</a:t>
            </a:r>
            <a:endParaRPr lang="el-GR" baseline="30000" dirty="0">
              <a:solidFill>
                <a:srgbClr val="FF6633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568" y="4941168"/>
            <a:ext cx="33465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err="1" smtClean="0">
                <a:solidFill>
                  <a:srgbClr val="0000FF"/>
                </a:solidFill>
              </a:rPr>
              <a:t>Constituent</a:t>
            </a:r>
            <a:r>
              <a:rPr lang="de-DE" u="sng" dirty="0" smtClean="0">
                <a:solidFill>
                  <a:srgbClr val="0000FF"/>
                </a:solidFill>
              </a:rPr>
              <a:t> </a:t>
            </a:r>
            <a:r>
              <a:rPr lang="de-DE" u="sng" dirty="0" err="1" smtClean="0">
                <a:solidFill>
                  <a:srgbClr val="0000FF"/>
                </a:solidFill>
              </a:rPr>
              <a:t>relations</a:t>
            </a:r>
            <a:r>
              <a:rPr lang="de-DE" u="sng" dirty="0" smtClean="0">
                <a:solidFill>
                  <a:srgbClr val="0000FF"/>
                </a:solidFill>
              </a:rPr>
              <a:t> for </a:t>
            </a:r>
            <a:r>
              <a:rPr lang="de-DE" u="sng" dirty="0" err="1" smtClean="0">
                <a:solidFill>
                  <a:srgbClr val="0000FF"/>
                </a:solidFill>
              </a:rPr>
              <a:t>each</a:t>
            </a:r>
            <a:r>
              <a:rPr lang="de-DE" u="sng" dirty="0" smtClean="0">
                <a:solidFill>
                  <a:srgbClr val="0000FF"/>
                </a:solidFill>
              </a:rPr>
              <a:t> </a:t>
            </a:r>
            <a:r>
              <a:rPr lang="de-DE" u="sng" dirty="0" err="1" smtClean="0">
                <a:solidFill>
                  <a:srgbClr val="0000FF"/>
                </a:solidFill>
              </a:rPr>
              <a:t>cell</a:t>
            </a:r>
            <a:endParaRPr lang="de-DE" u="sng" dirty="0" smtClean="0">
              <a:solidFill>
                <a:srgbClr val="0000FF"/>
              </a:solidFill>
            </a:endParaRPr>
          </a:p>
          <a:p>
            <a:endParaRPr lang="de-DE" u="sng" dirty="0" smtClean="0">
              <a:solidFill>
                <a:srgbClr val="0000FF"/>
              </a:solidFill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ρ = Σ q</a:t>
            </a:r>
            <a:r>
              <a:rPr lang="el-GR" baseline="-25000" dirty="0" smtClean="0">
                <a:solidFill>
                  <a:srgbClr val="FF0000"/>
                </a:solidFill>
              </a:rPr>
              <a:t>p</a:t>
            </a:r>
          </a:p>
          <a:p>
            <a:endParaRPr lang="el-GR" u="sng" baseline="-25000" dirty="0">
              <a:solidFill>
                <a:srgbClr val="FF0000"/>
              </a:solidFill>
            </a:endParaRPr>
          </a:p>
          <a:p>
            <a:r>
              <a:rPr lang="el-GR" b="1" dirty="0" smtClean="0">
                <a:solidFill>
                  <a:srgbClr val="FF0000"/>
                </a:solidFill>
              </a:rPr>
              <a:t>J </a:t>
            </a:r>
            <a:r>
              <a:rPr lang="el-GR" dirty="0" smtClean="0">
                <a:solidFill>
                  <a:srgbClr val="FF0000"/>
                </a:solidFill>
              </a:rPr>
              <a:t> = Σ q</a:t>
            </a:r>
            <a:r>
              <a:rPr lang="el-GR" baseline="-25000" dirty="0" smtClean="0">
                <a:solidFill>
                  <a:srgbClr val="FF0000"/>
                </a:solidFill>
              </a:rPr>
              <a:t>p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el-GR" b="1" dirty="0">
                <a:solidFill>
                  <a:srgbClr val="FF6633"/>
                </a:solidFill>
              </a:rPr>
              <a:t>u</a:t>
            </a:r>
            <a:r>
              <a:rPr lang="el-GR" baseline="-25000" dirty="0">
                <a:solidFill>
                  <a:srgbClr val="FF6633"/>
                </a:solidFill>
              </a:rPr>
              <a:t>p</a:t>
            </a:r>
            <a:r>
              <a:rPr lang="el-GR" dirty="0">
                <a:solidFill>
                  <a:srgbClr val="FF6633"/>
                </a:solidFill>
              </a:rPr>
              <a:t>/</a:t>
            </a:r>
            <a:r>
              <a:rPr lang="el-GR" dirty="0" smtClean="0">
                <a:solidFill>
                  <a:srgbClr val="FF6633"/>
                </a:solidFill>
              </a:rPr>
              <a:t>γ</a:t>
            </a:r>
            <a:r>
              <a:rPr lang="el-GR" baseline="-25000" dirty="0" smtClean="0">
                <a:solidFill>
                  <a:srgbClr val="FF6633"/>
                </a:solidFill>
              </a:rPr>
              <a:t>p</a:t>
            </a:r>
            <a:endParaRPr lang="el-GR" baseline="-25000" dirty="0">
              <a:solidFill>
                <a:srgbClr val="FF6633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44008" y="4653136"/>
            <a:ext cx="43612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>
                <a:solidFill>
                  <a:srgbClr val="0000FF"/>
                </a:solidFill>
              </a:rPr>
              <a:t>Reality versus </a:t>
            </a:r>
            <a:r>
              <a:rPr lang="de-DE" u="sng" dirty="0" err="1" smtClean="0">
                <a:solidFill>
                  <a:srgbClr val="0000FF"/>
                </a:solidFill>
              </a:rPr>
              <a:t>simulation</a:t>
            </a:r>
            <a:endParaRPr lang="de-DE" u="sng" dirty="0" smtClean="0">
              <a:solidFill>
                <a:srgbClr val="0000FF"/>
              </a:solidFill>
            </a:endParaRPr>
          </a:p>
          <a:p>
            <a:endParaRPr lang="de-DE" u="sng" dirty="0" smtClean="0">
              <a:solidFill>
                <a:srgbClr val="0000FF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L &gt;&gt; </a:t>
            </a:r>
            <a:r>
              <a:rPr lang="de-DE" dirty="0" err="1" smtClean="0">
                <a:solidFill>
                  <a:srgbClr val="000000"/>
                </a:solidFill>
              </a:rPr>
              <a:t>λ</a:t>
            </a:r>
            <a:r>
              <a:rPr lang="de-DE" baseline="-25000" dirty="0" err="1" smtClean="0">
                <a:solidFill>
                  <a:srgbClr val="000000"/>
                </a:solidFill>
              </a:rPr>
              <a:t>D</a:t>
            </a:r>
            <a:r>
              <a:rPr lang="de-DE" baseline="-25000" dirty="0" smtClean="0">
                <a:solidFill>
                  <a:srgbClr val="000000"/>
                </a:solidFill>
              </a:rPr>
              <a:t>, </a:t>
            </a:r>
            <a:r>
              <a:rPr lang="de-DE" baseline="-25000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FF6633"/>
                </a:solidFill>
              </a:rPr>
              <a:t>N</a:t>
            </a:r>
            <a:r>
              <a:rPr lang="de-DE" baseline="-25000" dirty="0" smtClean="0">
                <a:solidFill>
                  <a:srgbClr val="FF6633"/>
                </a:solidFill>
              </a:rPr>
              <a:t>D</a:t>
            </a:r>
            <a:r>
              <a:rPr lang="de-DE" dirty="0" smtClean="0">
                <a:solidFill>
                  <a:srgbClr val="FF6633"/>
                </a:solidFill>
              </a:rPr>
              <a:t>  = O(10</a:t>
            </a:r>
            <a:r>
              <a:rPr lang="de-DE" baseline="30000" dirty="0" smtClean="0">
                <a:solidFill>
                  <a:srgbClr val="FF6633"/>
                </a:solidFill>
              </a:rPr>
              <a:t>2</a:t>
            </a:r>
            <a:r>
              <a:rPr lang="de-DE" dirty="0" smtClean="0">
                <a:solidFill>
                  <a:srgbClr val="FF6633"/>
                </a:solidFill>
              </a:rPr>
              <a:t>...10</a:t>
            </a:r>
            <a:r>
              <a:rPr lang="de-DE" baseline="30000" dirty="0" smtClean="0">
                <a:solidFill>
                  <a:srgbClr val="FF6633"/>
                </a:solidFill>
              </a:rPr>
              <a:t>6</a:t>
            </a:r>
            <a:r>
              <a:rPr lang="de-DE" dirty="0" smtClean="0">
                <a:solidFill>
                  <a:srgbClr val="FF6633"/>
                </a:solidFill>
              </a:rPr>
              <a:t>)  </a:t>
            </a:r>
          </a:p>
          <a:p>
            <a:r>
              <a:rPr lang="de-DE" dirty="0" smtClean="0">
                <a:sym typeface="Wingdings"/>
              </a:rPr>
              <a:t> </a:t>
            </a:r>
            <a:r>
              <a:rPr lang="de-DE" dirty="0" err="1">
                <a:sym typeface="Wingdings"/>
              </a:rPr>
              <a:t>m</a:t>
            </a:r>
            <a:r>
              <a:rPr lang="de-DE" dirty="0" err="1" smtClean="0">
                <a:sym typeface="Wingdings"/>
              </a:rPr>
              <a:t>illions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of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billions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of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particle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impossible</a:t>
            </a:r>
            <a:r>
              <a:rPr lang="de-DE" dirty="0" smtClean="0">
                <a:sym typeface="Wingdings"/>
              </a:rPr>
              <a:t> ! </a:t>
            </a:r>
          </a:p>
          <a:p>
            <a:endParaRPr lang="de-DE" dirty="0">
              <a:solidFill>
                <a:srgbClr val="FF6633"/>
              </a:solidFill>
              <a:sym typeface="Wingdings"/>
            </a:endParaRPr>
          </a:p>
          <a:p>
            <a:r>
              <a:rPr lang="de-DE" dirty="0" smtClean="0">
                <a:solidFill>
                  <a:srgbClr val="000000"/>
                </a:solidFill>
                <a:sym typeface="Wingdings"/>
              </a:rPr>
              <a:t>BUT: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simulation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same for 10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and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10.000</a:t>
            </a:r>
          </a:p>
          <a:p>
            <a:r>
              <a:rPr lang="de-DE" dirty="0" err="1">
                <a:solidFill>
                  <a:srgbClr val="000000"/>
                </a:solidFill>
                <a:sym typeface="Wingdings"/>
              </a:rPr>
              <a:t>s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ince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u="sng" dirty="0" err="1" smtClean="0">
                <a:solidFill>
                  <a:srgbClr val="000000"/>
                </a:solidFill>
                <a:sym typeface="Wingdings"/>
              </a:rPr>
              <a:t>collective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motion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,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particles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‘</a:t>
            </a:r>
            <a:r>
              <a:rPr lang="de-DE" dirty="0" err="1">
                <a:solidFill>
                  <a:srgbClr val="000000"/>
                </a:solidFill>
                <a:sym typeface="Wingdings"/>
              </a:rPr>
              <a:t>enslaved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1" name="Textfeld 3"/>
          <p:cNvSpPr txBox="1">
            <a:spLocks noChangeArrowheads="1"/>
          </p:cNvSpPr>
          <p:nvPr/>
        </p:nvSpPr>
        <p:spPr bwMode="auto">
          <a:xfrm>
            <a:off x="3059832" y="476672"/>
            <a:ext cx="5970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 err="1">
                <a:solidFill>
                  <a:srgbClr val="0000FF"/>
                </a:solidFill>
              </a:rPr>
              <a:t>C</a:t>
            </a:r>
            <a:r>
              <a:rPr lang="de-DE" b="1" dirty="0" err="1" smtClean="0">
                <a:solidFill>
                  <a:srgbClr val="0000FF"/>
                </a:solidFill>
              </a:rPr>
              <a:t>omputational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aspects</a:t>
            </a:r>
            <a:r>
              <a:rPr lang="de-DE" b="1" dirty="0" smtClean="0">
                <a:solidFill>
                  <a:srgbClr val="0000FF"/>
                </a:solidFill>
              </a:rPr>
              <a:t>: a </a:t>
            </a:r>
            <a:r>
              <a:rPr lang="de-DE" b="1" dirty="0" err="1" smtClean="0">
                <a:solidFill>
                  <a:srgbClr val="0000FF"/>
                </a:solidFill>
              </a:rPr>
              <a:t>case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study</a:t>
            </a:r>
            <a:r>
              <a:rPr lang="de-DE" b="1" dirty="0" smtClean="0">
                <a:solidFill>
                  <a:srgbClr val="0000FF"/>
                </a:solidFill>
              </a:rPr>
              <a:t> from ICF</a:t>
            </a:r>
            <a:endParaRPr lang="de-DE" b="1" dirty="0">
              <a:solidFill>
                <a:srgbClr val="0000FF"/>
              </a:solidFill>
            </a:endParaRPr>
          </a:p>
        </p:txBody>
      </p:sp>
      <p:pic>
        <p:nvPicPr>
          <p:cNvPr id="3" name="Bild 2" descr="setup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4922513" cy="386154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1268760"/>
            <a:ext cx="9007594" cy="5729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è"/>
            </a:pPr>
            <a:r>
              <a:rPr lang="el-GR" dirty="0" smtClean="0"/>
              <a:t>Need to resolve: </a:t>
            </a:r>
            <a:r>
              <a:rPr lang="el-GR" b="1" dirty="0">
                <a:solidFill>
                  <a:srgbClr val="FF0000"/>
                </a:solidFill>
              </a:rPr>
              <a:t>1/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pe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,</a:t>
            </a:r>
            <a:r>
              <a:rPr lang="fr-FR" dirty="0" smtClean="0"/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1</a:t>
            </a:r>
            <a:r>
              <a:rPr lang="el-GR" sz="2000" b="1" dirty="0">
                <a:solidFill>
                  <a:srgbClr val="FF0000"/>
                </a:solidFill>
              </a:rPr>
              <a:t>/ω</a:t>
            </a:r>
            <a:r>
              <a:rPr lang="el-GR" sz="2000" b="1" baseline="-25000" dirty="0">
                <a:solidFill>
                  <a:srgbClr val="FF0000"/>
                </a:solidFill>
              </a:rPr>
              <a:t>o</a:t>
            </a:r>
            <a:r>
              <a:rPr lang="de-DE" sz="20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&amp;  1/</a:t>
            </a:r>
            <a:r>
              <a:rPr lang="de-DE" sz="2000" b="1" dirty="0" err="1" smtClean="0">
                <a:solidFill>
                  <a:srgbClr val="FF0000"/>
                </a:solidFill>
                <a:sym typeface="Wingdings"/>
              </a:rPr>
              <a:t>k</a:t>
            </a:r>
            <a:r>
              <a:rPr lang="de-DE" sz="2000" b="1" baseline="-25000" dirty="0" err="1">
                <a:solidFill>
                  <a:srgbClr val="FF0000"/>
                </a:solidFill>
                <a:sym typeface="Wingdings"/>
              </a:rPr>
              <a:t>o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  </a:t>
            </a:r>
          </a:p>
          <a:p>
            <a:pPr marL="342900" indent="-342900">
              <a:buFont typeface="Wingdings" charset="0"/>
              <a:buChar char="è"/>
            </a:pPr>
            <a:endParaRPr lang="de-DE" b="1" dirty="0" smtClean="0">
              <a:solidFill>
                <a:srgbClr val="FF0000"/>
              </a:solidFill>
              <a:sym typeface="Wingdings"/>
            </a:endParaRPr>
          </a:p>
          <a:p>
            <a:pPr marL="342900" indent="-342900">
              <a:buFont typeface="Wingdings" charset="0"/>
              <a:buChar char="è"/>
            </a:pP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Particular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case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:</a:t>
            </a:r>
          </a:p>
          <a:p>
            <a:r>
              <a:rPr lang="de-DE" dirty="0" smtClean="0">
                <a:solidFill>
                  <a:srgbClr val="000000"/>
                </a:solidFill>
                <a:sym typeface="Wingdings"/>
              </a:rPr>
              <a:t>      10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ps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laser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propagating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in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the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plasma</a:t>
            </a:r>
            <a:endParaRPr lang="de-DE" dirty="0">
              <a:solidFill>
                <a:srgbClr val="000000"/>
              </a:solidFill>
              <a:sym typeface="Wingdings"/>
            </a:endParaRPr>
          </a:p>
          <a:p>
            <a:r>
              <a:rPr lang="de-DE" dirty="0" smtClean="0">
                <a:solidFill>
                  <a:srgbClr val="000000"/>
                </a:solidFill>
                <a:sym typeface="Wingdings"/>
              </a:rPr>
              <a:t>     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for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some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100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microns</a:t>
            </a:r>
            <a:endParaRPr lang="de-DE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50000"/>
              </a:lnSpc>
            </a:pPr>
            <a:endParaRPr lang="de-DE" dirty="0" smtClean="0">
              <a:solidFill>
                <a:srgbClr val="000000"/>
              </a:solidFill>
              <a:sym typeface="Wingdings"/>
            </a:endParaRPr>
          </a:p>
          <a:p>
            <a:r>
              <a:rPr lang="de-DE" sz="1400" dirty="0" smtClean="0">
                <a:solidFill>
                  <a:srgbClr val="000000"/>
                </a:solidFill>
                <a:sym typeface="Wingdings"/>
              </a:rPr>
              <a:t>(</a:t>
            </a:r>
            <a:r>
              <a:rPr lang="de-DE" sz="1400" dirty="0" err="1" smtClean="0">
                <a:solidFill>
                  <a:srgbClr val="000000"/>
                </a:solidFill>
                <a:sym typeface="Wingdings"/>
              </a:rPr>
              <a:t>Δx</a:t>
            </a:r>
            <a:r>
              <a:rPr lang="de-DE" sz="1400" dirty="0" smtClean="0">
                <a:solidFill>
                  <a:srgbClr val="000000"/>
                </a:solidFill>
                <a:sym typeface="Wingdings"/>
              </a:rPr>
              <a:t> = </a:t>
            </a:r>
            <a:r>
              <a:rPr lang="de-DE" sz="1400" dirty="0" err="1" smtClean="0">
                <a:solidFill>
                  <a:srgbClr val="000000"/>
                </a:solidFill>
                <a:sym typeface="Wingdings"/>
              </a:rPr>
              <a:t>Δy</a:t>
            </a:r>
            <a:r>
              <a:rPr lang="de-DE" sz="1400" dirty="0" smtClean="0">
                <a:solidFill>
                  <a:srgbClr val="000000"/>
                </a:solidFill>
                <a:sym typeface="Wingdings"/>
              </a:rPr>
              <a:t> = 0.18 k</a:t>
            </a:r>
            <a:r>
              <a:rPr lang="de-DE" sz="1400" baseline="-25000" dirty="0" smtClean="0">
                <a:solidFill>
                  <a:srgbClr val="000000"/>
                </a:solidFill>
                <a:sym typeface="Wingdings"/>
              </a:rPr>
              <a:t>o</a:t>
            </a:r>
            <a:r>
              <a:rPr lang="de-DE" sz="1400" baseline="30000" dirty="0" smtClean="0">
                <a:solidFill>
                  <a:srgbClr val="000000"/>
                </a:solidFill>
                <a:sym typeface="Wingdings"/>
              </a:rPr>
              <a:t>-1</a:t>
            </a:r>
            <a:r>
              <a:rPr lang="de-DE" sz="1400" dirty="0" smtClean="0">
                <a:solidFill>
                  <a:srgbClr val="000000"/>
                </a:solidFill>
                <a:sym typeface="Wingdings"/>
              </a:rPr>
              <a:t> ,  Δt = 0.18 </a:t>
            </a:r>
            <a:r>
              <a:rPr lang="el-GR" sz="1400" dirty="0" smtClean="0">
                <a:solidFill>
                  <a:srgbClr val="000000"/>
                </a:solidFill>
              </a:rPr>
              <a:t>ω</a:t>
            </a:r>
            <a:r>
              <a:rPr lang="el-GR" sz="1400" baseline="-25000" dirty="0" smtClean="0">
                <a:solidFill>
                  <a:srgbClr val="000000"/>
                </a:solidFill>
              </a:rPr>
              <a:t>o</a:t>
            </a:r>
            <a:r>
              <a:rPr lang="el-GR" sz="1400" baseline="30000" dirty="0" smtClean="0">
                <a:solidFill>
                  <a:srgbClr val="000000"/>
                </a:solidFill>
              </a:rPr>
              <a:t>-1 </a:t>
            </a:r>
            <a:r>
              <a:rPr lang="el-GR" sz="1400" dirty="0" smtClean="0">
                <a:solidFill>
                  <a:srgbClr val="000000"/>
                </a:solidFill>
              </a:rPr>
              <a:t>; CFL: c </a:t>
            </a:r>
            <a:r>
              <a:rPr lang="de-DE" sz="1400" dirty="0" smtClean="0">
                <a:solidFill>
                  <a:srgbClr val="000000"/>
                </a:solidFill>
                <a:sym typeface="Wingdings"/>
              </a:rPr>
              <a:t>Δx ≤ </a:t>
            </a:r>
            <a:r>
              <a:rPr lang="de-DE" sz="1400" dirty="0" err="1" smtClean="0">
                <a:solidFill>
                  <a:srgbClr val="000000"/>
                </a:solidFill>
                <a:sym typeface="Wingdings"/>
              </a:rPr>
              <a:t>Δt</a:t>
            </a:r>
            <a:r>
              <a:rPr lang="de-DE" sz="1400" dirty="0" smtClean="0">
                <a:solidFill>
                  <a:srgbClr val="000000"/>
                </a:solidFill>
                <a:sym typeface="Wingdings"/>
              </a:rPr>
              <a:t>)</a:t>
            </a:r>
          </a:p>
          <a:p>
            <a:endParaRPr lang="de-DE" sz="2000" baseline="30000" dirty="0">
              <a:solidFill>
                <a:srgbClr val="000000"/>
              </a:solidFill>
              <a:sym typeface="Wingdings"/>
            </a:endParaRPr>
          </a:p>
          <a:p>
            <a:endParaRPr lang="de-DE" sz="2000" baseline="30000" dirty="0" smtClean="0">
              <a:solidFill>
                <a:srgbClr val="000000"/>
              </a:solidFill>
              <a:sym typeface="Wingdings"/>
            </a:endParaRPr>
          </a:p>
          <a:p>
            <a:pPr marL="342900" indent="-342900">
              <a:buFont typeface="Wingdings" charset="0"/>
              <a:buChar char="è"/>
            </a:pP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2.4 x 10</a:t>
            </a:r>
            <a:r>
              <a:rPr lang="de-DE" sz="2000" baseline="30000" dirty="0" smtClean="0">
                <a:solidFill>
                  <a:srgbClr val="000000"/>
                </a:solidFill>
                <a:sym typeface="Wingdings"/>
              </a:rPr>
              <a:t>8 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computational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cells</a:t>
            </a:r>
            <a:endParaRPr lang="de-DE" sz="2000" dirty="0" smtClean="0">
              <a:solidFill>
                <a:srgbClr val="000000"/>
              </a:solidFill>
              <a:sym typeface="Wingdings"/>
            </a:endParaRPr>
          </a:p>
          <a:p>
            <a:pPr marL="342900" indent="-342900">
              <a:buFont typeface="Wingdings" charset="0"/>
              <a:buChar char="è"/>
            </a:pPr>
            <a:endParaRPr lang="de-DE" sz="2000" baseline="30000" dirty="0">
              <a:solidFill>
                <a:srgbClr val="000000"/>
              </a:solidFill>
              <a:sym typeface="Wingdings"/>
            </a:endParaRPr>
          </a:p>
          <a:p>
            <a:pPr marL="342900" indent="-342900">
              <a:buFont typeface="Wingdings" charset="0"/>
              <a:buChar char="è"/>
            </a:pP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1.4 x 10</a:t>
            </a:r>
            <a:r>
              <a:rPr lang="de-DE" sz="2000" baseline="30000" dirty="0" smtClean="0">
                <a:solidFill>
                  <a:srgbClr val="000000"/>
                </a:solidFill>
                <a:sym typeface="Wingdings"/>
              </a:rPr>
              <a:t>5  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time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steps</a:t>
            </a:r>
            <a:endParaRPr lang="de-DE" sz="2000" dirty="0" smtClean="0">
              <a:solidFill>
                <a:srgbClr val="000000"/>
              </a:solidFill>
              <a:sym typeface="Wingdings"/>
            </a:endParaRPr>
          </a:p>
          <a:p>
            <a:pPr marL="342900" indent="-342900">
              <a:buFont typeface="Wingdings" charset="0"/>
              <a:buChar char="è"/>
            </a:pPr>
            <a:endParaRPr lang="de-DE" sz="2000" baseline="30000" dirty="0">
              <a:solidFill>
                <a:srgbClr val="000000"/>
              </a:solidFill>
              <a:sym typeface="Wingdings"/>
            </a:endParaRPr>
          </a:p>
          <a:p>
            <a:pPr marL="342900" indent="-342900">
              <a:buFont typeface="Wingdings" charset="0"/>
              <a:buChar char="è"/>
            </a:pP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10</a:t>
            </a:r>
            <a:r>
              <a:rPr lang="de-DE" sz="2000" baseline="30000" dirty="0" smtClean="0">
                <a:solidFill>
                  <a:srgbClr val="000000"/>
                </a:solidFill>
                <a:sym typeface="Wingdings"/>
              </a:rPr>
              <a:t>8...9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macro-particles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sym typeface="Wingdings"/>
              </a:rPr>
              <a:t>	</a:t>
            </a:r>
            <a:r>
              <a:rPr lang="de-DE" sz="1600" dirty="0" smtClean="0">
                <a:solidFill>
                  <a:srgbClr val="000000"/>
                </a:solidFill>
                <a:sym typeface="Wingdings"/>
              </a:rPr>
              <a:t>(a </a:t>
            </a:r>
            <a:r>
              <a:rPr lang="de-DE" sz="1600" dirty="0" err="1" smtClean="0">
                <a:solidFill>
                  <a:srgbClr val="000000"/>
                </a:solidFill>
                <a:sym typeface="Wingdings"/>
              </a:rPr>
              <a:t>small</a:t>
            </a:r>
            <a:r>
              <a:rPr lang="de-DE" sz="1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sym typeface="Wingdings"/>
              </a:rPr>
              <a:t>fraction</a:t>
            </a:r>
            <a:r>
              <a:rPr lang="de-DE" sz="1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sym typeface="Wingdings"/>
              </a:rPr>
              <a:t>of</a:t>
            </a:r>
            <a:r>
              <a:rPr lang="de-DE" sz="1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sym typeface="Wingdings"/>
              </a:rPr>
              <a:t>the</a:t>
            </a:r>
            <a:r>
              <a:rPr lang="de-DE" sz="1600" dirty="0" smtClean="0">
                <a:solidFill>
                  <a:srgbClr val="000000"/>
                </a:solidFill>
                <a:sym typeface="Wingdings"/>
              </a:rPr>
              <a:t> real </a:t>
            </a:r>
            <a:r>
              <a:rPr lang="de-DE" sz="1600" dirty="0" err="1" smtClean="0">
                <a:solidFill>
                  <a:srgbClr val="000000"/>
                </a:solidFill>
                <a:sym typeface="Wingdings"/>
              </a:rPr>
              <a:t>number</a:t>
            </a:r>
            <a:r>
              <a:rPr lang="de-DE" sz="1600" dirty="0" smtClean="0">
                <a:solidFill>
                  <a:srgbClr val="000000"/>
                </a:solidFill>
                <a:sym typeface="Wingdings"/>
              </a:rPr>
              <a:t>!)</a:t>
            </a:r>
            <a:endParaRPr lang="de-DE" sz="1600" dirty="0">
              <a:solidFill>
                <a:srgbClr val="000000"/>
              </a:solidFill>
              <a:sym typeface="Wingdings"/>
            </a:endParaRPr>
          </a:p>
          <a:p>
            <a:endParaRPr lang="de-DE" sz="2000" b="1" dirty="0">
              <a:solidFill>
                <a:srgbClr val="000000"/>
              </a:solidFill>
              <a:sym typeface="Wingdings"/>
            </a:endParaRPr>
          </a:p>
          <a:p>
            <a:pPr marL="342900" indent="-342900">
              <a:buFont typeface="Wingdings" charset="0"/>
              <a:buChar char="è"/>
            </a:pP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Order of 500‘000 CPU-</a:t>
            </a:r>
            <a:r>
              <a:rPr lang="de-DE" sz="2000" b="1" dirty="0" err="1" smtClean="0">
                <a:solidFill>
                  <a:srgbClr val="FF0000"/>
                </a:solidFill>
                <a:sym typeface="Wingdings"/>
              </a:rPr>
              <a:t>hours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 !!  </a:t>
            </a:r>
            <a:r>
              <a:rPr lang="de-DE" sz="2000" dirty="0" smtClean="0">
                <a:solidFill>
                  <a:srgbClr val="3F3F3F"/>
                </a:solidFill>
                <a:sym typeface="Wingdings"/>
              </a:rPr>
              <a:t>(~1 </a:t>
            </a:r>
            <a:r>
              <a:rPr lang="de-DE" sz="2000" dirty="0" err="1" smtClean="0">
                <a:solidFill>
                  <a:srgbClr val="3F3F3F"/>
                </a:solidFill>
                <a:sym typeface="Wingdings"/>
              </a:rPr>
              <a:t>month</a:t>
            </a:r>
            <a:r>
              <a:rPr lang="de-DE" sz="2000" dirty="0" smtClean="0">
                <a:solidFill>
                  <a:srgbClr val="3F3F3F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3F3F3F"/>
                </a:solidFill>
                <a:sym typeface="Wingdings"/>
              </a:rPr>
              <a:t>running</a:t>
            </a:r>
            <a:r>
              <a:rPr lang="de-DE" sz="2000" dirty="0" smtClean="0">
                <a:solidFill>
                  <a:srgbClr val="3F3F3F"/>
                </a:solidFill>
                <a:sym typeface="Wingdings"/>
              </a:rPr>
              <a:t> on 600 cores</a:t>
            </a:r>
            <a:r>
              <a:rPr lang="de-DE" sz="2000" dirty="0">
                <a:solidFill>
                  <a:srgbClr val="3F3F3F"/>
                </a:solidFill>
                <a:sym typeface="Wingdings"/>
              </a:rPr>
              <a:t>-</a:t>
            </a:r>
            <a:r>
              <a:rPr lang="de-DE" sz="2000" dirty="0" smtClean="0">
                <a:solidFill>
                  <a:srgbClr val="3F3F3F"/>
                </a:solidFill>
                <a:sym typeface="Wingdings"/>
              </a:rPr>
              <a:t>57 </a:t>
            </a:r>
            <a:r>
              <a:rPr lang="de-DE" sz="2000" dirty="0" err="1" smtClean="0">
                <a:solidFill>
                  <a:srgbClr val="3F3F3F"/>
                </a:solidFill>
                <a:sym typeface="Wingdings"/>
              </a:rPr>
              <a:t>yrs</a:t>
            </a:r>
            <a:r>
              <a:rPr lang="de-DE" sz="2000" dirty="0" smtClean="0">
                <a:solidFill>
                  <a:srgbClr val="3F3F3F"/>
                </a:solidFill>
                <a:sym typeface="Wingdings"/>
              </a:rPr>
              <a:t> on 1 </a:t>
            </a:r>
            <a:r>
              <a:rPr lang="de-DE" sz="2000" dirty="0" err="1" smtClean="0">
                <a:solidFill>
                  <a:srgbClr val="3F3F3F"/>
                </a:solidFill>
                <a:sym typeface="Wingdings"/>
              </a:rPr>
              <a:t>core</a:t>
            </a:r>
            <a:r>
              <a:rPr lang="de-DE" sz="2000" dirty="0" smtClean="0">
                <a:solidFill>
                  <a:srgbClr val="3F3F3F"/>
                </a:solidFill>
                <a:sym typeface="Wingdings"/>
              </a:rPr>
              <a:t>)</a:t>
            </a:r>
            <a:endParaRPr lang="de-DE" sz="2000" dirty="0">
              <a:solidFill>
                <a:srgbClr val="3F3F3F"/>
              </a:solidFill>
              <a:sym typeface="Wingdings"/>
            </a:endParaRPr>
          </a:p>
          <a:p>
            <a:pPr marL="342900" indent="-342900">
              <a:buFont typeface="Wingdings" charset="0"/>
              <a:buChar char="è"/>
            </a:pPr>
            <a:r>
              <a:rPr lang="de-DE" sz="2000" dirty="0" err="1" smtClean="0">
                <a:solidFill>
                  <a:srgbClr val="3F3F3F"/>
                </a:solidFill>
                <a:sym typeface="Wingdings"/>
              </a:rPr>
              <a:t>Producing</a:t>
            </a:r>
            <a:r>
              <a:rPr lang="de-DE" sz="2000" dirty="0" smtClean="0">
                <a:solidFill>
                  <a:srgbClr val="3F3F3F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3F3F3F"/>
                </a:solidFill>
                <a:sym typeface="Wingdings"/>
              </a:rPr>
              <a:t>hundreds</a:t>
            </a:r>
            <a:r>
              <a:rPr lang="de-DE" sz="2000" dirty="0" smtClean="0">
                <a:solidFill>
                  <a:srgbClr val="3F3F3F"/>
                </a:solidFill>
                <a:sym typeface="Wingdings"/>
              </a:rPr>
              <a:t> of GB </a:t>
            </a:r>
            <a:r>
              <a:rPr lang="de-DE" sz="2000" dirty="0" err="1" smtClean="0">
                <a:solidFill>
                  <a:srgbClr val="3F3F3F"/>
                </a:solidFill>
                <a:sym typeface="Wingdings"/>
              </a:rPr>
              <a:t>data</a:t>
            </a:r>
            <a:r>
              <a:rPr lang="de-DE" sz="2000" dirty="0" smtClean="0">
                <a:solidFill>
                  <a:srgbClr val="3F3F3F"/>
                </a:solidFill>
                <a:sym typeface="Wingdings"/>
              </a:rPr>
              <a:t> </a:t>
            </a:r>
          </a:p>
          <a:p>
            <a:pPr marL="342900" indent="-342900">
              <a:buFont typeface="Wingdings" charset="0"/>
              <a:buChar char="è"/>
            </a:pPr>
            <a:endParaRPr lang="de-DE" sz="2000" dirty="0">
              <a:solidFill>
                <a:srgbClr val="3F3F3F"/>
              </a:solidFill>
              <a:sym typeface="Wingdings"/>
            </a:endParaRPr>
          </a:p>
          <a:p>
            <a:pPr marL="342900" indent="-342900">
              <a:buFont typeface="Wingdings" charset="0"/>
              <a:buChar char="è"/>
            </a:pPr>
            <a:r>
              <a:rPr lang="de-DE" sz="2000" b="1" dirty="0" smtClean="0">
                <a:solidFill>
                  <a:srgbClr val="0000FF"/>
                </a:solidFill>
                <a:sym typeface="Wingdings"/>
              </a:rPr>
              <a:t>Multidimensional </a:t>
            </a:r>
            <a:r>
              <a:rPr lang="de-DE" sz="2000" b="1" dirty="0" err="1" smtClean="0">
                <a:solidFill>
                  <a:srgbClr val="0000FF"/>
                </a:solidFill>
                <a:sym typeface="Wingdings"/>
              </a:rPr>
              <a:t>kinetic</a:t>
            </a:r>
            <a:r>
              <a:rPr lang="de-DE" sz="2000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sz="2000" b="1" dirty="0" err="1" smtClean="0">
                <a:solidFill>
                  <a:srgbClr val="0000FF"/>
                </a:solidFill>
                <a:sym typeface="Wingdings"/>
              </a:rPr>
              <a:t>equations</a:t>
            </a:r>
            <a:r>
              <a:rPr lang="de-DE" sz="2000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sz="2000" b="1" dirty="0" err="1" smtClean="0">
                <a:solidFill>
                  <a:srgbClr val="0000FF"/>
                </a:solidFill>
                <a:sym typeface="Wingdings"/>
              </a:rPr>
              <a:t>require</a:t>
            </a:r>
            <a:r>
              <a:rPr lang="de-DE" sz="2000" b="1" dirty="0" smtClean="0">
                <a:solidFill>
                  <a:srgbClr val="0000FF"/>
                </a:solidFill>
                <a:sym typeface="Wingdings"/>
              </a:rPr>
              <a:t> VERY BIG </a:t>
            </a:r>
            <a:r>
              <a:rPr lang="de-DE" sz="2000" b="1" dirty="0" err="1" smtClean="0">
                <a:solidFill>
                  <a:srgbClr val="0000FF"/>
                </a:solidFill>
                <a:sym typeface="Wingdings"/>
              </a:rPr>
              <a:t>computers</a:t>
            </a:r>
            <a:r>
              <a:rPr lang="de-DE" sz="2000" b="1" dirty="0" smtClean="0">
                <a:solidFill>
                  <a:srgbClr val="0000FF"/>
                </a:solidFill>
                <a:sym typeface="Wingdings"/>
              </a:rPr>
              <a:t> !!!</a:t>
            </a:r>
          </a:p>
          <a:p>
            <a:pPr marL="342900" indent="-342900">
              <a:buFont typeface="Wingdings" charset="0"/>
              <a:buChar char="è"/>
            </a:pPr>
            <a:endParaRPr lang="de-DE" dirty="0">
              <a:solidFill>
                <a:srgbClr val="3F3F3F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ctrTitle"/>
          </p:nvPr>
        </p:nvSpPr>
        <p:spPr>
          <a:xfrm>
            <a:off x="395288" y="2420938"/>
            <a:ext cx="8640762" cy="1512887"/>
          </a:xfrm>
        </p:spPr>
        <p:txBody>
          <a:bodyPr/>
          <a:lstStyle/>
          <a:p>
            <a:pPr eaLnBrk="1" hangingPunct="1"/>
            <a:r>
              <a:rPr lang="cs-CZ" b="1">
                <a:solidFill>
                  <a:srgbClr val="FF6633"/>
                </a:solidFill>
                <a:latin typeface="Verdana" charset="0"/>
                <a:ea typeface="MS PGothic" charset="0"/>
              </a:rPr>
              <a:t>Col</a:t>
            </a:r>
            <a:r>
              <a:rPr lang="cs-CZ" sz="4800" b="1">
                <a:solidFill>
                  <a:srgbClr val="FF6633"/>
                </a:solidFill>
                <a:latin typeface="Verdana" charset="0"/>
                <a:ea typeface="MS PGothic" charset="0"/>
              </a:rPr>
              <a:t>lectiv</a:t>
            </a:r>
            <a:r>
              <a:rPr lang="cs-CZ" b="1">
                <a:solidFill>
                  <a:srgbClr val="FF6633"/>
                </a:solidFill>
                <a:latin typeface="Verdana" charset="0"/>
                <a:ea typeface="MS PGothic" charset="0"/>
              </a:rPr>
              <a:t>e effects</a:t>
            </a:r>
            <a:br>
              <a:rPr lang="cs-CZ" b="1">
                <a:solidFill>
                  <a:srgbClr val="FF6633"/>
                </a:solidFill>
                <a:latin typeface="Verdana" charset="0"/>
                <a:ea typeface="MS PGothic" charset="0"/>
              </a:rPr>
            </a:br>
            <a:r>
              <a:rPr lang="cs-CZ" b="1">
                <a:solidFill>
                  <a:srgbClr val="FF6633"/>
                </a:solidFill>
                <a:latin typeface="Verdana" charset="0"/>
                <a:ea typeface="MS PGothic" charset="0"/>
              </a:rPr>
              <a:t>parametric instabilities</a:t>
            </a:r>
            <a:endParaRPr lang="en-GB" b="1">
              <a:solidFill>
                <a:srgbClr val="FF6633"/>
              </a:solidFill>
              <a:latin typeface="Verdana" charset="0"/>
              <a:ea typeface="MS PGothic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2484438" y="333375"/>
            <a:ext cx="6045200" cy="615950"/>
          </a:xfrm>
        </p:spPr>
        <p:txBody>
          <a:bodyPr/>
          <a:lstStyle/>
          <a:p>
            <a:pPr algn="r" eaLnBrk="1" hangingPunct="1"/>
            <a:r>
              <a:rPr lang="cs-CZ" sz="3200" b="1">
                <a:solidFill>
                  <a:srgbClr val="FF6633"/>
                </a:solidFill>
                <a:latin typeface="Verdana" charset="0"/>
                <a:ea typeface="MS PGothic" charset="0"/>
              </a:rPr>
              <a:t>Outline of the talk</a:t>
            </a:r>
            <a:endParaRPr lang="en-GB" sz="3200" b="1">
              <a:solidFill>
                <a:srgbClr val="FF6633"/>
              </a:solidFill>
              <a:latin typeface="Verdana" charset="0"/>
              <a:ea typeface="MS PGothic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feld 1"/>
          <p:cNvSpPr txBox="1">
            <a:spLocks noChangeArrowheads="1"/>
          </p:cNvSpPr>
          <p:nvPr/>
        </p:nvSpPr>
        <p:spPr bwMode="auto">
          <a:xfrm>
            <a:off x="1619250" y="1268413"/>
            <a:ext cx="541686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Calibri" charset="0"/>
              <a:buAutoNum type="arabicPeriod"/>
            </a:pPr>
            <a:r>
              <a:rPr lang="de-DE" sz="2000" b="1" dirty="0">
                <a:solidFill>
                  <a:srgbClr val="0000FF"/>
                </a:solidFill>
              </a:rPr>
              <a:t>Plasma in a </a:t>
            </a:r>
            <a:r>
              <a:rPr lang="de-DE" sz="2000" b="1" dirty="0" err="1">
                <a:solidFill>
                  <a:srgbClr val="0000FF"/>
                </a:solidFill>
              </a:rPr>
              <a:t>nutshell</a:t>
            </a:r>
            <a:endParaRPr lang="de-DE" sz="2000" b="1" dirty="0">
              <a:solidFill>
                <a:srgbClr val="0000FF"/>
              </a:solidFill>
            </a:endParaRPr>
          </a:p>
          <a:p>
            <a:pPr eaLnBrk="1" hangingPunct="1">
              <a:buFont typeface="Calibri" charset="0"/>
              <a:buAutoNum type="arabicPeriod"/>
            </a:pPr>
            <a:endParaRPr lang="de-DE" sz="2000" b="1" dirty="0">
              <a:solidFill>
                <a:srgbClr val="0000FF"/>
              </a:solidFill>
            </a:endParaRPr>
          </a:p>
          <a:p>
            <a:pPr eaLnBrk="1" hangingPunct="1">
              <a:buFont typeface="Calibri" charset="0"/>
              <a:buAutoNum type="arabicPeriod"/>
            </a:pPr>
            <a:r>
              <a:rPr lang="de-DE" sz="2000" b="1" dirty="0">
                <a:solidFill>
                  <a:srgbClr val="0000FF"/>
                </a:solidFill>
              </a:rPr>
              <a:t>Lasers </a:t>
            </a:r>
            <a:r>
              <a:rPr lang="de-DE" sz="2000" b="1" dirty="0" err="1">
                <a:solidFill>
                  <a:srgbClr val="0000FF"/>
                </a:solidFill>
              </a:rPr>
              <a:t>interacting</a:t>
            </a:r>
            <a:r>
              <a:rPr lang="de-DE" sz="2000" b="1" dirty="0">
                <a:solidFill>
                  <a:srgbClr val="0000FF"/>
                </a:solidFill>
              </a:rPr>
              <a:t> with </a:t>
            </a:r>
            <a:r>
              <a:rPr lang="de-DE" sz="2000" b="1" dirty="0" err="1">
                <a:solidFill>
                  <a:srgbClr val="0000FF"/>
                </a:solidFill>
              </a:rPr>
              <a:t>plasma</a:t>
            </a:r>
            <a:r>
              <a:rPr lang="de-DE" sz="2000" b="1" dirty="0">
                <a:solidFill>
                  <a:srgbClr val="0000FF"/>
                </a:solidFill>
              </a:rPr>
              <a:t>/matter</a:t>
            </a:r>
          </a:p>
          <a:p>
            <a:pPr eaLnBrk="1" hangingPunct="1">
              <a:buFont typeface="Calibri" charset="0"/>
              <a:buAutoNum type="arabicPeriod"/>
            </a:pPr>
            <a:endParaRPr lang="de-DE" sz="2000" b="1" dirty="0">
              <a:solidFill>
                <a:srgbClr val="0000FF"/>
              </a:solidFill>
            </a:endParaRPr>
          </a:p>
          <a:p>
            <a:pPr eaLnBrk="1" hangingPunct="1">
              <a:buFont typeface="Calibri" charset="0"/>
              <a:buAutoNum type="arabicPeriod"/>
            </a:pPr>
            <a:r>
              <a:rPr lang="de-DE" sz="2000" b="1" dirty="0">
                <a:solidFill>
                  <a:srgbClr val="0000FF"/>
                </a:solidFill>
              </a:rPr>
              <a:t>Simulation of laser-plasma </a:t>
            </a:r>
            <a:r>
              <a:rPr lang="de-DE" sz="2000" b="1" dirty="0" err="1">
                <a:solidFill>
                  <a:srgbClr val="0000FF"/>
                </a:solidFill>
              </a:rPr>
              <a:t>interaction</a:t>
            </a:r>
            <a:r>
              <a:rPr lang="de-DE" sz="2000" b="1" dirty="0">
                <a:solidFill>
                  <a:srgbClr val="0000FF"/>
                </a:solidFill>
              </a:rPr>
              <a:t> (LPI)</a:t>
            </a:r>
          </a:p>
          <a:p>
            <a:pPr eaLnBrk="1" hangingPunct="1">
              <a:buFont typeface="Calibri" charset="0"/>
              <a:buAutoNum type="arabicPeriod"/>
            </a:pPr>
            <a:endParaRPr lang="de-DE" sz="2000" b="1" dirty="0">
              <a:solidFill>
                <a:srgbClr val="0000FF"/>
              </a:solidFill>
            </a:endParaRPr>
          </a:p>
          <a:p>
            <a:pPr eaLnBrk="1" hangingPunct="1">
              <a:buFont typeface="Calibri" charset="0"/>
              <a:buAutoNum type="arabicPeriod"/>
            </a:pPr>
            <a:r>
              <a:rPr lang="de-DE" sz="2000" b="1" dirty="0">
                <a:solidFill>
                  <a:srgbClr val="0000FF"/>
                </a:solidFill>
              </a:rPr>
              <a:t>Collective </a:t>
            </a:r>
            <a:r>
              <a:rPr lang="de-DE" sz="2000" b="1" dirty="0" err="1">
                <a:solidFill>
                  <a:srgbClr val="0000FF"/>
                </a:solidFill>
              </a:rPr>
              <a:t>effects</a:t>
            </a:r>
            <a:r>
              <a:rPr lang="de-DE" sz="2000" b="1" dirty="0">
                <a:solidFill>
                  <a:srgbClr val="0000FF"/>
                </a:solidFill>
              </a:rPr>
              <a:t> – </a:t>
            </a:r>
            <a:r>
              <a:rPr lang="de-DE" sz="2000" b="1" dirty="0" err="1">
                <a:solidFill>
                  <a:srgbClr val="0000FF"/>
                </a:solidFill>
              </a:rPr>
              <a:t>parametric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r>
              <a:rPr lang="de-DE" sz="2000" b="1" dirty="0" err="1">
                <a:solidFill>
                  <a:srgbClr val="0000FF"/>
                </a:solidFill>
              </a:rPr>
              <a:t>instabilities</a:t>
            </a:r>
            <a:r>
              <a:rPr lang="de-DE" sz="2000" b="1" dirty="0">
                <a:solidFill>
                  <a:srgbClr val="0000FF"/>
                </a:solidFill>
              </a:rPr>
              <a:t> (PI)</a:t>
            </a:r>
          </a:p>
          <a:p>
            <a:pPr eaLnBrk="1" hangingPunct="1">
              <a:buFont typeface="Calibri" charset="0"/>
              <a:buAutoNum type="arabicPeriod"/>
            </a:pPr>
            <a:endParaRPr lang="de-DE" sz="2000" b="1" dirty="0">
              <a:solidFill>
                <a:srgbClr val="0000FF"/>
              </a:solidFill>
            </a:endParaRPr>
          </a:p>
          <a:p>
            <a:pPr eaLnBrk="1" hangingPunct="1">
              <a:buFont typeface="Calibri" charset="0"/>
              <a:buAutoNum type="arabicPeriod"/>
            </a:pPr>
            <a:r>
              <a:rPr lang="de-DE" sz="2000" b="1" dirty="0" err="1">
                <a:solidFill>
                  <a:srgbClr val="0000FF"/>
                </a:solidFill>
              </a:rPr>
              <a:t>Two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r>
              <a:rPr lang="de-DE" sz="2000" b="1" dirty="0" err="1">
                <a:solidFill>
                  <a:srgbClr val="0000FF"/>
                </a:solidFill>
              </a:rPr>
              <a:t>examples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r>
              <a:rPr lang="de-DE" sz="2000" b="1" dirty="0" err="1">
                <a:solidFill>
                  <a:srgbClr val="0000FF"/>
                </a:solidFill>
              </a:rPr>
              <a:t>where</a:t>
            </a:r>
            <a:r>
              <a:rPr lang="de-DE" sz="2000" b="1" dirty="0">
                <a:solidFill>
                  <a:srgbClr val="0000FF"/>
                </a:solidFill>
              </a:rPr>
              <a:t> PI </a:t>
            </a:r>
            <a:r>
              <a:rPr lang="de-DE" sz="2000" b="1" dirty="0" err="1">
                <a:solidFill>
                  <a:srgbClr val="0000FF"/>
                </a:solidFill>
              </a:rPr>
              <a:t>play</a:t>
            </a:r>
            <a:r>
              <a:rPr lang="de-DE" sz="2000" b="1" dirty="0">
                <a:solidFill>
                  <a:srgbClr val="0000FF"/>
                </a:solidFill>
              </a:rPr>
              <a:t> a </a:t>
            </a:r>
            <a:r>
              <a:rPr lang="de-DE" sz="2000" b="1" dirty="0" err="1">
                <a:solidFill>
                  <a:srgbClr val="0000FF"/>
                </a:solidFill>
              </a:rPr>
              <a:t>role</a:t>
            </a:r>
            <a:endParaRPr lang="de-DE" sz="2000" b="1" dirty="0">
              <a:solidFill>
                <a:srgbClr val="0000FF"/>
              </a:solidFill>
            </a:endParaRPr>
          </a:p>
          <a:p>
            <a:pPr eaLnBrk="1" hangingPunct="1">
              <a:buFont typeface="Calibri" charset="0"/>
              <a:buAutoNum type="arabicPeriod"/>
            </a:pPr>
            <a:endParaRPr lang="de-DE" sz="2000" b="1" dirty="0">
              <a:solidFill>
                <a:srgbClr val="0000FF"/>
              </a:solidFill>
            </a:endParaRPr>
          </a:p>
          <a:p>
            <a:pPr lvl="1" eaLnBrk="1" hangingPunct="1">
              <a:buFontTx/>
              <a:buAutoNum type="circleNumDbPlain"/>
            </a:pPr>
            <a:r>
              <a:rPr lang="de-DE" sz="2000" b="1" dirty="0">
                <a:solidFill>
                  <a:srgbClr val="FF0000"/>
                </a:solidFill>
              </a:rPr>
              <a:t>  LPI for </a:t>
            </a:r>
            <a:r>
              <a:rPr lang="de-DE" sz="2000" b="1" dirty="0" err="1">
                <a:solidFill>
                  <a:srgbClr val="FF0000"/>
                </a:solidFill>
              </a:rPr>
              <a:t>Inertial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Confinement</a:t>
            </a:r>
            <a:r>
              <a:rPr lang="de-DE" sz="2000" b="1" dirty="0">
                <a:solidFill>
                  <a:srgbClr val="FF0000"/>
                </a:solidFill>
              </a:rPr>
              <a:t> Fusion (ICF)</a:t>
            </a:r>
          </a:p>
          <a:p>
            <a:pPr lvl="1" eaLnBrk="1" hangingPunct="1">
              <a:buFontTx/>
              <a:buAutoNum type="circleNumDbPlain"/>
            </a:pPr>
            <a:endParaRPr lang="de-DE" sz="2000" b="1" dirty="0">
              <a:solidFill>
                <a:srgbClr val="FF0000"/>
              </a:solidFill>
            </a:endParaRPr>
          </a:p>
          <a:p>
            <a:pPr lvl="1" eaLnBrk="1" hangingPunct="1">
              <a:buFontTx/>
              <a:buAutoNum type="circleNumDbPlain"/>
            </a:pPr>
            <a:r>
              <a:rPr lang="de-DE" sz="2000" b="1" dirty="0">
                <a:solidFill>
                  <a:srgbClr val="FF0000"/>
                </a:solidFill>
              </a:rPr>
              <a:t>  Plasma </a:t>
            </a:r>
            <a:r>
              <a:rPr lang="de-DE" sz="2000" b="1" dirty="0" err="1">
                <a:solidFill>
                  <a:srgbClr val="FF0000"/>
                </a:solidFill>
              </a:rPr>
              <a:t>Optics</a:t>
            </a:r>
            <a:r>
              <a:rPr lang="de-DE" sz="2000" b="1" dirty="0">
                <a:solidFill>
                  <a:srgbClr val="FF0000"/>
                </a:solidFill>
              </a:rPr>
              <a:t> – Plasma </a:t>
            </a:r>
            <a:r>
              <a:rPr lang="de-DE" sz="2000" b="1" dirty="0" err="1" smtClean="0">
                <a:solidFill>
                  <a:srgbClr val="FF0000"/>
                </a:solidFill>
              </a:rPr>
              <a:t>Amplification</a:t>
            </a:r>
            <a:endParaRPr lang="de-DE" sz="2000" b="1" dirty="0">
              <a:solidFill>
                <a:srgbClr val="0000FF"/>
              </a:solidFill>
            </a:endParaRPr>
          </a:p>
          <a:p>
            <a:pPr eaLnBrk="1" hangingPunct="1">
              <a:buFont typeface="Calibri" charset="0"/>
              <a:buAutoNum type="arabicPeriod"/>
            </a:pPr>
            <a:endParaRPr lang="de-DE" sz="2000" b="1" dirty="0">
              <a:solidFill>
                <a:srgbClr val="0000FF"/>
              </a:solidFill>
            </a:endParaRPr>
          </a:p>
          <a:p>
            <a:pPr eaLnBrk="1" hangingPunct="1">
              <a:buFont typeface="Calibri" charset="0"/>
              <a:buAutoNum type="arabicPeriod"/>
            </a:pPr>
            <a:r>
              <a:rPr lang="de-DE" sz="2000" b="1" dirty="0" err="1">
                <a:solidFill>
                  <a:srgbClr val="0000FF"/>
                </a:solidFill>
              </a:rPr>
              <a:t>Conclusion</a:t>
            </a:r>
            <a:r>
              <a:rPr lang="de-DE" sz="2000" b="1" dirty="0">
                <a:solidFill>
                  <a:srgbClr val="0000FF"/>
                </a:solidFill>
              </a:rPr>
              <a:t>/</a:t>
            </a:r>
            <a:r>
              <a:rPr lang="de-DE" sz="2000" b="1" dirty="0" err="1">
                <a:solidFill>
                  <a:srgbClr val="0000FF"/>
                </a:solidFill>
              </a:rPr>
              <a:t>outlook</a:t>
            </a:r>
            <a:endParaRPr lang="de-DE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9" name="Textfeld 3"/>
          <p:cNvSpPr txBox="1">
            <a:spLocks noChangeArrowheads="1"/>
          </p:cNvSpPr>
          <p:nvPr/>
        </p:nvSpPr>
        <p:spPr bwMode="auto">
          <a:xfrm>
            <a:off x="2771775" y="549275"/>
            <a:ext cx="6043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0000FF"/>
                </a:solidFill>
              </a:rPr>
              <a:t>From </a:t>
            </a:r>
            <a:r>
              <a:rPr lang="de-DE" b="1" dirty="0" err="1">
                <a:solidFill>
                  <a:srgbClr val="0000FF"/>
                </a:solidFill>
              </a:rPr>
              <a:t>wave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propagation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to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dispersion</a:t>
            </a:r>
            <a:r>
              <a:rPr lang="de-DE" b="1" dirty="0">
                <a:solidFill>
                  <a:srgbClr val="0000FF"/>
                </a:solidFill>
              </a:rPr>
              <a:t> relation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126876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de-DE" dirty="0" smtClean="0">
                <a:sym typeface="Wingdings"/>
              </a:rPr>
              <a:t>A </a:t>
            </a:r>
            <a:r>
              <a:rPr lang="de-DE" dirty="0" err="1" smtClean="0">
                <a:sym typeface="Wingdings"/>
              </a:rPr>
              <a:t>plasma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supports</a:t>
            </a:r>
            <a:r>
              <a:rPr lang="de-DE" dirty="0" smtClean="0">
                <a:sym typeface="Wingdings"/>
              </a:rPr>
              <a:t> BOTH transverse </a:t>
            </a:r>
            <a:r>
              <a:rPr lang="de-DE" dirty="0" err="1" smtClean="0">
                <a:sym typeface="Wingdings"/>
              </a:rPr>
              <a:t>electromagnetic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waves</a:t>
            </a:r>
            <a:r>
              <a:rPr lang="de-DE" dirty="0" smtClean="0">
                <a:sym typeface="Wingdings"/>
              </a:rPr>
              <a:t> (e.g. Laser </a:t>
            </a:r>
            <a:r>
              <a:rPr lang="de-DE" dirty="0" err="1" smtClean="0">
                <a:sym typeface="Wingdings"/>
              </a:rPr>
              <a:t>propagating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inside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plasma</a:t>
            </a:r>
            <a:r>
              <a:rPr lang="de-DE" dirty="0" smtClean="0">
                <a:sym typeface="Wingdings"/>
              </a:rPr>
              <a:t>) </a:t>
            </a:r>
            <a:r>
              <a:rPr lang="de-DE" dirty="0" err="1" smtClean="0">
                <a:sym typeface="Wingdings"/>
              </a:rPr>
              <a:t>and</a:t>
            </a:r>
            <a:r>
              <a:rPr lang="de-DE" dirty="0" smtClean="0">
                <a:sym typeface="Wingdings"/>
              </a:rPr>
              <a:t> longitudinal </a:t>
            </a:r>
            <a:r>
              <a:rPr lang="de-DE" dirty="0" err="1" smtClean="0">
                <a:sym typeface="Wingdings"/>
              </a:rPr>
              <a:t>compression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waves</a:t>
            </a:r>
            <a:r>
              <a:rPr lang="de-DE" dirty="0" smtClean="0">
                <a:sym typeface="Wingdings"/>
              </a:rPr>
              <a:t> (</a:t>
            </a:r>
            <a:r>
              <a:rPr lang="de-DE" dirty="0" err="1" smtClean="0">
                <a:sym typeface="Wingdings"/>
              </a:rPr>
              <a:t>electrons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ions</a:t>
            </a:r>
            <a:r>
              <a:rPr lang="de-DE" dirty="0" smtClean="0">
                <a:sym typeface="Wingdings"/>
              </a:rPr>
              <a:t>). </a:t>
            </a:r>
            <a:r>
              <a:rPr lang="de-DE" dirty="0" err="1" smtClean="0">
                <a:sym typeface="Wingdings"/>
              </a:rPr>
              <a:t>How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characterize</a:t>
            </a:r>
            <a:r>
              <a:rPr lang="de-DE" dirty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these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waves</a:t>
            </a:r>
            <a:r>
              <a:rPr lang="de-DE" dirty="0" smtClean="0">
                <a:sym typeface="Wingdings"/>
              </a:rPr>
              <a:t> ?</a:t>
            </a:r>
            <a:endParaRPr lang="de-DE" dirty="0">
              <a:sym typeface="Wingdings"/>
            </a:endParaRPr>
          </a:p>
          <a:p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Procedure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2420888"/>
            <a:ext cx="889248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de-DE" dirty="0" smtClean="0"/>
              <a:t>Choose </a:t>
            </a:r>
            <a:r>
              <a:rPr lang="de-DE" dirty="0" err="1" smtClean="0"/>
              <a:t>governing</a:t>
            </a:r>
            <a:r>
              <a:rPr lang="de-DE" dirty="0" smtClean="0"/>
              <a:t> </a:t>
            </a:r>
            <a:r>
              <a:rPr lang="de-DE" dirty="0" err="1" smtClean="0"/>
              <a:t>equations</a:t>
            </a:r>
            <a:r>
              <a:rPr lang="de-DE" dirty="0" smtClean="0"/>
              <a:t>, e.g. fluid </a:t>
            </a:r>
            <a:r>
              <a:rPr lang="de-DE" dirty="0" err="1" smtClean="0"/>
              <a:t>eqns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kinetic</a:t>
            </a:r>
            <a:r>
              <a:rPr lang="de-DE" dirty="0" smtClean="0"/>
              <a:t> </a:t>
            </a:r>
            <a:r>
              <a:rPr lang="de-DE" dirty="0" err="1" smtClean="0"/>
              <a:t>eqn</a:t>
            </a:r>
            <a:r>
              <a:rPr lang="de-DE" dirty="0" smtClean="0"/>
              <a:t>.</a:t>
            </a:r>
          </a:p>
          <a:p>
            <a:pPr marL="342900" indent="-342900">
              <a:buAutoNum type="arabicParenR"/>
            </a:pPr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(0</a:t>
            </a:r>
            <a:r>
              <a:rPr lang="de-DE" baseline="30000" dirty="0" smtClean="0"/>
              <a:t>th</a:t>
            </a:r>
            <a:r>
              <a:rPr lang="de-DE" dirty="0" smtClean="0"/>
              <a:t>-order) (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hot</a:t>
            </a:r>
            <a:r>
              <a:rPr lang="de-DE" dirty="0" smtClean="0"/>
              <a:t>,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rest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in </a:t>
            </a:r>
            <a:r>
              <a:rPr lang="de-DE" dirty="0" err="1" smtClean="0"/>
              <a:t>mouvement</a:t>
            </a:r>
            <a:r>
              <a:rPr lang="de-DE" dirty="0" smtClean="0"/>
              <a:t>,  </a:t>
            </a:r>
            <a:r>
              <a:rPr lang="de-DE" dirty="0" err="1" smtClean="0"/>
              <a:t>magnetized</a:t>
            </a:r>
            <a:r>
              <a:rPr lang="de-DE" dirty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not)</a:t>
            </a:r>
          </a:p>
          <a:p>
            <a:pPr marL="342900" indent="-342900">
              <a:buAutoNum type="arabicParenR"/>
            </a:pPr>
            <a:r>
              <a:rPr lang="de-DE" dirty="0" smtClean="0"/>
              <a:t>Study </a:t>
            </a:r>
            <a:r>
              <a:rPr lang="de-DE" dirty="0" err="1" smtClean="0"/>
              <a:t>response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electromagnetic</a:t>
            </a:r>
            <a:r>
              <a:rPr lang="de-DE" dirty="0" smtClean="0"/>
              <a:t> </a:t>
            </a:r>
            <a:r>
              <a:rPr lang="de-DE" dirty="0" err="1" smtClean="0"/>
              <a:t>perturbations</a:t>
            </a:r>
            <a:r>
              <a:rPr lang="de-DE" dirty="0" smtClean="0"/>
              <a:t> </a:t>
            </a:r>
          </a:p>
          <a:p>
            <a:r>
              <a:rPr lang="de-DE" dirty="0" smtClean="0"/>
              <a:t> </a:t>
            </a:r>
            <a:r>
              <a:rPr lang="de-DE" dirty="0"/>
              <a:t>of </a:t>
            </a:r>
            <a:r>
              <a:rPr lang="de-DE" dirty="0" err="1"/>
              <a:t>the</a:t>
            </a:r>
            <a:r>
              <a:rPr lang="de-DE" dirty="0"/>
              <a:t> form </a:t>
            </a:r>
            <a:r>
              <a:rPr lang="de-DE" i="1" dirty="0" err="1" smtClean="0">
                <a:solidFill>
                  <a:srgbClr val="FF0000"/>
                </a:solidFill>
              </a:rPr>
              <a:t>exp</a:t>
            </a:r>
            <a:r>
              <a:rPr lang="de-DE" dirty="0" smtClean="0">
                <a:solidFill>
                  <a:srgbClr val="FF0000"/>
                </a:solidFill>
              </a:rPr>
              <a:t>{i</a:t>
            </a:r>
            <a:r>
              <a:rPr lang="de-DE" dirty="0">
                <a:solidFill>
                  <a:srgbClr val="FF0000"/>
                </a:solidFill>
              </a:rPr>
              <a:t>(</a:t>
            </a:r>
            <a:r>
              <a:rPr lang="de-DE" b="1" i="1" dirty="0" err="1" smtClean="0">
                <a:solidFill>
                  <a:srgbClr val="FF0000"/>
                </a:solidFill>
              </a:rPr>
              <a:t>k</a:t>
            </a:r>
            <a:r>
              <a:rPr lang="de-DE" b="1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de-DE" b="1" dirty="0" err="1" smtClean="0">
                <a:solidFill>
                  <a:srgbClr val="FF0000"/>
                </a:solidFill>
              </a:rPr>
              <a:t>r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– ωt)}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dirty="0" err="1" smtClean="0"/>
              <a:t>Determine</a:t>
            </a:r>
            <a:r>
              <a:rPr lang="de-DE" dirty="0" smtClean="0"/>
              <a:t> </a:t>
            </a:r>
            <a:r>
              <a:rPr lang="de-DE" dirty="0" err="1" smtClean="0"/>
              <a:t>dispersion</a:t>
            </a:r>
            <a:r>
              <a:rPr lang="de-DE" dirty="0" smtClean="0"/>
              <a:t> relation, </a:t>
            </a:r>
            <a:r>
              <a:rPr lang="de-DE" dirty="0" smtClean="0">
                <a:solidFill>
                  <a:srgbClr val="FF0000"/>
                </a:solidFill>
                <a:sym typeface="Wingdings"/>
              </a:rPr>
              <a:t>D</a:t>
            </a:r>
            <a:r>
              <a:rPr lang="de-DE" dirty="0">
                <a:solidFill>
                  <a:srgbClr val="FF0000"/>
                </a:solidFill>
                <a:sym typeface="Wingdings"/>
              </a:rPr>
              <a:t>(</a:t>
            </a:r>
            <a:r>
              <a:rPr lang="de-DE" dirty="0" err="1">
                <a:solidFill>
                  <a:srgbClr val="FF0000"/>
                </a:solidFill>
                <a:sym typeface="Wingdings"/>
              </a:rPr>
              <a:t>ω,</a:t>
            </a:r>
            <a:r>
              <a:rPr lang="de-DE" b="1" i="1" dirty="0" err="1">
                <a:solidFill>
                  <a:srgbClr val="FF0000"/>
                </a:solidFill>
                <a:sym typeface="Wingdings"/>
              </a:rPr>
              <a:t>k</a:t>
            </a:r>
            <a:r>
              <a:rPr lang="de-DE" dirty="0">
                <a:solidFill>
                  <a:srgbClr val="FF0000"/>
                </a:solidFill>
                <a:sym typeface="Wingdings"/>
              </a:rPr>
              <a:t>)</a:t>
            </a:r>
            <a:r>
              <a:rPr lang="de-DE" dirty="0">
                <a:sym typeface="Wingdings"/>
              </a:rPr>
              <a:t> </a:t>
            </a:r>
            <a:r>
              <a:rPr lang="de-DE" dirty="0">
                <a:solidFill>
                  <a:srgbClr val="FF0000"/>
                </a:solidFill>
                <a:sym typeface="Wingdings"/>
              </a:rPr>
              <a:t>= </a:t>
            </a:r>
            <a:r>
              <a:rPr lang="de-DE" dirty="0" smtClean="0">
                <a:solidFill>
                  <a:srgbClr val="FF0000"/>
                </a:solidFill>
                <a:sym typeface="Wingdings"/>
              </a:rPr>
              <a:t>0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, 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and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solve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for </a:t>
            </a:r>
            <a:r>
              <a:rPr lang="de-DE" dirty="0" smtClean="0">
                <a:solidFill>
                  <a:srgbClr val="FF0000"/>
                </a:solidFill>
              </a:rPr>
              <a:t>ω = ω(</a:t>
            </a:r>
            <a:r>
              <a:rPr lang="de-DE" b="1" i="1" dirty="0" err="1" smtClean="0">
                <a:solidFill>
                  <a:srgbClr val="FF0000"/>
                </a:solidFill>
              </a:rPr>
              <a:t>k</a:t>
            </a:r>
            <a:r>
              <a:rPr lang="de-DE" dirty="0" smtClean="0">
                <a:solidFill>
                  <a:srgbClr val="FF0000"/>
                </a:solidFill>
              </a:rPr>
              <a:t>) 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to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get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possible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</a:t>
            </a:r>
          </a:p>
          <a:p>
            <a:r>
              <a:rPr lang="de-DE" dirty="0">
                <a:solidFill>
                  <a:srgbClr val="000000"/>
                </a:solidFill>
                <a:sym typeface="Wingdings"/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     combinations </a:t>
            </a:r>
            <a:r>
              <a:rPr lang="de-DE" dirty="0" smtClean="0">
                <a:sym typeface="Wingdings"/>
              </a:rPr>
              <a:t>of </a:t>
            </a:r>
            <a:r>
              <a:rPr lang="de-DE" dirty="0">
                <a:sym typeface="Wingdings"/>
              </a:rPr>
              <a:t>frequency </a:t>
            </a:r>
            <a:r>
              <a:rPr lang="de-DE" dirty="0">
                <a:solidFill>
                  <a:srgbClr val="FF0000"/>
                </a:solidFill>
                <a:sym typeface="Wingdings"/>
              </a:rPr>
              <a:t>ω</a:t>
            </a:r>
            <a:r>
              <a:rPr lang="de-DE" dirty="0">
                <a:sym typeface="Wingdings"/>
              </a:rPr>
              <a:t>  </a:t>
            </a:r>
            <a:r>
              <a:rPr lang="de-DE" dirty="0" err="1">
                <a:sym typeface="Wingdings"/>
              </a:rPr>
              <a:t>and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wave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vector</a:t>
            </a:r>
            <a:r>
              <a:rPr lang="de-DE" dirty="0">
                <a:sym typeface="Wingdings"/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  <a:sym typeface="Wingdings"/>
              </a:rPr>
              <a:t>k</a:t>
            </a:r>
            <a:endParaRPr lang="de-DE" b="1" i="1" dirty="0" smtClean="0">
              <a:solidFill>
                <a:srgbClr val="FF0000"/>
              </a:solidFill>
              <a:sym typeface="Wingdings"/>
            </a:endParaRPr>
          </a:p>
          <a:p>
            <a:r>
              <a:rPr lang="de-DE" dirty="0"/>
              <a:t>F</a:t>
            </a:r>
            <a:r>
              <a:rPr lang="de-DE" dirty="0" smtClean="0"/>
              <a:t>ind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waves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supported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r>
              <a:rPr lang="de-DE" dirty="0" smtClean="0"/>
              <a:t>, i.e. </a:t>
            </a:r>
            <a:r>
              <a:rPr lang="de-DE" dirty="0" err="1" smtClean="0"/>
              <a:t>natural</a:t>
            </a:r>
            <a:r>
              <a:rPr lang="de-DE" dirty="0" smtClean="0"/>
              <a:t> </a:t>
            </a:r>
            <a:r>
              <a:rPr lang="de-DE" dirty="0" err="1" smtClean="0"/>
              <a:t>oscillation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r>
              <a:rPr lang="de-DE" dirty="0" smtClean="0"/>
              <a:t>*</a:t>
            </a:r>
          </a:p>
          <a:p>
            <a:endParaRPr lang="de-DE" dirty="0"/>
          </a:p>
          <a:p>
            <a:r>
              <a:rPr lang="de-DE" dirty="0" smtClean="0"/>
              <a:t>	</a:t>
            </a:r>
            <a:r>
              <a:rPr lang="de-DE" dirty="0" smtClean="0">
                <a:solidFill>
                  <a:srgbClr val="FF0000"/>
                </a:solidFill>
              </a:rPr>
              <a:t>Plasma </a:t>
            </a:r>
            <a:r>
              <a:rPr lang="de-DE" dirty="0" err="1" smtClean="0">
                <a:solidFill>
                  <a:srgbClr val="FF0000"/>
                </a:solidFill>
              </a:rPr>
              <a:t>waves</a:t>
            </a:r>
            <a:r>
              <a:rPr lang="de-DE" dirty="0" smtClean="0">
                <a:solidFill>
                  <a:srgbClr val="FF0000"/>
                </a:solidFill>
              </a:rPr>
              <a:t> ‘Zoo‘ 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3" name="Image 2" descr="Capture d’écran 2015-08-19 à 16.08.2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25144"/>
            <a:ext cx="2952328" cy="17008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520" y="6309320"/>
            <a:ext cx="86409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*</a:t>
            </a:r>
            <a:r>
              <a:rPr lang="de-DE" sz="1600" i="1" dirty="0" err="1"/>
              <a:t>analogous</a:t>
            </a:r>
            <a:r>
              <a:rPr lang="de-DE" sz="1600" i="1" dirty="0"/>
              <a:t> </a:t>
            </a:r>
            <a:r>
              <a:rPr lang="de-DE" sz="1600" i="1" dirty="0" err="1" smtClean="0"/>
              <a:t>to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propagation</a:t>
            </a:r>
            <a:r>
              <a:rPr lang="de-DE" sz="1600" i="1" dirty="0" smtClean="0"/>
              <a:t> </a:t>
            </a:r>
            <a:r>
              <a:rPr lang="de-DE" sz="1600" i="1" dirty="0" err="1"/>
              <a:t>of</a:t>
            </a:r>
            <a:r>
              <a:rPr lang="de-DE" sz="1600" i="1" dirty="0"/>
              <a:t> </a:t>
            </a:r>
            <a:r>
              <a:rPr lang="de-DE" sz="1600" i="1" dirty="0" err="1"/>
              <a:t>electromagnetic</a:t>
            </a:r>
            <a:r>
              <a:rPr lang="de-DE" sz="1600" i="1" dirty="0"/>
              <a:t> </a:t>
            </a:r>
            <a:r>
              <a:rPr lang="de-DE" sz="1600" i="1" dirty="0" err="1"/>
              <a:t>waves</a:t>
            </a:r>
            <a:r>
              <a:rPr lang="de-DE" sz="1600" i="1" dirty="0"/>
              <a:t> in </a:t>
            </a:r>
            <a:r>
              <a:rPr lang="de-DE" sz="1600" i="1" dirty="0" err="1" smtClean="0"/>
              <a:t>dielectrics</a:t>
            </a:r>
            <a:r>
              <a:rPr lang="de-DE" sz="1600" i="1" dirty="0" smtClean="0"/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ω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>
                <a:solidFill>
                  <a:srgbClr val="FF0000"/>
                </a:solidFill>
              </a:rPr>
              <a:t>= </a:t>
            </a:r>
            <a:r>
              <a:rPr lang="de-DE" sz="1600" b="1" i="1" dirty="0" err="1" smtClean="0">
                <a:solidFill>
                  <a:srgbClr val="FF0000"/>
                </a:solidFill>
              </a:rPr>
              <a:t>kc</a:t>
            </a:r>
            <a:r>
              <a:rPr lang="de-DE" sz="1600" b="1" i="1" dirty="0" err="1">
                <a:solidFill>
                  <a:srgbClr val="FF0000"/>
                </a:solidFill>
              </a:rPr>
              <a:t>√ε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b="1" i="1" dirty="0" smtClean="0">
                <a:solidFill>
                  <a:srgbClr val="FF0000"/>
                </a:solidFill>
              </a:rPr>
              <a:t> </a:t>
            </a:r>
            <a:r>
              <a:rPr lang="de-DE" sz="1600" i="1" dirty="0" err="1" smtClean="0"/>
              <a:t>or</a:t>
            </a:r>
            <a:r>
              <a:rPr lang="de-DE" sz="1600" i="1" dirty="0" smtClean="0"/>
              <a:t> </a:t>
            </a:r>
            <a:r>
              <a:rPr lang="de-DE" sz="1600" i="1" dirty="0" err="1"/>
              <a:t>s</a:t>
            </a:r>
            <a:r>
              <a:rPr lang="de-DE" sz="1600" i="1" dirty="0" err="1" smtClean="0"/>
              <a:t>tudy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acoustic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waves</a:t>
            </a:r>
            <a:r>
              <a:rPr lang="de-DE" sz="1600" i="1" dirty="0" smtClean="0"/>
              <a:t> in </a:t>
            </a:r>
            <a:r>
              <a:rPr lang="de-DE" sz="1600" i="1" dirty="0" err="1" smtClean="0"/>
              <a:t>gaz</a:t>
            </a:r>
            <a:r>
              <a:rPr lang="de-DE" sz="1600" i="1" dirty="0" smtClean="0"/>
              <a:t> </a:t>
            </a:r>
            <a:r>
              <a:rPr lang="de-DE" sz="1600" dirty="0" err="1">
                <a:solidFill>
                  <a:srgbClr val="FF0000"/>
                </a:solidFill>
              </a:rPr>
              <a:t>ω</a:t>
            </a:r>
            <a:r>
              <a:rPr lang="de-DE" sz="1600" dirty="0">
                <a:solidFill>
                  <a:srgbClr val="FF0000"/>
                </a:solidFill>
              </a:rPr>
              <a:t> = </a:t>
            </a:r>
            <a:r>
              <a:rPr lang="de-DE" sz="1600" b="1" i="1" dirty="0" err="1" smtClean="0">
                <a:solidFill>
                  <a:srgbClr val="FF0000"/>
                </a:solidFill>
              </a:rPr>
              <a:t>kc</a:t>
            </a:r>
            <a:r>
              <a:rPr lang="de-DE" sz="1600" b="1" i="1" baseline="-25000" dirty="0" err="1" smtClean="0">
                <a:solidFill>
                  <a:srgbClr val="FF0000"/>
                </a:solidFill>
              </a:rPr>
              <a:t>s</a:t>
            </a:r>
            <a:r>
              <a:rPr lang="de-DE" sz="1600" i="1" dirty="0" smtClean="0"/>
              <a:t>: </a:t>
            </a:r>
            <a:r>
              <a:rPr lang="de-DE" sz="1600" i="1" dirty="0" err="1" smtClean="0"/>
              <a:t>natural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mode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the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considered</a:t>
            </a:r>
            <a:r>
              <a:rPr lang="de-DE" sz="1600" i="1" dirty="0" smtClean="0"/>
              <a:t> medium.</a:t>
            </a:r>
            <a:endParaRPr lang="de-DE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Textfeld 3"/>
          <p:cNvSpPr txBox="1">
            <a:spLocks noChangeArrowheads="1"/>
          </p:cNvSpPr>
          <p:nvPr/>
        </p:nvSpPr>
        <p:spPr bwMode="auto">
          <a:xfrm>
            <a:off x="2051720" y="548680"/>
            <a:ext cx="7128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 smtClean="0">
                <a:solidFill>
                  <a:srgbClr val="0000FF"/>
                </a:solidFill>
              </a:rPr>
              <a:t>Natural </a:t>
            </a:r>
            <a:r>
              <a:rPr lang="de-DE" b="1" dirty="0" err="1" smtClean="0">
                <a:solidFill>
                  <a:srgbClr val="0000FF"/>
                </a:solidFill>
              </a:rPr>
              <a:t>oscillation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modes</a:t>
            </a:r>
            <a:r>
              <a:rPr lang="de-DE" b="1" dirty="0" smtClean="0">
                <a:solidFill>
                  <a:srgbClr val="0000FF"/>
                </a:solidFill>
              </a:rPr>
              <a:t> in </a:t>
            </a:r>
            <a:r>
              <a:rPr lang="de-DE" b="1" dirty="0">
                <a:solidFill>
                  <a:srgbClr val="0000FF"/>
                </a:solidFill>
              </a:rPr>
              <a:t>a  </a:t>
            </a:r>
            <a:r>
              <a:rPr lang="de-DE" b="1" dirty="0" smtClean="0">
                <a:solidFill>
                  <a:srgbClr val="0000FF"/>
                </a:solidFill>
              </a:rPr>
              <a:t>non-</a:t>
            </a:r>
            <a:r>
              <a:rPr lang="de-DE" b="1" dirty="0" err="1" smtClean="0">
                <a:solidFill>
                  <a:srgbClr val="0000FF"/>
                </a:solidFill>
              </a:rPr>
              <a:t>magnetized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plasma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7893" name="Textfeld 2"/>
          <p:cNvSpPr txBox="1">
            <a:spLocks noChangeArrowheads="1"/>
          </p:cNvSpPr>
          <p:nvPr/>
        </p:nvSpPr>
        <p:spPr bwMode="auto">
          <a:xfrm>
            <a:off x="323528" y="6237312"/>
            <a:ext cx="6050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 b="1" dirty="0" smtClean="0">
                <a:solidFill>
                  <a:srgbClr val="0000FF"/>
                </a:solidFill>
                <a:sym typeface="Wingdings"/>
              </a:rPr>
              <a:t></a:t>
            </a:r>
            <a:r>
              <a:rPr lang="de-DE" sz="1800" b="1" dirty="0" smtClean="0">
                <a:solidFill>
                  <a:srgbClr val="0000FF"/>
                </a:solidFill>
              </a:rPr>
              <a:t> „</a:t>
            </a:r>
            <a:r>
              <a:rPr lang="de-DE" sz="1800" b="1" dirty="0" err="1">
                <a:solidFill>
                  <a:srgbClr val="0000FF"/>
                </a:solidFill>
              </a:rPr>
              <a:t>U</a:t>
            </a:r>
            <a:r>
              <a:rPr lang="de-DE" sz="1800" b="1" dirty="0" err="1" smtClean="0">
                <a:solidFill>
                  <a:srgbClr val="0000FF"/>
                </a:solidFill>
              </a:rPr>
              <a:t>n</a:t>
            </a:r>
            <a:r>
              <a:rPr lang="de-DE" sz="1800" b="1" dirty="0">
                <a:solidFill>
                  <a:srgbClr val="0000FF"/>
                </a:solidFill>
              </a:rPr>
              <a:t>“-</a:t>
            </a:r>
            <a:r>
              <a:rPr lang="de-DE" sz="1800" b="1" dirty="0" err="1">
                <a:solidFill>
                  <a:srgbClr val="0000FF"/>
                </a:solidFill>
              </a:rPr>
              <a:t>natural</a:t>
            </a:r>
            <a:r>
              <a:rPr lang="de-DE" sz="1800" b="1" dirty="0">
                <a:solidFill>
                  <a:srgbClr val="0000FF"/>
                </a:solidFill>
              </a:rPr>
              <a:t> </a:t>
            </a:r>
            <a:r>
              <a:rPr lang="de-DE" sz="1800" b="1" dirty="0" err="1">
                <a:solidFill>
                  <a:srgbClr val="0000FF"/>
                </a:solidFill>
              </a:rPr>
              <a:t>modes</a:t>
            </a:r>
            <a:r>
              <a:rPr lang="de-DE" sz="1800" b="1" dirty="0">
                <a:solidFill>
                  <a:srgbClr val="0000FF"/>
                </a:solidFill>
              </a:rPr>
              <a:t> </a:t>
            </a:r>
            <a:r>
              <a:rPr lang="de-DE" sz="1800" b="1" dirty="0" err="1">
                <a:solidFill>
                  <a:srgbClr val="0000FF"/>
                </a:solidFill>
              </a:rPr>
              <a:t>are</a:t>
            </a:r>
            <a:r>
              <a:rPr lang="de-DE" sz="1800" b="1" dirty="0">
                <a:solidFill>
                  <a:srgbClr val="0000FF"/>
                </a:solidFill>
              </a:rPr>
              <a:t> of </a:t>
            </a:r>
            <a:r>
              <a:rPr lang="de-DE" sz="1800" b="1" dirty="0" err="1">
                <a:solidFill>
                  <a:srgbClr val="0000FF"/>
                </a:solidFill>
              </a:rPr>
              <a:t>great</a:t>
            </a:r>
            <a:r>
              <a:rPr lang="de-DE" sz="1800" b="1" dirty="0">
                <a:solidFill>
                  <a:srgbClr val="0000FF"/>
                </a:solidFill>
              </a:rPr>
              <a:t> </a:t>
            </a:r>
            <a:r>
              <a:rPr lang="de-DE" sz="1800" b="1" dirty="0" err="1">
                <a:solidFill>
                  <a:srgbClr val="0000FF"/>
                </a:solidFill>
              </a:rPr>
              <a:t>interest</a:t>
            </a:r>
            <a:r>
              <a:rPr lang="de-DE" sz="1800" b="1" dirty="0">
                <a:solidFill>
                  <a:srgbClr val="0000FF"/>
                </a:solidFill>
              </a:rPr>
              <a:t> </a:t>
            </a:r>
            <a:r>
              <a:rPr lang="de-DE" sz="1800" b="1" dirty="0" smtClean="0">
                <a:solidFill>
                  <a:srgbClr val="0000FF"/>
                </a:solidFill>
              </a:rPr>
              <a:t>in LPI (</a:t>
            </a:r>
            <a:r>
              <a:rPr lang="de-DE" sz="1800" b="1" dirty="0" err="1" smtClean="0">
                <a:solidFill>
                  <a:srgbClr val="0000FF"/>
                </a:solidFill>
              </a:rPr>
              <a:t>see</a:t>
            </a:r>
            <a:r>
              <a:rPr lang="de-DE" sz="1800" b="1" dirty="0" smtClean="0">
                <a:solidFill>
                  <a:srgbClr val="0000FF"/>
                </a:solidFill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</a:rPr>
              <a:t>later</a:t>
            </a:r>
            <a:r>
              <a:rPr lang="de-DE" sz="1800" b="1" dirty="0" smtClean="0">
                <a:solidFill>
                  <a:srgbClr val="0000FF"/>
                </a:solidFill>
              </a:rPr>
              <a:t>) !</a:t>
            </a:r>
            <a:endParaRPr lang="de-DE" sz="1800" b="1" dirty="0">
              <a:solidFill>
                <a:srgbClr val="0000FF"/>
              </a:solidFill>
            </a:endParaRPr>
          </a:p>
        </p:txBody>
      </p:sp>
      <p:pic>
        <p:nvPicPr>
          <p:cNvPr id="2" name="Bild 1" descr="mont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268760"/>
            <a:ext cx="3947347" cy="482453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5536" y="1556792"/>
            <a:ext cx="5021431" cy="3088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 smtClean="0"/>
              <a:t>Electromagnetic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wave</a:t>
            </a:r>
            <a:r>
              <a:rPr lang="de-DE" b="1" u="sng" dirty="0" smtClean="0"/>
              <a:t> (EMW)</a:t>
            </a:r>
          </a:p>
          <a:p>
            <a:endParaRPr lang="de-DE" dirty="0" smtClean="0"/>
          </a:p>
          <a:p>
            <a:r>
              <a:rPr lang="de-DE" sz="2000" dirty="0" smtClean="0">
                <a:solidFill>
                  <a:srgbClr val="FF0000"/>
                </a:solidFill>
              </a:rPr>
              <a:t>ω</a:t>
            </a:r>
            <a:r>
              <a:rPr lang="de-DE" sz="2000" baseline="30000" dirty="0" smtClean="0">
                <a:solidFill>
                  <a:srgbClr val="FF0000"/>
                </a:solidFill>
              </a:rPr>
              <a:t>2</a:t>
            </a:r>
            <a:r>
              <a:rPr lang="de-DE" sz="2000" dirty="0" smtClean="0">
                <a:solidFill>
                  <a:srgbClr val="FF0000"/>
                </a:solidFill>
              </a:rPr>
              <a:t> =  ω</a:t>
            </a:r>
            <a:r>
              <a:rPr lang="de-DE" sz="2000" baseline="-25000" dirty="0" smtClean="0">
                <a:solidFill>
                  <a:srgbClr val="FF0000"/>
                </a:solidFill>
              </a:rPr>
              <a:t>p</a:t>
            </a:r>
            <a:r>
              <a:rPr lang="de-DE" sz="2000" baseline="30000" dirty="0" smtClean="0">
                <a:solidFill>
                  <a:srgbClr val="FF0000"/>
                </a:solidFill>
              </a:rPr>
              <a:t>2</a:t>
            </a:r>
            <a:r>
              <a:rPr lang="de-DE" sz="2000" dirty="0" smtClean="0">
                <a:solidFill>
                  <a:srgbClr val="FF0000"/>
                </a:solidFill>
              </a:rPr>
              <a:t> + k</a:t>
            </a:r>
            <a:r>
              <a:rPr lang="de-DE" sz="2000" baseline="30000" dirty="0" smtClean="0">
                <a:solidFill>
                  <a:srgbClr val="FF0000"/>
                </a:solidFill>
              </a:rPr>
              <a:t>2</a:t>
            </a:r>
            <a:r>
              <a:rPr lang="de-DE" sz="2000" dirty="0" smtClean="0">
                <a:solidFill>
                  <a:srgbClr val="FF0000"/>
                </a:solidFill>
              </a:rPr>
              <a:t> c</a:t>
            </a:r>
            <a:r>
              <a:rPr lang="de-DE" sz="2000" baseline="30000" dirty="0" smtClean="0">
                <a:solidFill>
                  <a:srgbClr val="FF0000"/>
                </a:solidFill>
              </a:rPr>
              <a:t>2  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de-DE" sz="1600" dirty="0" err="1" smtClean="0">
                <a:solidFill>
                  <a:srgbClr val="0000FF"/>
                </a:solidFill>
                <a:sym typeface="Wingdings"/>
              </a:rPr>
              <a:t>limiting</a:t>
            </a:r>
            <a:r>
              <a:rPr lang="de-DE" sz="1600" dirty="0" smtClean="0">
                <a:solidFill>
                  <a:srgbClr val="0000FF"/>
                </a:solidFill>
                <a:sym typeface="Wingdings"/>
              </a:rPr>
              <a:t> frequency </a:t>
            </a:r>
            <a:r>
              <a:rPr lang="de-DE" sz="2000" dirty="0" err="1" smtClean="0">
                <a:solidFill>
                  <a:srgbClr val="FF0000"/>
                </a:solidFill>
              </a:rPr>
              <a:t>ω</a:t>
            </a:r>
            <a:r>
              <a:rPr lang="de-DE" sz="2000" dirty="0" smtClean="0">
                <a:solidFill>
                  <a:srgbClr val="FF0000"/>
                </a:solidFill>
              </a:rPr>
              <a:t> &gt;=  </a:t>
            </a:r>
            <a:r>
              <a:rPr lang="de-DE" sz="2000" dirty="0" err="1" smtClean="0">
                <a:solidFill>
                  <a:srgbClr val="FF0000"/>
                </a:solidFill>
              </a:rPr>
              <a:t>ω</a:t>
            </a:r>
            <a:r>
              <a:rPr lang="de-DE" sz="2000" baseline="-25000" dirty="0" err="1" smtClean="0">
                <a:solidFill>
                  <a:srgbClr val="FF0000"/>
                </a:solidFill>
              </a:rPr>
              <a:t>p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endParaRPr lang="de-DE" sz="2000" baseline="30000" dirty="0" smtClean="0">
              <a:solidFill>
                <a:srgbClr val="FF0000"/>
              </a:solidFill>
            </a:endParaRPr>
          </a:p>
          <a:p>
            <a:endParaRPr lang="de-DE" sz="2000" b="1" baseline="30000" dirty="0">
              <a:solidFill>
                <a:srgbClr val="FF0000"/>
              </a:solidFill>
            </a:endParaRPr>
          </a:p>
          <a:p>
            <a:r>
              <a:rPr lang="de-DE" b="1" u="sng" dirty="0" err="1" smtClean="0"/>
              <a:t>Electron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plasma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wave</a:t>
            </a:r>
            <a:r>
              <a:rPr lang="de-DE" b="1" u="sng" dirty="0" smtClean="0"/>
              <a:t> (Langmuir </a:t>
            </a:r>
            <a:r>
              <a:rPr lang="de-DE" b="1" u="sng" dirty="0" err="1" smtClean="0"/>
              <a:t>wave</a:t>
            </a:r>
            <a:r>
              <a:rPr lang="de-DE" b="1" u="sng" dirty="0" smtClean="0"/>
              <a:t>, EPW)</a:t>
            </a:r>
          </a:p>
          <a:p>
            <a:endParaRPr lang="de-DE" u="sng" dirty="0"/>
          </a:p>
          <a:p>
            <a:r>
              <a:rPr lang="de-DE" sz="2000" dirty="0" smtClean="0">
                <a:solidFill>
                  <a:srgbClr val="FF0000"/>
                </a:solidFill>
              </a:rPr>
              <a:t>ω</a:t>
            </a:r>
            <a:r>
              <a:rPr lang="de-DE" sz="2000" baseline="30000" dirty="0" smtClean="0">
                <a:solidFill>
                  <a:srgbClr val="FF0000"/>
                </a:solidFill>
              </a:rPr>
              <a:t>2</a:t>
            </a:r>
            <a:r>
              <a:rPr lang="de-DE" sz="2000" baseline="-25000" dirty="0" smtClean="0">
                <a:solidFill>
                  <a:srgbClr val="FF0000"/>
                </a:solidFill>
              </a:rPr>
              <a:t>epw</a:t>
            </a:r>
            <a:r>
              <a:rPr lang="de-DE" sz="2000" dirty="0" smtClean="0">
                <a:solidFill>
                  <a:srgbClr val="FF0000"/>
                </a:solidFill>
              </a:rPr>
              <a:t> ≈ ω</a:t>
            </a:r>
            <a:r>
              <a:rPr lang="de-DE" sz="2000" baseline="30000" dirty="0" smtClean="0">
                <a:solidFill>
                  <a:srgbClr val="FF0000"/>
                </a:solidFill>
              </a:rPr>
              <a:t>2</a:t>
            </a:r>
            <a:r>
              <a:rPr lang="de-DE" sz="2000" baseline="-25000" dirty="0" smtClean="0">
                <a:solidFill>
                  <a:srgbClr val="FF0000"/>
                </a:solidFill>
              </a:rPr>
              <a:t>p </a:t>
            </a:r>
            <a:r>
              <a:rPr lang="de-DE" sz="2000" dirty="0" smtClean="0">
                <a:solidFill>
                  <a:srgbClr val="FF0000"/>
                </a:solidFill>
              </a:rPr>
              <a:t>+</a:t>
            </a:r>
            <a:r>
              <a:rPr lang="pl-PL" sz="2000" dirty="0" smtClean="0">
                <a:solidFill>
                  <a:srgbClr val="FF0000"/>
                </a:solidFill>
              </a:rPr>
              <a:t> 3 k</a:t>
            </a:r>
            <a:r>
              <a:rPr lang="pl-PL" sz="2000" baseline="30000" dirty="0" smtClean="0">
                <a:solidFill>
                  <a:srgbClr val="FF0000"/>
                </a:solidFill>
              </a:rPr>
              <a:t>2</a:t>
            </a:r>
            <a:r>
              <a:rPr lang="pl-PL" sz="2000" baseline="-25000" dirty="0" smtClean="0">
                <a:solidFill>
                  <a:srgbClr val="FF0000"/>
                </a:solidFill>
              </a:rPr>
              <a:t>epw</a:t>
            </a:r>
            <a:r>
              <a:rPr lang="pl-PL" sz="2000" dirty="0" smtClean="0">
                <a:solidFill>
                  <a:srgbClr val="FF0000"/>
                </a:solidFill>
              </a:rPr>
              <a:t> v</a:t>
            </a:r>
            <a:r>
              <a:rPr lang="pl-PL" sz="2000" baseline="30000" dirty="0" smtClean="0">
                <a:solidFill>
                  <a:srgbClr val="FF0000"/>
                </a:solidFill>
              </a:rPr>
              <a:t>2</a:t>
            </a:r>
            <a:r>
              <a:rPr lang="pl-PL" sz="2000" baseline="-25000" dirty="0" smtClean="0">
                <a:solidFill>
                  <a:srgbClr val="FF0000"/>
                </a:solidFill>
              </a:rPr>
              <a:t>Te </a:t>
            </a:r>
            <a:r>
              <a:rPr lang="pl-PL" sz="2000" dirty="0" smtClean="0">
                <a:solidFill>
                  <a:srgbClr val="FF0000"/>
                </a:solidFill>
              </a:rPr>
              <a:t> ≈ </a:t>
            </a:r>
            <a:r>
              <a:rPr lang="pl-PL" sz="2000" baseline="-25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ω</a:t>
            </a:r>
            <a:r>
              <a:rPr lang="pl-PL" sz="2000" baseline="30000" dirty="0" smtClean="0">
                <a:solidFill>
                  <a:srgbClr val="FF0000"/>
                </a:solidFill>
              </a:rPr>
              <a:t>2</a:t>
            </a:r>
            <a:r>
              <a:rPr lang="pl-PL" sz="2000" baseline="-25000" dirty="0" smtClean="0">
                <a:solidFill>
                  <a:srgbClr val="FF0000"/>
                </a:solidFill>
              </a:rPr>
              <a:t>p </a:t>
            </a:r>
            <a:r>
              <a:rPr lang="pl-PL" sz="2000" dirty="0" smtClean="0">
                <a:solidFill>
                  <a:srgbClr val="FF0000"/>
                </a:solidFill>
              </a:rPr>
              <a:t>(1 + 3 k</a:t>
            </a:r>
            <a:r>
              <a:rPr lang="pl-PL" sz="2000" baseline="30000" dirty="0" smtClean="0">
                <a:solidFill>
                  <a:srgbClr val="FF0000"/>
                </a:solidFill>
              </a:rPr>
              <a:t>2</a:t>
            </a:r>
            <a:r>
              <a:rPr lang="pl-PL" sz="2000" baseline="-25000" dirty="0" smtClean="0">
                <a:solidFill>
                  <a:srgbClr val="FF0000"/>
                </a:solidFill>
              </a:rPr>
              <a:t>epw </a:t>
            </a:r>
            <a:r>
              <a:rPr lang="pl-PL" sz="2000" dirty="0" smtClean="0">
                <a:solidFill>
                  <a:srgbClr val="FF0000"/>
                </a:solidFill>
              </a:rPr>
              <a:t>λ</a:t>
            </a:r>
            <a:r>
              <a:rPr lang="pl-PL" sz="2000" baseline="30000" dirty="0" smtClean="0">
                <a:solidFill>
                  <a:srgbClr val="FF0000"/>
                </a:solidFill>
              </a:rPr>
              <a:t>2</a:t>
            </a:r>
            <a:r>
              <a:rPr lang="pl-PL" sz="2000" baseline="-25000" dirty="0" smtClean="0">
                <a:solidFill>
                  <a:srgbClr val="FF0000"/>
                </a:solidFill>
              </a:rPr>
              <a:t>D</a:t>
            </a:r>
            <a:r>
              <a:rPr lang="pl-PL" sz="2000" dirty="0" smtClean="0">
                <a:solidFill>
                  <a:srgbClr val="FF0000"/>
                </a:solidFill>
              </a:rPr>
              <a:t>)</a:t>
            </a:r>
          </a:p>
          <a:p>
            <a:endParaRPr lang="pl-PL" sz="2000" b="1" baseline="-25000" dirty="0">
              <a:solidFill>
                <a:srgbClr val="FF0000"/>
              </a:solidFill>
            </a:endParaRPr>
          </a:p>
          <a:p>
            <a:r>
              <a:rPr lang="pl-PL" b="1" u="sng" dirty="0" err="1" smtClean="0"/>
              <a:t>Ion-acoustic</a:t>
            </a:r>
            <a:r>
              <a:rPr lang="pl-PL" b="1" u="sng" dirty="0" smtClean="0"/>
              <a:t> </a:t>
            </a:r>
            <a:r>
              <a:rPr lang="pl-PL" b="1" u="sng" dirty="0" err="1" smtClean="0"/>
              <a:t>wave</a:t>
            </a:r>
            <a:r>
              <a:rPr lang="pl-PL" b="1" u="sng" dirty="0" smtClean="0"/>
              <a:t> (IAW)</a:t>
            </a:r>
          </a:p>
          <a:p>
            <a:endParaRPr lang="pl-PL" b="1" u="sng" dirty="0"/>
          </a:p>
          <a:p>
            <a:r>
              <a:rPr lang="de-DE" sz="2000" dirty="0" err="1" smtClean="0">
                <a:solidFill>
                  <a:srgbClr val="FF0000"/>
                </a:solidFill>
              </a:rPr>
              <a:t>ω</a:t>
            </a:r>
            <a:r>
              <a:rPr lang="de-DE" sz="2000" baseline="-25000" dirty="0" err="1" smtClean="0">
                <a:solidFill>
                  <a:srgbClr val="FF0000"/>
                </a:solidFill>
              </a:rPr>
              <a:t>iaw</a:t>
            </a:r>
            <a:r>
              <a:rPr lang="de-DE" sz="2000" baseline="-25000" dirty="0" smtClean="0">
                <a:solidFill>
                  <a:srgbClr val="FF0000"/>
                </a:solidFill>
              </a:rPr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≈ </a:t>
            </a:r>
            <a:r>
              <a:rPr lang="de-DE" sz="2000" dirty="0" err="1" smtClean="0">
                <a:solidFill>
                  <a:srgbClr val="FF0000"/>
                </a:solidFill>
              </a:rPr>
              <a:t>c</a:t>
            </a:r>
            <a:r>
              <a:rPr lang="de-DE" sz="2000" baseline="-25000" dirty="0" err="1" smtClean="0">
                <a:solidFill>
                  <a:srgbClr val="FF0000"/>
                </a:solidFill>
              </a:rPr>
              <a:t>s</a:t>
            </a:r>
            <a:r>
              <a:rPr lang="de-DE" sz="2000" baseline="-25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k</a:t>
            </a:r>
            <a:r>
              <a:rPr lang="de-DE" sz="2000" baseline="-25000" dirty="0" err="1" smtClean="0">
                <a:solidFill>
                  <a:srgbClr val="FF0000"/>
                </a:solidFill>
              </a:rPr>
              <a:t>iaw</a:t>
            </a:r>
            <a:r>
              <a:rPr lang="de-DE" sz="2000" dirty="0">
                <a:solidFill>
                  <a:srgbClr val="FF0000"/>
                </a:solidFill>
              </a:rPr>
              <a:t>          </a:t>
            </a:r>
            <a:r>
              <a:rPr lang="de-DE" sz="2000" dirty="0" smtClean="0">
                <a:solidFill>
                  <a:srgbClr val="FF0000"/>
                </a:solidFill>
              </a:rPr>
              <a:t>		</a:t>
            </a:r>
            <a:r>
              <a:rPr lang="de-DE" sz="2000" dirty="0" err="1" smtClean="0">
                <a:solidFill>
                  <a:srgbClr val="FF0000"/>
                </a:solidFill>
              </a:rPr>
              <a:t>c</a:t>
            </a:r>
            <a:r>
              <a:rPr lang="de-DE" sz="2000" baseline="-25000" dirty="0" err="1" smtClean="0">
                <a:solidFill>
                  <a:srgbClr val="FF0000"/>
                </a:solidFill>
              </a:rPr>
              <a:t>s</a:t>
            </a:r>
            <a:r>
              <a:rPr lang="de-DE" sz="2000" dirty="0" smtClean="0">
                <a:solidFill>
                  <a:srgbClr val="FF0000"/>
                </a:solidFill>
              </a:rPr>
              <a:t>&lt;&lt;</a:t>
            </a:r>
            <a:r>
              <a:rPr lang="pl-PL" sz="2000" dirty="0" err="1" smtClean="0">
                <a:solidFill>
                  <a:srgbClr val="FF0000"/>
                </a:solidFill>
              </a:rPr>
              <a:t>v</a:t>
            </a:r>
            <a:r>
              <a:rPr lang="pl-PL" sz="2000" baseline="-25000" dirty="0" err="1" smtClean="0">
                <a:solidFill>
                  <a:srgbClr val="FF0000"/>
                </a:solidFill>
              </a:rPr>
              <a:t>Te</a:t>
            </a:r>
            <a:endParaRPr lang="pl-PL" sz="2000" b="1" u="sng" baseline="-25000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5013176"/>
            <a:ext cx="4039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ω</a:t>
            </a:r>
            <a:r>
              <a:rPr lang="de-DE" baseline="-25000" dirty="0" smtClean="0">
                <a:solidFill>
                  <a:srgbClr val="000000"/>
                </a:solidFill>
              </a:rPr>
              <a:t>p </a:t>
            </a:r>
            <a:r>
              <a:rPr lang="de-DE" dirty="0" smtClean="0">
                <a:solidFill>
                  <a:srgbClr val="000000"/>
                </a:solidFill>
              </a:rPr>
              <a:t>= (4πn</a:t>
            </a:r>
            <a:r>
              <a:rPr lang="de-DE" baseline="-25000" dirty="0" smtClean="0">
                <a:solidFill>
                  <a:srgbClr val="000000"/>
                </a:solidFill>
              </a:rPr>
              <a:t>e </a:t>
            </a:r>
            <a:r>
              <a:rPr lang="de-DE" dirty="0" smtClean="0">
                <a:solidFill>
                  <a:srgbClr val="000000"/>
                </a:solidFill>
              </a:rPr>
              <a:t>e</a:t>
            </a:r>
            <a:r>
              <a:rPr lang="de-DE" baseline="30000" dirty="0" smtClean="0">
                <a:solidFill>
                  <a:srgbClr val="000000"/>
                </a:solidFill>
              </a:rPr>
              <a:t>2</a:t>
            </a:r>
            <a:r>
              <a:rPr lang="de-DE" dirty="0" smtClean="0">
                <a:solidFill>
                  <a:srgbClr val="000000"/>
                </a:solidFill>
              </a:rPr>
              <a:t>/</a:t>
            </a:r>
            <a:r>
              <a:rPr lang="de-DE" dirty="0" err="1" smtClean="0">
                <a:solidFill>
                  <a:srgbClr val="000000"/>
                </a:solidFill>
              </a:rPr>
              <a:t>m</a:t>
            </a:r>
            <a:r>
              <a:rPr lang="de-DE" baseline="-25000" dirty="0" err="1" smtClean="0">
                <a:solidFill>
                  <a:srgbClr val="000000"/>
                </a:solidFill>
              </a:rPr>
              <a:t>e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  <a:r>
              <a:rPr lang="de-DE" baseline="30000" dirty="0" smtClean="0">
                <a:solidFill>
                  <a:srgbClr val="000000"/>
                </a:solidFill>
              </a:rPr>
              <a:t>1/2 </a:t>
            </a:r>
            <a:r>
              <a:rPr lang="de-DE" dirty="0" smtClean="0">
                <a:solidFill>
                  <a:srgbClr val="000000"/>
                </a:solidFill>
              </a:rPr>
              <a:t>;  </a:t>
            </a:r>
            <a:r>
              <a:rPr lang="de-DE" dirty="0" err="1" smtClean="0">
                <a:solidFill>
                  <a:srgbClr val="000000"/>
                </a:solidFill>
              </a:rPr>
              <a:t>v</a:t>
            </a:r>
            <a:r>
              <a:rPr lang="de-DE" baseline="-25000" dirty="0" err="1" smtClean="0">
                <a:solidFill>
                  <a:srgbClr val="000000"/>
                </a:solidFill>
              </a:rPr>
              <a:t>Te</a:t>
            </a:r>
            <a:r>
              <a:rPr lang="de-DE" dirty="0" smtClean="0">
                <a:solidFill>
                  <a:srgbClr val="000000"/>
                </a:solidFill>
              </a:rPr>
              <a:t>  =  (</a:t>
            </a:r>
            <a:r>
              <a:rPr lang="de-DE" dirty="0" err="1" smtClean="0">
                <a:solidFill>
                  <a:srgbClr val="000000"/>
                </a:solidFill>
              </a:rPr>
              <a:t>k</a:t>
            </a:r>
            <a:r>
              <a:rPr lang="de-DE" baseline="-25000" dirty="0" err="1" smtClean="0">
                <a:solidFill>
                  <a:srgbClr val="000000"/>
                </a:solidFill>
              </a:rPr>
              <a:t>B</a:t>
            </a:r>
            <a:r>
              <a:rPr lang="de-DE" dirty="0" err="1" smtClean="0">
                <a:solidFill>
                  <a:srgbClr val="000000"/>
                </a:solidFill>
              </a:rPr>
              <a:t>T</a:t>
            </a:r>
            <a:r>
              <a:rPr lang="de-DE" baseline="-25000" dirty="0" err="1" smtClean="0">
                <a:solidFill>
                  <a:srgbClr val="000000"/>
                </a:solidFill>
              </a:rPr>
              <a:t>e</a:t>
            </a:r>
            <a:r>
              <a:rPr lang="de-DE" dirty="0" smtClean="0">
                <a:solidFill>
                  <a:srgbClr val="000000"/>
                </a:solidFill>
              </a:rPr>
              <a:t>/</a:t>
            </a:r>
            <a:r>
              <a:rPr lang="de-DE" dirty="0" err="1" smtClean="0">
                <a:solidFill>
                  <a:srgbClr val="000000"/>
                </a:solidFill>
              </a:rPr>
              <a:t>m</a:t>
            </a:r>
            <a:r>
              <a:rPr lang="de-DE" baseline="-25000" dirty="0" err="1" smtClean="0">
                <a:solidFill>
                  <a:srgbClr val="000000"/>
                </a:solidFill>
              </a:rPr>
              <a:t>e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  <a:r>
              <a:rPr lang="de-DE" baseline="30000" dirty="0" smtClean="0">
                <a:solidFill>
                  <a:srgbClr val="000000"/>
                </a:solidFill>
              </a:rPr>
              <a:t>1/2 </a:t>
            </a:r>
            <a:r>
              <a:rPr lang="de-DE" dirty="0" smtClean="0">
                <a:solidFill>
                  <a:srgbClr val="000000"/>
                </a:solidFill>
              </a:rPr>
              <a:t>; </a:t>
            </a:r>
          </a:p>
          <a:p>
            <a:endParaRPr lang="de-DE" baseline="30000" dirty="0">
              <a:solidFill>
                <a:srgbClr val="000000"/>
              </a:solidFill>
            </a:endParaRPr>
          </a:p>
          <a:p>
            <a:r>
              <a:rPr lang="de-DE" baseline="30000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λ</a:t>
            </a:r>
            <a:r>
              <a:rPr lang="de-DE" baseline="-25000" dirty="0" err="1" smtClean="0">
                <a:solidFill>
                  <a:srgbClr val="000000"/>
                </a:solidFill>
              </a:rPr>
              <a:t>D</a:t>
            </a:r>
            <a:r>
              <a:rPr lang="de-DE" dirty="0" smtClean="0">
                <a:solidFill>
                  <a:srgbClr val="000000"/>
                </a:solidFill>
              </a:rPr>
              <a:t> = </a:t>
            </a:r>
            <a:r>
              <a:rPr lang="de-DE" dirty="0" err="1" smtClean="0">
                <a:solidFill>
                  <a:srgbClr val="000000"/>
                </a:solidFill>
              </a:rPr>
              <a:t>v</a:t>
            </a:r>
            <a:r>
              <a:rPr lang="de-DE" baseline="-25000" dirty="0" err="1" smtClean="0">
                <a:solidFill>
                  <a:srgbClr val="000000"/>
                </a:solidFill>
              </a:rPr>
              <a:t>e</a:t>
            </a:r>
            <a:r>
              <a:rPr lang="de-DE" dirty="0" smtClean="0">
                <a:solidFill>
                  <a:srgbClr val="000000"/>
                </a:solidFill>
              </a:rPr>
              <a:t>/</a:t>
            </a:r>
            <a:r>
              <a:rPr lang="de-DE" dirty="0">
                <a:solidFill>
                  <a:srgbClr val="000000"/>
                </a:solidFill>
              </a:rPr>
              <a:t>ω</a:t>
            </a:r>
            <a:r>
              <a:rPr lang="de-DE" baseline="-25000" dirty="0">
                <a:solidFill>
                  <a:srgbClr val="000000"/>
                </a:solidFill>
              </a:rPr>
              <a:t>p </a:t>
            </a:r>
            <a:r>
              <a:rPr lang="de-DE" baseline="-25000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;  </a:t>
            </a:r>
            <a:r>
              <a:rPr lang="de-DE" dirty="0" err="1" smtClean="0">
                <a:solidFill>
                  <a:srgbClr val="000000"/>
                </a:solidFill>
              </a:rPr>
              <a:t>c</a:t>
            </a:r>
            <a:r>
              <a:rPr lang="de-DE" baseline="-25000" dirty="0" err="1" smtClean="0">
                <a:solidFill>
                  <a:srgbClr val="000000"/>
                </a:solidFill>
              </a:rPr>
              <a:t>s</a:t>
            </a:r>
            <a:r>
              <a:rPr lang="de-DE" dirty="0" smtClean="0">
                <a:solidFill>
                  <a:srgbClr val="000000"/>
                </a:solidFill>
              </a:rPr>
              <a:t> = (</a:t>
            </a:r>
            <a:r>
              <a:rPr lang="de-DE" dirty="0" err="1" smtClean="0">
                <a:solidFill>
                  <a:srgbClr val="000000"/>
                </a:solidFill>
              </a:rPr>
              <a:t>k</a:t>
            </a:r>
            <a:r>
              <a:rPr lang="de-DE" baseline="-25000" dirty="0" err="1" smtClean="0">
                <a:solidFill>
                  <a:srgbClr val="000000"/>
                </a:solidFill>
              </a:rPr>
              <a:t>B</a:t>
            </a:r>
            <a:r>
              <a:rPr lang="de-DE" dirty="0" err="1" smtClean="0">
                <a:solidFill>
                  <a:srgbClr val="000000"/>
                </a:solidFill>
              </a:rPr>
              <a:t>T</a:t>
            </a:r>
            <a:r>
              <a:rPr lang="de-DE" baseline="-25000" dirty="0" err="1" smtClean="0">
                <a:solidFill>
                  <a:srgbClr val="000000"/>
                </a:solidFill>
              </a:rPr>
              <a:t>e</a:t>
            </a:r>
            <a:r>
              <a:rPr lang="de-DE" dirty="0" smtClean="0">
                <a:solidFill>
                  <a:srgbClr val="000000"/>
                </a:solidFill>
              </a:rPr>
              <a:t>/m</a:t>
            </a:r>
            <a:r>
              <a:rPr lang="de-DE" baseline="-25000" dirty="0" smtClean="0">
                <a:solidFill>
                  <a:srgbClr val="000000"/>
                </a:solidFill>
              </a:rPr>
              <a:t>i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  <a:r>
              <a:rPr lang="de-DE" baseline="30000" dirty="0" smtClean="0">
                <a:solidFill>
                  <a:srgbClr val="000000"/>
                </a:solidFill>
              </a:rPr>
              <a:t>1/2</a:t>
            </a:r>
            <a:endParaRPr lang="de-DE" baseline="30000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196752"/>
            <a:ext cx="12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</a:rPr>
              <a:t>Only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three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endParaRPr lang="fr-F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Textfeld 3"/>
          <p:cNvSpPr txBox="1">
            <a:spLocks noChangeArrowheads="1"/>
          </p:cNvSpPr>
          <p:nvPr/>
        </p:nvSpPr>
        <p:spPr bwMode="auto">
          <a:xfrm>
            <a:off x="5292725" y="549275"/>
            <a:ext cx="3590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0000FF"/>
                </a:solidFill>
              </a:rPr>
              <a:t>Wave </a:t>
            </a:r>
            <a:r>
              <a:rPr lang="de-DE" b="1" dirty="0" err="1">
                <a:solidFill>
                  <a:srgbClr val="0000FF"/>
                </a:solidFill>
              </a:rPr>
              <a:t>coupling</a:t>
            </a:r>
            <a:r>
              <a:rPr lang="de-DE" b="1" dirty="0">
                <a:solidFill>
                  <a:srgbClr val="0000FF"/>
                </a:solidFill>
              </a:rPr>
              <a:t> in a </a:t>
            </a:r>
            <a:r>
              <a:rPr lang="de-DE" b="1" dirty="0" err="1">
                <a:solidFill>
                  <a:srgbClr val="0000FF"/>
                </a:solidFill>
              </a:rPr>
              <a:t>plasma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155679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de-DE" u="sng" dirty="0" err="1" smtClean="0">
                <a:sym typeface="Wingdings"/>
              </a:rPr>
              <a:t>Waves</a:t>
            </a:r>
            <a:r>
              <a:rPr lang="de-DE" u="sng" dirty="0" smtClean="0">
                <a:sym typeface="Wingdings"/>
              </a:rPr>
              <a:t> in a </a:t>
            </a:r>
            <a:r>
              <a:rPr lang="de-DE" u="sng" dirty="0" err="1" smtClean="0">
                <a:sym typeface="Wingdings"/>
              </a:rPr>
              <a:t>plasma</a:t>
            </a:r>
            <a:r>
              <a:rPr lang="de-DE" u="sng" dirty="0" smtClean="0">
                <a:sym typeface="Wingdings"/>
              </a:rPr>
              <a:t> </a:t>
            </a:r>
            <a:r>
              <a:rPr lang="de-DE" u="sng" dirty="0" err="1" smtClean="0">
                <a:sym typeface="Wingdings"/>
              </a:rPr>
              <a:t>can</a:t>
            </a:r>
            <a:r>
              <a:rPr lang="de-DE" u="sng" dirty="0" smtClean="0">
                <a:sym typeface="Wingdings"/>
              </a:rPr>
              <a:t> </a:t>
            </a:r>
            <a:r>
              <a:rPr lang="de-DE" u="sng" dirty="0" err="1" smtClean="0">
                <a:sym typeface="Wingdings"/>
              </a:rPr>
              <a:t>couple</a:t>
            </a:r>
            <a:r>
              <a:rPr lang="de-DE" dirty="0" smtClean="0">
                <a:sym typeface="Wingdings"/>
              </a:rPr>
              <a:t>:</a:t>
            </a:r>
          </a:p>
          <a:p>
            <a:endParaRPr lang="de-DE" dirty="0" smtClean="0">
              <a:sym typeface="Wingdings"/>
            </a:endParaRPr>
          </a:p>
          <a:p>
            <a:r>
              <a:rPr lang="de-DE" dirty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    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intensity</a:t>
            </a:r>
            <a:r>
              <a:rPr lang="de-DE" i="1" dirty="0" smtClean="0">
                <a:sym typeface="Wingdings"/>
              </a:rPr>
              <a:t> of </a:t>
            </a:r>
            <a:r>
              <a:rPr lang="de-DE" i="1" dirty="0" err="1" smtClean="0">
                <a:sym typeface="Wingdings"/>
              </a:rPr>
              <a:t>one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or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two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waves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can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grow</a:t>
            </a:r>
            <a:r>
              <a:rPr lang="de-DE" i="1" dirty="0" smtClean="0">
                <a:sym typeface="Wingdings"/>
              </a:rPr>
              <a:t>  </a:t>
            </a:r>
          </a:p>
          <a:p>
            <a:r>
              <a:rPr lang="de-DE" i="1" dirty="0">
                <a:sym typeface="Wingdings"/>
              </a:rPr>
              <a:t> </a:t>
            </a:r>
            <a:r>
              <a:rPr lang="de-DE" i="1" dirty="0" smtClean="0">
                <a:sym typeface="Wingdings"/>
              </a:rPr>
              <a:t>     </a:t>
            </a:r>
            <a:r>
              <a:rPr lang="de-DE" i="1" dirty="0" err="1" smtClean="0">
                <a:sym typeface="Wingdings"/>
              </a:rPr>
              <a:t>at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the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expense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of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the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intensity</a:t>
            </a:r>
            <a:r>
              <a:rPr lang="de-DE" i="1" dirty="0" smtClean="0">
                <a:sym typeface="Wingdings"/>
              </a:rPr>
              <a:t> of </a:t>
            </a:r>
            <a:r>
              <a:rPr lang="de-DE" i="1" dirty="0" err="1" smtClean="0">
                <a:sym typeface="Wingdings"/>
              </a:rPr>
              <a:t>another</a:t>
            </a:r>
            <a:r>
              <a:rPr lang="de-DE" i="1" dirty="0" smtClean="0">
                <a:sym typeface="Wingdings"/>
              </a:rPr>
              <a:t> </a:t>
            </a:r>
          </a:p>
          <a:p>
            <a:r>
              <a:rPr lang="de-DE" i="1" dirty="0">
                <a:sym typeface="Wingdings"/>
              </a:rPr>
              <a:t> </a:t>
            </a:r>
            <a:r>
              <a:rPr lang="de-DE" i="1" dirty="0" smtClean="0">
                <a:sym typeface="Wingdings"/>
              </a:rPr>
              <a:t>     </a:t>
            </a:r>
            <a:r>
              <a:rPr lang="de-DE" i="1" dirty="0" err="1" smtClean="0">
                <a:sym typeface="Wingdings"/>
              </a:rPr>
              <a:t>pre-existing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wave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if</a:t>
            </a:r>
            <a:r>
              <a:rPr lang="de-DE" i="1" dirty="0" smtClean="0">
                <a:sym typeface="Wingdings"/>
              </a:rPr>
              <a:t> a </a:t>
            </a:r>
            <a:r>
              <a:rPr lang="de-DE" i="1" dirty="0" err="1" smtClean="0">
                <a:sym typeface="Wingdings"/>
              </a:rPr>
              <a:t>resonance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condition</a:t>
            </a:r>
            <a:r>
              <a:rPr lang="de-DE" i="1" dirty="0" smtClean="0">
                <a:sym typeface="Wingdings"/>
              </a:rPr>
              <a:t> </a:t>
            </a:r>
          </a:p>
          <a:p>
            <a:r>
              <a:rPr lang="de-DE" i="1" dirty="0">
                <a:sym typeface="Wingdings"/>
              </a:rPr>
              <a:t> </a:t>
            </a:r>
            <a:r>
              <a:rPr lang="de-DE" i="1" dirty="0" smtClean="0">
                <a:sym typeface="Wingdings"/>
              </a:rPr>
              <a:t>     </a:t>
            </a:r>
            <a:r>
              <a:rPr lang="de-DE" i="1" dirty="0" err="1" smtClean="0">
                <a:sym typeface="Wingdings"/>
              </a:rPr>
              <a:t>is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fulfilled</a:t>
            </a:r>
            <a:r>
              <a:rPr lang="de-DE" i="1" dirty="0" smtClean="0">
                <a:sym typeface="Wingdings"/>
              </a:rPr>
              <a:t>:</a:t>
            </a:r>
          </a:p>
          <a:p>
            <a:endParaRPr lang="de-DE" dirty="0" smtClean="0">
              <a:sym typeface="Wingdings"/>
            </a:endParaRPr>
          </a:p>
          <a:p>
            <a:endParaRPr lang="de-DE" dirty="0">
              <a:sym typeface="Wingdings"/>
            </a:endParaRPr>
          </a:p>
          <a:p>
            <a:r>
              <a:rPr lang="de-DE" dirty="0" smtClean="0">
                <a:sym typeface="Wingdings"/>
              </a:rPr>
              <a:t>        </a:t>
            </a:r>
            <a:r>
              <a:rPr lang="de-DE" sz="2400" dirty="0" smtClean="0">
                <a:solidFill>
                  <a:srgbClr val="FF0000"/>
                </a:solidFill>
              </a:rPr>
              <a:t>ω</a:t>
            </a:r>
            <a:r>
              <a:rPr lang="de-DE" sz="2400" baseline="-25000" dirty="0" smtClean="0">
                <a:solidFill>
                  <a:srgbClr val="FF0000"/>
                </a:solidFill>
              </a:rPr>
              <a:t>0</a:t>
            </a:r>
            <a:r>
              <a:rPr lang="de-DE" sz="2400" dirty="0" smtClean="0">
                <a:solidFill>
                  <a:srgbClr val="FF0000"/>
                </a:solidFill>
              </a:rPr>
              <a:t> =  ω</a:t>
            </a:r>
            <a:r>
              <a:rPr lang="de-DE" sz="2400" baseline="-25000" dirty="0" smtClean="0">
                <a:solidFill>
                  <a:srgbClr val="FF0000"/>
                </a:solidFill>
              </a:rPr>
              <a:t>1</a:t>
            </a:r>
            <a:r>
              <a:rPr lang="de-DE" sz="2400" dirty="0" smtClean="0">
                <a:solidFill>
                  <a:srgbClr val="FF0000"/>
                </a:solidFill>
              </a:rPr>
              <a:t> + ω</a:t>
            </a:r>
            <a:r>
              <a:rPr lang="de-DE" sz="2400" baseline="-25000" dirty="0" smtClean="0">
                <a:solidFill>
                  <a:srgbClr val="FF0000"/>
                </a:solidFill>
              </a:rPr>
              <a:t>2   </a:t>
            </a:r>
            <a:r>
              <a:rPr lang="de-DE" dirty="0" smtClean="0">
                <a:solidFill>
                  <a:srgbClr val="0000FF"/>
                </a:solidFill>
              </a:rPr>
              <a:t>(energy)   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        </a:t>
            </a:r>
            <a:r>
              <a:rPr lang="de-DE" sz="2400" b="1" dirty="0" smtClean="0">
                <a:solidFill>
                  <a:srgbClr val="FF0000"/>
                </a:solidFill>
                <a:sym typeface="Wingdings"/>
              </a:rPr>
              <a:t>k</a:t>
            </a:r>
            <a:r>
              <a:rPr lang="de-DE" sz="2400" b="1" baseline="-25000" dirty="0" smtClean="0">
                <a:solidFill>
                  <a:srgbClr val="FF0000"/>
                </a:solidFill>
                <a:sym typeface="Wingdings"/>
              </a:rPr>
              <a:t>0</a:t>
            </a:r>
            <a:r>
              <a:rPr lang="de-DE" sz="2400" b="1" dirty="0" smtClean="0">
                <a:solidFill>
                  <a:srgbClr val="FF0000"/>
                </a:solidFill>
                <a:sym typeface="Wingdings"/>
              </a:rPr>
              <a:t>  = k</a:t>
            </a:r>
            <a:r>
              <a:rPr lang="de-DE" sz="2400" b="1" baseline="-25000" dirty="0" smtClean="0">
                <a:solidFill>
                  <a:srgbClr val="FF0000"/>
                </a:solidFill>
                <a:sym typeface="Wingdings"/>
              </a:rPr>
              <a:t>1</a:t>
            </a:r>
            <a:r>
              <a:rPr lang="de-DE" sz="2400" b="1" dirty="0" smtClean="0">
                <a:solidFill>
                  <a:srgbClr val="FF0000"/>
                </a:solidFill>
                <a:sym typeface="Wingdings"/>
              </a:rPr>
              <a:t> + k</a:t>
            </a:r>
            <a:r>
              <a:rPr lang="de-DE" sz="2400" b="1" baseline="-25000" dirty="0" smtClean="0">
                <a:solidFill>
                  <a:srgbClr val="FF0000"/>
                </a:solidFill>
                <a:sym typeface="Wingdings"/>
              </a:rPr>
              <a:t>2   </a:t>
            </a:r>
            <a:r>
              <a:rPr lang="de-DE" dirty="0" smtClean="0">
                <a:solidFill>
                  <a:srgbClr val="0000FF"/>
                </a:solidFill>
              </a:rPr>
              <a:t>(</a:t>
            </a:r>
            <a:r>
              <a:rPr lang="de-DE" dirty="0" err="1" smtClean="0">
                <a:solidFill>
                  <a:srgbClr val="0000FF"/>
                </a:solidFill>
              </a:rPr>
              <a:t>momentum</a:t>
            </a:r>
            <a:r>
              <a:rPr lang="de-DE" dirty="0" smtClean="0">
                <a:solidFill>
                  <a:srgbClr val="0000FF"/>
                </a:solidFill>
              </a:rPr>
              <a:t>)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60" y="4941168"/>
            <a:ext cx="30046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de-DE" dirty="0" smtClean="0">
                <a:solidFill>
                  <a:srgbClr val="0000FF"/>
                </a:solidFill>
              </a:rPr>
              <a:t>3-wave </a:t>
            </a:r>
            <a:r>
              <a:rPr lang="de-DE" dirty="0" err="1" smtClean="0">
                <a:solidFill>
                  <a:srgbClr val="0000FF"/>
                </a:solidFill>
              </a:rPr>
              <a:t>coupling</a:t>
            </a:r>
            <a:r>
              <a:rPr lang="de-DE" dirty="0" smtClean="0">
                <a:solidFill>
                  <a:srgbClr val="0000FF"/>
                </a:solidFill>
              </a:rPr>
              <a:t>  due </a:t>
            </a:r>
            <a:r>
              <a:rPr lang="de-DE" dirty="0" err="1" smtClean="0">
                <a:solidFill>
                  <a:srgbClr val="0000FF"/>
                </a:solidFill>
              </a:rPr>
              <a:t>to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</a:p>
          <a:p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</a:rPr>
              <a:t>    </a:t>
            </a:r>
            <a:r>
              <a:rPr lang="de-DE" dirty="0" err="1" smtClean="0">
                <a:solidFill>
                  <a:srgbClr val="0000FF"/>
                </a:solidFill>
              </a:rPr>
              <a:t>conservation</a:t>
            </a:r>
            <a:r>
              <a:rPr lang="de-DE" dirty="0" smtClean="0">
                <a:solidFill>
                  <a:srgbClr val="0000FF"/>
                </a:solidFill>
              </a:rPr>
              <a:t> of energy </a:t>
            </a:r>
            <a:r>
              <a:rPr lang="de-DE" dirty="0" err="1" smtClean="0">
                <a:solidFill>
                  <a:srgbClr val="0000FF"/>
                </a:solidFill>
              </a:rPr>
              <a:t>and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     </a:t>
            </a:r>
            <a:r>
              <a:rPr lang="de-DE" dirty="0" err="1" smtClean="0">
                <a:solidFill>
                  <a:srgbClr val="0000FF"/>
                </a:solidFill>
              </a:rPr>
              <a:t>momentum</a:t>
            </a:r>
            <a:endParaRPr lang="de-DE" dirty="0">
              <a:solidFill>
                <a:srgbClr val="0000FF"/>
              </a:solidFill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4644008" y="1700808"/>
            <a:ext cx="3813003" cy="2158499"/>
            <a:chOff x="4572000" y="1340768"/>
            <a:chExt cx="3813003" cy="2158499"/>
          </a:xfrm>
        </p:grpSpPr>
        <p:sp>
          <p:nvSpPr>
            <p:cNvPr id="5" name="Textfeld 4"/>
            <p:cNvSpPr txBox="1"/>
            <p:nvPr/>
          </p:nvSpPr>
          <p:spPr>
            <a:xfrm>
              <a:off x="5868144" y="2852936"/>
              <a:ext cx="15824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rgbClr val="0000FF"/>
                  </a:solidFill>
                </a:rPr>
                <a:t>Decay</a:t>
              </a:r>
              <a:r>
                <a:rPr lang="de-DE" b="1" dirty="0" smtClean="0">
                  <a:solidFill>
                    <a:srgbClr val="0000FF"/>
                  </a:solidFill>
                </a:rPr>
                <a:t>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or</a:t>
              </a:r>
              <a:endParaRPr lang="de-DE" b="1" dirty="0" smtClean="0">
                <a:solidFill>
                  <a:srgbClr val="0000FF"/>
                </a:solidFill>
              </a:endParaRPr>
            </a:p>
            <a:p>
              <a:r>
                <a:rPr lang="de-DE" b="1" dirty="0" err="1" smtClean="0">
                  <a:solidFill>
                    <a:srgbClr val="0000FF"/>
                  </a:solidFill>
                </a:rPr>
                <a:t>Backscattering</a:t>
              </a:r>
              <a:endParaRPr lang="de-DE" b="1" dirty="0">
                <a:solidFill>
                  <a:srgbClr val="0000FF"/>
                </a:solidFill>
              </a:endParaRPr>
            </a:p>
          </p:txBody>
        </p:sp>
        <p:grpSp>
          <p:nvGrpSpPr>
            <p:cNvPr id="32" name="Grouper 31"/>
            <p:cNvGrpSpPr/>
            <p:nvPr/>
          </p:nvGrpSpPr>
          <p:grpSpPr>
            <a:xfrm>
              <a:off x="4572000" y="1340768"/>
              <a:ext cx="3813003" cy="1657350"/>
              <a:chOff x="3760960" y="873125"/>
              <a:chExt cx="3813003" cy="1657350"/>
            </a:xfrm>
          </p:grpSpPr>
          <p:sp>
            <p:nvSpPr>
              <p:cNvPr id="34" name="Line 3"/>
              <p:cNvSpPr>
                <a:spLocks noChangeShapeType="1"/>
              </p:cNvSpPr>
              <p:nvPr/>
            </p:nvSpPr>
            <p:spPr bwMode="auto">
              <a:xfrm>
                <a:off x="5699125" y="1290638"/>
                <a:ext cx="1874838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19999" dir="5400000" algn="ctr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5" name="Line 4"/>
              <p:cNvSpPr>
                <a:spLocks noChangeShapeType="1"/>
              </p:cNvSpPr>
              <p:nvPr/>
            </p:nvSpPr>
            <p:spPr bwMode="auto">
              <a:xfrm>
                <a:off x="5699125" y="2125663"/>
                <a:ext cx="1874838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19999" dir="5400000" algn="ctr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7" name="Line 6"/>
              <p:cNvSpPr>
                <a:spLocks noChangeShapeType="1"/>
              </p:cNvSpPr>
              <p:nvPr/>
            </p:nvSpPr>
            <p:spPr bwMode="auto">
              <a:xfrm>
                <a:off x="3927475" y="873125"/>
                <a:ext cx="1771650" cy="417513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dash"/>
                <a:round/>
                <a:headEnd type="none" w="med" len="med"/>
                <a:tailEnd type="none" w="med" len="med"/>
              </a:ln>
              <a:effectLst>
                <a:outerShdw blurRad="38100" dist="19999" dir="5400000" algn="ctr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 flipH="1">
                <a:off x="3927475" y="2125663"/>
                <a:ext cx="1771650" cy="404812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dash"/>
                <a:round/>
                <a:headEnd type="none" w="med" len="med"/>
                <a:tailEnd type="none" w="med" len="med"/>
              </a:ln>
              <a:effectLst>
                <a:outerShdw blurRad="38100" dist="19999" dir="5400000" algn="ctr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9" name="Rectangle 8"/>
              <p:cNvSpPr>
                <a:spLocks/>
              </p:cNvSpPr>
              <p:nvPr/>
            </p:nvSpPr>
            <p:spPr bwMode="auto">
              <a:xfrm>
                <a:off x="5811838" y="1476375"/>
                <a:ext cx="1003300" cy="4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dirty="0">
                    <a:solidFill>
                      <a:srgbClr val="FF0000"/>
                    </a:solidFill>
                    <a:ea typeface="ＭＳ Ｐゴシック" charset="0"/>
                    <a:cs typeface="Cochin" charset="0"/>
                  </a:rPr>
                  <a:t>~~~~~~</a:t>
                </a:r>
              </a:p>
            </p:txBody>
          </p:sp>
          <p:sp>
            <p:nvSpPr>
              <p:cNvPr id="40" name="Rectangle 9"/>
              <p:cNvSpPr>
                <a:spLocks/>
              </p:cNvSpPr>
              <p:nvPr/>
            </p:nvSpPr>
            <p:spPr bwMode="auto">
              <a:xfrm>
                <a:off x="6273800" y="1798638"/>
                <a:ext cx="1003300" cy="4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dirty="0">
                    <a:solidFill>
                      <a:srgbClr val="0000FF"/>
                    </a:solidFill>
                    <a:ea typeface="ＭＳ Ｐゴシック" charset="0"/>
                    <a:cs typeface="Cochin" charset="0"/>
                  </a:rPr>
                  <a:t>~~~~~~</a:t>
                </a:r>
              </a:p>
            </p:txBody>
          </p:sp>
          <p:sp>
            <p:nvSpPr>
              <p:cNvPr id="41" name="Rectangle 10"/>
              <p:cNvSpPr>
                <a:spLocks/>
              </p:cNvSpPr>
              <p:nvPr/>
            </p:nvSpPr>
            <p:spPr bwMode="auto">
              <a:xfrm>
                <a:off x="6170613" y="1624013"/>
                <a:ext cx="846386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  <a:ea typeface="ＭＳ Ｐゴシック" charset="0"/>
                    <a:cs typeface="Cochin" charset="0"/>
                  </a:rPr>
                  <a:t>IA wave</a:t>
                </a:r>
                <a:endParaRPr lang="en-US" sz="1800" b="1" dirty="0">
                  <a:solidFill>
                    <a:srgbClr val="0000FF"/>
                  </a:solidFill>
                  <a:ea typeface="ＭＳ Ｐゴシック" charset="0"/>
                  <a:cs typeface="Cochin" charset="0"/>
                </a:endParaRPr>
              </a:p>
            </p:txBody>
          </p:sp>
          <p:sp>
            <p:nvSpPr>
              <p:cNvPr id="42" name="Rectangle 11"/>
              <p:cNvSpPr>
                <a:spLocks/>
              </p:cNvSpPr>
              <p:nvPr/>
            </p:nvSpPr>
            <p:spPr bwMode="auto">
              <a:xfrm>
                <a:off x="5723115" y="1289050"/>
                <a:ext cx="875953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ea typeface="ＭＳ Ｐゴシック" charset="0"/>
                    <a:cs typeface="Cochin" charset="0"/>
                  </a:rPr>
                  <a:t>EP wave</a:t>
                </a:r>
                <a:endParaRPr lang="en-US" sz="1800" b="1" dirty="0">
                  <a:solidFill>
                    <a:srgbClr val="FF0000"/>
                  </a:solidFill>
                  <a:ea typeface="ＭＳ Ｐゴシック" charset="0"/>
                  <a:cs typeface="Cochin" charset="0"/>
                </a:endParaRPr>
              </a:p>
            </p:txBody>
          </p:sp>
          <p:grpSp>
            <p:nvGrpSpPr>
              <p:cNvPr id="43" name="Group 14"/>
              <p:cNvGrpSpPr>
                <a:grpSpLocks/>
              </p:cNvGrpSpPr>
              <p:nvPr/>
            </p:nvGrpSpPr>
            <p:grpSpPr bwMode="auto">
              <a:xfrm>
                <a:off x="3863976" y="947738"/>
                <a:ext cx="1704976" cy="936625"/>
                <a:chOff x="136" y="16"/>
                <a:chExt cx="1074" cy="590"/>
              </a:xfrm>
            </p:grpSpPr>
            <p:sp>
              <p:nvSpPr>
                <p:cNvPr id="59" name="AutoShape 12"/>
                <p:cNvSpPr>
                  <a:spLocks/>
                </p:cNvSpPr>
                <p:nvPr/>
              </p:nvSpPr>
              <p:spPr bwMode="auto">
                <a:xfrm>
                  <a:off x="136" y="16"/>
                  <a:ext cx="1074" cy="590"/>
                </a:xfrm>
                <a:prstGeom prst="rightArrow">
                  <a:avLst>
                    <a:gd name="adj1" fmla="val 43315"/>
                    <a:gd name="adj2" fmla="val 42871"/>
                  </a:avLst>
                </a:prstGeom>
                <a:solidFill>
                  <a:srgbClr val="D3413C"/>
                </a:solidFill>
                <a:ln w="9525" cap="flat">
                  <a:solidFill>
                    <a:srgbClr val="BE4B4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23000" dir="5400000" algn="ctr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60" name="Rectangle 13"/>
                <p:cNvSpPr>
                  <a:spLocks/>
                </p:cNvSpPr>
                <p:nvPr/>
              </p:nvSpPr>
              <p:spPr bwMode="auto">
                <a:xfrm>
                  <a:off x="269" y="159"/>
                  <a:ext cx="805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r>
                    <a:rPr lang="en-US" dirty="0" smtClean="0">
                      <a:solidFill>
                        <a:srgbClr val="FFFFFF"/>
                      </a:solidFill>
                      <a:ea typeface="ＭＳ Ｐゴシック" charset="0"/>
                      <a:cs typeface="Cochin" charset="0"/>
                    </a:rPr>
                    <a:t>Laser, E&amp;M</a:t>
                  </a:r>
                  <a:endParaRPr lang="en-US" dirty="0">
                    <a:solidFill>
                      <a:srgbClr val="FFFFFF"/>
                    </a:solidFill>
                    <a:ea typeface="ＭＳ Ｐゴシック" charset="0"/>
                    <a:cs typeface="Cochin" charset="0"/>
                  </a:endParaRPr>
                </a:p>
              </p:txBody>
            </p:sp>
          </p:grpSp>
          <p:sp>
            <p:nvSpPr>
              <p:cNvPr id="44" name="Rectangle 15"/>
              <p:cNvSpPr>
                <a:spLocks/>
              </p:cNvSpPr>
              <p:nvPr/>
            </p:nvSpPr>
            <p:spPr bwMode="auto">
              <a:xfrm>
                <a:off x="6130925" y="922338"/>
                <a:ext cx="998538" cy="4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ea typeface="ＭＳ Ｐゴシック" charset="0"/>
                    <a:cs typeface="Cochin" charset="0"/>
                  </a:rPr>
                  <a:t>Plasma</a:t>
                </a:r>
              </a:p>
            </p:txBody>
          </p:sp>
          <p:grpSp>
            <p:nvGrpSpPr>
              <p:cNvPr id="45" name="Group 18"/>
              <p:cNvGrpSpPr>
                <a:grpSpLocks/>
              </p:cNvGrpSpPr>
              <p:nvPr/>
            </p:nvGrpSpPr>
            <p:grpSpPr bwMode="auto">
              <a:xfrm>
                <a:off x="3760960" y="1747838"/>
                <a:ext cx="1880269" cy="561975"/>
                <a:chOff x="91" y="-2"/>
                <a:chExt cx="1183" cy="354"/>
              </a:xfrm>
            </p:grpSpPr>
            <p:sp>
              <p:nvSpPr>
                <p:cNvPr id="57" name="AutoShape 16"/>
                <p:cNvSpPr>
                  <a:spLocks/>
                </p:cNvSpPr>
                <p:nvPr/>
              </p:nvSpPr>
              <p:spPr bwMode="auto">
                <a:xfrm>
                  <a:off x="91" y="0"/>
                  <a:ext cx="1093" cy="352"/>
                </a:xfrm>
                <a:prstGeom prst="leftArrow">
                  <a:avLst>
                    <a:gd name="adj1" fmla="val 50000"/>
                    <a:gd name="adj2" fmla="val 43238"/>
                  </a:avLst>
                </a:prstGeom>
                <a:solidFill>
                  <a:srgbClr val="FF9F57"/>
                </a:solidFill>
                <a:ln w="9525" cap="flat">
                  <a:solidFill>
                    <a:srgbClr val="4A7DB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23000" dir="5400000" algn="ctr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58" name="Rectangle 17"/>
                <p:cNvSpPr>
                  <a:spLocks/>
                </p:cNvSpPr>
                <p:nvPr/>
              </p:nvSpPr>
              <p:spPr bwMode="auto">
                <a:xfrm>
                  <a:off x="141" y="-2"/>
                  <a:ext cx="1133" cy="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r>
                    <a:rPr lang="en-US" dirty="0" smtClean="0">
                      <a:solidFill>
                        <a:srgbClr val="FFFFFF"/>
                      </a:solidFill>
                      <a:ea typeface="ＭＳ Ｐゴシック" charset="0"/>
                      <a:cs typeface="Cochin" charset="0"/>
                    </a:rPr>
                    <a:t>Backward,  E&amp;M</a:t>
                  </a:r>
                  <a:endParaRPr lang="en-US" dirty="0">
                    <a:solidFill>
                      <a:srgbClr val="FFFFFF"/>
                    </a:solidFill>
                    <a:ea typeface="ＭＳ Ｐゴシック" charset="0"/>
                    <a:cs typeface="Cochin" charset="0"/>
                  </a:endParaRPr>
                </a:p>
              </p:txBody>
            </p:sp>
          </p:grpSp>
        </p:grpSp>
      </p:grpSp>
      <p:grpSp>
        <p:nvGrpSpPr>
          <p:cNvPr id="10" name="Grouper 9"/>
          <p:cNvGrpSpPr/>
          <p:nvPr/>
        </p:nvGrpSpPr>
        <p:grpSpPr>
          <a:xfrm>
            <a:off x="4986547" y="4293096"/>
            <a:ext cx="2820202" cy="1593468"/>
            <a:chOff x="5058555" y="3429000"/>
            <a:chExt cx="2820202" cy="1593468"/>
          </a:xfrm>
        </p:grpSpPr>
        <p:grpSp>
          <p:nvGrpSpPr>
            <p:cNvPr id="12" name="Grouper 11"/>
            <p:cNvGrpSpPr/>
            <p:nvPr/>
          </p:nvGrpSpPr>
          <p:grpSpPr>
            <a:xfrm>
              <a:off x="5058555" y="3429000"/>
              <a:ext cx="2763466" cy="1237354"/>
              <a:chOff x="4693987" y="4372360"/>
              <a:chExt cx="2763466" cy="1237354"/>
            </a:xfrm>
          </p:grpSpPr>
          <p:grpSp>
            <p:nvGrpSpPr>
              <p:cNvPr id="15" name="Grouper 14"/>
              <p:cNvGrpSpPr/>
              <p:nvPr/>
            </p:nvGrpSpPr>
            <p:grpSpPr>
              <a:xfrm>
                <a:off x="4693987" y="4550556"/>
                <a:ext cx="1241637" cy="613892"/>
                <a:chOff x="5237526" y="4406301"/>
                <a:chExt cx="1157239" cy="724687"/>
              </a:xfrm>
            </p:grpSpPr>
            <p:sp>
              <p:nvSpPr>
                <p:cNvPr id="26" name="AutoShape 12"/>
                <p:cNvSpPr>
                  <a:spLocks/>
                </p:cNvSpPr>
                <p:nvPr/>
              </p:nvSpPr>
              <p:spPr bwMode="auto">
                <a:xfrm>
                  <a:off x="5253837" y="4406301"/>
                  <a:ext cx="1072272" cy="724687"/>
                </a:xfrm>
                <a:prstGeom prst="rightArrow">
                  <a:avLst>
                    <a:gd name="adj1" fmla="val 43315"/>
                    <a:gd name="adj2" fmla="val 42871"/>
                  </a:avLst>
                </a:prstGeom>
                <a:solidFill>
                  <a:srgbClr val="D3413C"/>
                </a:solidFill>
                <a:ln w="9525" cap="flat">
                  <a:solidFill>
                    <a:srgbClr val="BE4B4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23000" dir="5400000" algn="ctr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27" name="Rectangle 13"/>
                <p:cNvSpPr>
                  <a:spLocks/>
                </p:cNvSpPr>
                <p:nvPr/>
              </p:nvSpPr>
              <p:spPr bwMode="auto">
                <a:xfrm>
                  <a:off x="5237526" y="4526969"/>
                  <a:ext cx="1157239" cy="431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r>
                    <a:rPr lang="en-US" dirty="0" smtClean="0">
                      <a:solidFill>
                        <a:srgbClr val="FFFFFF"/>
                      </a:solidFill>
                      <a:ea typeface="ＭＳ Ｐゴシック" charset="0"/>
                      <a:cs typeface="Cochin" charset="0"/>
                    </a:rPr>
                    <a:t>Laser, E&amp;M</a:t>
                  </a:r>
                  <a:endParaRPr lang="en-US" dirty="0">
                    <a:solidFill>
                      <a:srgbClr val="FFFFFF"/>
                    </a:solidFill>
                    <a:ea typeface="ＭＳ Ｐゴシック" charset="0"/>
                    <a:cs typeface="Cochin" charset="0"/>
                  </a:endParaRPr>
                </a:p>
              </p:txBody>
            </p:sp>
          </p:grpSp>
          <p:sp>
            <p:nvSpPr>
              <p:cNvPr id="16" name="Line 4"/>
              <p:cNvSpPr>
                <a:spLocks noChangeShapeType="1"/>
              </p:cNvSpPr>
              <p:nvPr/>
            </p:nvSpPr>
            <p:spPr bwMode="auto">
              <a:xfrm>
                <a:off x="5582615" y="4372360"/>
                <a:ext cx="1874838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19999" dir="5400000" algn="ctr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7" name="Line 4"/>
              <p:cNvSpPr>
                <a:spLocks noChangeShapeType="1"/>
              </p:cNvSpPr>
              <p:nvPr/>
            </p:nvSpPr>
            <p:spPr bwMode="auto">
              <a:xfrm>
                <a:off x="5580545" y="5256541"/>
                <a:ext cx="1874838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19999" dir="5400000" algn="ctr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8" name="Rectangle 15"/>
              <p:cNvSpPr>
                <a:spLocks/>
              </p:cNvSpPr>
              <p:nvPr/>
            </p:nvSpPr>
            <p:spPr bwMode="auto">
              <a:xfrm>
                <a:off x="6073832" y="5177914"/>
                <a:ext cx="998538" cy="4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ea typeface="ＭＳ Ｐゴシック" charset="0"/>
                    <a:cs typeface="Cochin" charset="0"/>
                  </a:rPr>
                  <a:t>Plasma</a:t>
                </a:r>
              </a:p>
            </p:txBody>
          </p:sp>
          <p:sp>
            <p:nvSpPr>
              <p:cNvPr id="19" name="Text Box 37"/>
              <p:cNvSpPr txBox="1">
                <a:spLocks noChangeArrowheads="1"/>
              </p:cNvSpPr>
              <p:nvPr/>
            </p:nvSpPr>
            <p:spPr bwMode="auto">
              <a:xfrm>
                <a:off x="6079641" y="4372360"/>
                <a:ext cx="79208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fr-FR" sz="1400" dirty="0" smtClean="0">
                    <a:solidFill>
                      <a:srgbClr val="FF0000"/>
                    </a:solidFill>
                  </a:rPr>
                  <a:t>EPW</a:t>
                </a:r>
                <a:r>
                  <a:rPr lang="fr-FR" sz="1400" baseline="-25000" dirty="0" smtClean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auto">
              <a:xfrm>
                <a:off x="5777824" y="4448971"/>
                <a:ext cx="1039491" cy="7341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>
                        <a:alpha val="0"/>
                      </a:schemeClr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" name="Rectangle 8"/>
              <p:cNvSpPr>
                <a:spLocks/>
              </p:cNvSpPr>
              <p:nvPr/>
            </p:nvSpPr>
            <p:spPr bwMode="auto">
              <a:xfrm>
                <a:off x="5863616" y="4876416"/>
                <a:ext cx="1003300" cy="486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dirty="0">
                    <a:solidFill>
                      <a:srgbClr val="FF0000"/>
                    </a:solidFill>
                    <a:ea typeface="ＭＳ Ｐゴシック" charset="0"/>
                    <a:cs typeface="Cochin" charset="0"/>
                  </a:rPr>
                  <a:t>~~~~~~</a:t>
                </a:r>
              </a:p>
            </p:txBody>
          </p:sp>
          <p:sp>
            <p:nvSpPr>
              <p:cNvPr id="22" name="Rectangle 8"/>
              <p:cNvSpPr>
                <a:spLocks/>
              </p:cNvSpPr>
              <p:nvPr/>
            </p:nvSpPr>
            <p:spPr bwMode="auto">
              <a:xfrm>
                <a:off x="5901753" y="4516376"/>
                <a:ext cx="1003300" cy="507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dirty="0">
                    <a:solidFill>
                      <a:srgbClr val="FF0000"/>
                    </a:solidFill>
                    <a:ea typeface="ＭＳ Ｐゴシック" charset="0"/>
                    <a:cs typeface="Cochin" charset="0"/>
                  </a:rPr>
                  <a:t>~~~~~~</a:t>
                </a:r>
              </a:p>
            </p:txBody>
          </p:sp>
        </p:grpSp>
        <p:sp>
          <p:nvSpPr>
            <p:cNvPr id="61" name="Text Box 37"/>
            <p:cNvSpPr txBox="1">
              <a:spLocks noChangeArrowheads="1"/>
            </p:cNvSpPr>
            <p:nvPr/>
          </p:nvSpPr>
          <p:spPr bwMode="auto">
            <a:xfrm>
              <a:off x="6444208" y="3717032"/>
              <a:ext cx="7920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</a:rPr>
                <a:t>EPW</a:t>
              </a:r>
              <a:r>
                <a:rPr lang="fr-FR" sz="1400" baseline="-25000" dirty="0">
                  <a:solidFill>
                    <a:srgbClr val="FF0000"/>
                  </a:solidFill>
                </a:rPr>
                <a:t>2</a:t>
              </a:r>
              <a:endParaRPr lang="fr-FR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2" name="Textfeld 4"/>
            <p:cNvSpPr txBox="1"/>
            <p:nvPr/>
          </p:nvSpPr>
          <p:spPr>
            <a:xfrm>
              <a:off x="5796136" y="4653136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rgbClr val="0000FF"/>
                  </a:solidFill>
                </a:rPr>
                <a:t>Two</a:t>
              </a:r>
              <a:r>
                <a:rPr lang="de-DE" b="1" dirty="0" smtClean="0">
                  <a:solidFill>
                    <a:srgbClr val="0000FF"/>
                  </a:solidFill>
                </a:rPr>
                <a:t>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plasmon</a:t>
              </a:r>
              <a:r>
                <a:rPr lang="de-DE" b="1" dirty="0" smtClean="0">
                  <a:solidFill>
                    <a:srgbClr val="0000FF"/>
                  </a:solidFill>
                </a:rPr>
                <a:t>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decay</a:t>
              </a:r>
              <a:r>
                <a:rPr lang="de-DE" b="1" dirty="0" smtClean="0">
                  <a:solidFill>
                    <a:srgbClr val="0000FF"/>
                  </a:solidFill>
                </a:rPr>
                <a:t> </a:t>
              </a:r>
              <a:endParaRPr lang="de-DE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735019" y="5877272"/>
            <a:ext cx="5069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A </a:t>
            </a:r>
            <a:r>
              <a:rPr lang="fr-FR" b="1" dirty="0" err="1" smtClean="0"/>
              <a:t>classic</a:t>
            </a:r>
            <a:r>
              <a:rPr lang="fr-FR" b="1" dirty="0" smtClean="0"/>
              <a:t> exemple of Laser-Plasma Interaction (LPI): </a:t>
            </a:r>
          </a:p>
          <a:p>
            <a:pPr algn="ctr"/>
            <a:r>
              <a:rPr lang="fr-FR" b="1" dirty="0" err="1" smtClean="0"/>
              <a:t>Parametric</a:t>
            </a:r>
            <a:r>
              <a:rPr lang="fr-FR" b="1" dirty="0" smtClean="0"/>
              <a:t> </a:t>
            </a:r>
            <a:r>
              <a:rPr lang="fr-FR" b="1" dirty="0" err="1"/>
              <a:t>I</a:t>
            </a:r>
            <a:r>
              <a:rPr lang="fr-FR" b="1" dirty="0" err="1" smtClean="0"/>
              <a:t>nstabilities</a:t>
            </a:r>
            <a:r>
              <a:rPr lang="fr-FR" b="1" dirty="0" smtClean="0"/>
              <a:t> (PI)</a:t>
            </a:r>
          </a:p>
          <a:p>
            <a:pPr algn="ctr"/>
            <a:r>
              <a:rPr lang="fr-FR" b="1" dirty="0" smtClean="0"/>
              <a:t>Laser </a:t>
            </a:r>
            <a:r>
              <a:rPr lang="fr-FR" b="1" dirty="0" err="1" smtClean="0"/>
              <a:t>loosing</a:t>
            </a:r>
            <a:r>
              <a:rPr lang="fr-FR" b="1" dirty="0" smtClean="0"/>
              <a:t> </a:t>
            </a:r>
            <a:r>
              <a:rPr lang="fr-FR" b="1" dirty="0" err="1" smtClean="0"/>
              <a:t>its</a:t>
            </a:r>
            <a:r>
              <a:rPr lang="fr-FR" b="1" dirty="0" smtClean="0"/>
              <a:t> </a:t>
            </a:r>
            <a:r>
              <a:rPr lang="fr-FR" b="1" dirty="0" err="1" smtClean="0"/>
              <a:t>energy</a:t>
            </a:r>
            <a:r>
              <a:rPr lang="fr-FR" b="1" dirty="0" smtClean="0"/>
              <a:t> in </a:t>
            </a:r>
            <a:r>
              <a:rPr lang="fr-FR" b="1" dirty="0" err="1" smtClean="0"/>
              <a:t>favor</a:t>
            </a:r>
            <a:r>
              <a:rPr lang="fr-FR" b="1" dirty="0" smtClean="0"/>
              <a:t> of </a:t>
            </a:r>
            <a:r>
              <a:rPr lang="fr-FR" b="1" dirty="0" err="1" smtClean="0"/>
              <a:t>other</a:t>
            </a:r>
            <a:r>
              <a:rPr lang="fr-FR" b="1" dirty="0" smtClean="0"/>
              <a:t> </a:t>
            </a:r>
            <a:r>
              <a:rPr lang="fr-FR" b="1" dirty="0" err="1" smtClean="0"/>
              <a:t>waves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Textfeld 3"/>
          <p:cNvSpPr txBox="1">
            <a:spLocks noChangeArrowheads="1"/>
          </p:cNvSpPr>
          <p:nvPr/>
        </p:nvSpPr>
        <p:spPr bwMode="auto">
          <a:xfrm>
            <a:off x="2123728" y="548680"/>
            <a:ext cx="67007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2000" b="1" dirty="0" err="1">
                <a:solidFill>
                  <a:srgbClr val="0000FF"/>
                </a:solidFill>
              </a:rPr>
              <a:t>Parametric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r>
              <a:rPr lang="de-DE" sz="2000" b="1" dirty="0" err="1">
                <a:solidFill>
                  <a:srgbClr val="0000FF"/>
                </a:solidFill>
              </a:rPr>
              <a:t>I</a:t>
            </a:r>
            <a:r>
              <a:rPr lang="de-DE" sz="2000" b="1" dirty="0" err="1" smtClean="0">
                <a:solidFill>
                  <a:srgbClr val="0000FF"/>
                </a:solidFill>
              </a:rPr>
              <a:t>nstability</a:t>
            </a:r>
            <a:r>
              <a:rPr lang="de-DE" sz="2000" b="1" dirty="0" smtClean="0">
                <a:solidFill>
                  <a:srgbClr val="0000FF"/>
                </a:solidFill>
              </a:rPr>
              <a:t> </a:t>
            </a:r>
            <a:r>
              <a:rPr lang="de-DE" sz="2000" b="1" dirty="0" err="1" smtClean="0">
                <a:solidFill>
                  <a:srgbClr val="0000FF"/>
                </a:solidFill>
              </a:rPr>
              <a:t>growth</a:t>
            </a:r>
            <a:r>
              <a:rPr lang="de-DE" sz="2000" b="1" dirty="0" smtClean="0">
                <a:solidFill>
                  <a:srgbClr val="0000FF"/>
                </a:solidFill>
              </a:rPr>
              <a:t>: from </a:t>
            </a:r>
            <a:r>
              <a:rPr lang="de-DE" sz="2000" b="1" dirty="0" err="1" smtClean="0">
                <a:solidFill>
                  <a:srgbClr val="0000FF"/>
                </a:solidFill>
              </a:rPr>
              <a:t>noise</a:t>
            </a:r>
            <a:r>
              <a:rPr lang="de-DE" sz="2000" b="1" dirty="0" smtClean="0">
                <a:solidFill>
                  <a:srgbClr val="0000FF"/>
                </a:solidFill>
              </a:rPr>
              <a:t> </a:t>
            </a:r>
            <a:r>
              <a:rPr lang="de-DE" sz="2000" b="1" dirty="0" err="1" smtClean="0">
                <a:solidFill>
                  <a:srgbClr val="0000FF"/>
                </a:solidFill>
              </a:rPr>
              <a:t>to</a:t>
            </a:r>
            <a:r>
              <a:rPr lang="de-DE" sz="2000" b="1" dirty="0" smtClean="0">
                <a:solidFill>
                  <a:srgbClr val="0000FF"/>
                </a:solidFill>
              </a:rPr>
              <a:t> </a:t>
            </a:r>
            <a:r>
              <a:rPr lang="de-DE" sz="2000" b="1" dirty="0" err="1" smtClean="0">
                <a:solidFill>
                  <a:srgbClr val="0000FF"/>
                </a:solidFill>
              </a:rPr>
              <a:t>coherent</a:t>
            </a:r>
            <a:r>
              <a:rPr lang="de-DE" sz="2000" b="1" dirty="0" smtClean="0">
                <a:solidFill>
                  <a:srgbClr val="0000FF"/>
                </a:solidFill>
              </a:rPr>
              <a:t> </a:t>
            </a:r>
            <a:r>
              <a:rPr lang="de-DE" sz="2000" b="1" dirty="0" err="1" smtClean="0">
                <a:solidFill>
                  <a:srgbClr val="0000FF"/>
                </a:solidFill>
              </a:rPr>
              <a:t>motion</a:t>
            </a:r>
            <a:endParaRPr lang="de-DE" sz="2000" b="1" dirty="0">
              <a:solidFill>
                <a:srgbClr val="0000FF"/>
              </a:solidFill>
            </a:endParaRPr>
          </a:p>
        </p:txBody>
      </p:sp>
      <p:pic>
        <p:nvPicPr>
          <p:cNvPr id="3" name="Bild 2" descr="mont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6"/>
            <a:ext cx="3170026" cy="2743292"/>
          </a:xfrm>
          <a:prstGeom prst="rect">
            <a:avLst/>
          </a:prstGeom>
          <a:solidFill>
            <a:srgbClr val="CCFFCC"/>
          </a:solidFill>
        </p:spPr>
      </p:pic>
      <p:pic>
        <p:nvPicPr>
          <p:cNvPr id="5" name="Bild 4" descr="mont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4340497" cy="462092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7504" y="1268760"/>
            <a:ext cx="186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Laser </a:t>
            </a:r>
            <a:r>
              <a:rPr lang="de-DE" b="1" dirty="0" err="1" smtClean="0">
                <a:solidFill>
                  <a:srgbClr val="FF0000"/>
                </a:solidFill>
              </a:rPr>
              <a:t>into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plasma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504" y="2276872"/>
            <a:ext cx="1996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Plasma </a:t>
            </a:r>
            <a:r>
              <a:rPr lang="de-DE" b="1" dirty="0" err="1" smtClean="0">
                <a:solidFill>
                  <a:srgbClr val="FF0000"/>
                </a:solidFill>
              </a:rPr>
              <a:t>oscillations</a:t>
            </a:r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 err="1">
                <a:solidFill>
                  <a:srgbClr val="FF0000"/>
                </a:solidFill>
              </a:rPr>
              <a:t>r</a:t>
            </a:r>
            <a:r>
              <a:rPr lang="de-DE" b="1" dirty="0" err="1" smtClean="0">
                <a:solidFill>
                  <a:srgbClr val="FF0000"/>
                </a:solidFill>
              </a:rPr>
              <a:t>adiate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scattered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light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7504" y="3789040"/>
            <a:ext cx="2467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Beating</a:t>
            </a:r>
            <a:r>
              <a:rPr lang="de-DE" b="1" dirty="0" smtClean="0">
                <a:solidFill>
                  <a:srgbClr val="FF0000"/>
                </a:solidFill>
              </a:rPr>
              <a:t> of 2 </a:t>
            </a:r>
            <a:r>
              <a:rPr lang="de-DE" b="1" dirty="0" err="1" smtClean="0">
                <a:solidFill>
                  <a:srgbClr val="FF0000"/>
                </a:solidFill>
              </a:rPr>
              <a:t>em</a:t>
            </a:r>
            <a:r>
              <a:rPr lang="de-DE" b="1" dirty="0" smtClean="0">
                <a:solidFill>
                  <a:srgbClr val="FF0000"/>
                </a:solidFill>
              </a:rPr>
              <a:t>. </a:t>
            </a:r>
            <a:r>
              <a:rPr lang="de-DE" b="1" dirty="0" err="1" smtClean="0">
                <a:solidFill>
                  <a:srgbClr val="FF0000"/>
                </a:solidFill>
              </a:rPr>
              <a:t>Waves</a:t>
            </a:r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ponderomotive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force</a:t>
            </a:r>
            <a:endParaRPr lang="de-DE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de-DE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particles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into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troughs</a:t>
            </a:r>
            <a:endParaRPr lang="de-DE" b="1" dirty="0" smtClean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9512" y="5085184"/>
            <a:ext cx="41280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Bunching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matches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b="1" dirty="0" err="1">
                <a:solidFill>
                  <a:srgbClr val="FF0000"/>
                </a:solidFill>
              </a:rPr>
              <a:t>e</a:t>
            </a:r>
            <a:r>
              <a:rPr lang="de-DE" b="1" dirty="0" err="1" smtClean="0">
                <a:solidFill>
                  <a:srgbClr val="FF0000"/>
                </a:solidFill>
              </a:rPr>
              <a:t>lectrostatic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mode</a:t>
            </a:r>
            <a:endParaRPr lang="de-DE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b="1" dirty="0" smtClean="0">
                <a:solidFill>
                  <a:srgbClr val="FF0000"/>
                </a:solidFill>
                <a:sym typeface="Wingdings"/>
              </a:rPr>
              <a:t>3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waves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resonant</a:t>
            </a:r>
          </a:p>
          <a:p>
            <a:pPr marL="285750" indent="-285750">
              <a:buFont typeface="Wingdings" charset="0"/>
              <a:buChar char="à"/>
            </a:pPr>
            <a:r>
              <a:rPr lang="de-DE" b="1" dirty="0" err="1">
                <a:solidFill>
                  <a:srgbClr val="FF0000"/>
                </a:solidFill>
                <a:sym typeface="Wingdings"/>
              </a:rPr>
              <a:t>g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rowth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of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instability</a:t>
            </a:r>
            <a:r>
              <a:rPr lang="de-DE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:</a:t>
            </a:r>
          </a:p>
          <a:p>
            <a:r>
              <a:rPr lang="de-DE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  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generates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stronger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scattered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radiation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652120" y="4771017"/>
            <a:ext cx="3135331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de-DE" b="1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      </a:t>
            </a:r>
          </a:p>
          <a:p>
            <a:pPr eaLnBrk="1" hangingPunct="1"/>
            <a:r>
              <a:rPr lang="de-DE" b="1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      </a:t>
            </a:r>
          </a:p>
          <a:p>
            <a:pPr eaLnBrk="1" hangingPunct="1"/>
            <a:r>
              <a:rPr lang="de-DE" b="1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      </a:t>
            </a:r>
          </a:p>
          <a:p>
            <a:pPr eaLnBrk="1" hangingPunct="1"/>
            <a:r>
              <a:rPr lang="de-DE" b="1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      </a:t>
            </a:r>
          </a:p>
          <a:p>
            <a:pPr eaLnBrk="1" hangingPunct="1"/>
            <a:r>
              <a:rPr lang="de-DE" b="1" dirty="0" err="1" smtClean="0">
                <a:solidFill>
                  <a:srgbClr val="0000FF"/>
                </a:solidFill>
              </a:rPr>
              <a:t>Backscattering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smtClean="0">
                <a:solidFill>
                  <a:srgbClr val="0000FF"/>
                </a:solidFill>
              </a:rPr>
              <a:t>:</a:t>
            </a:r>
          </a:p>
          <a:p>
            <a:pPr eaLnBrk="1" hangingPunct="1"/>
            <a:r>
              <a:rPr lang="de-DE" b="1" dirty="0" err="1" smtClean="0">
                <a:solidFill>
                  <a:srgbClr val="0000FF"/>
                </a:solidFill>
              </a:rPr>
              <a:t>from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noise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to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coherent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motion</a:t>
            </a:r>
            <a:endParaRPr lang="de-DE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ctrTitle"/>
          </p:nvPr>
        </p:nvSpPr>
        <p:spPr>
          <a:xfrm>
            <a:off x="395288" y="2420938"/>
            <a:ext cx="8640762" cy="2447925"/>
          </a:xfrm>
        </p:spPr>
        <p:txBody>
          <a:bodyPr/>
          <a:lstStyle/>
          <a:p>
            <a:pPr eaLnBrk="1" hangingPunct="1"/>
            <a:r>
              <a:rPr lang="cs-CZ" sz="4800" b="1" dirty="0" err="1">
                <a:solidFill>
                  <a:srgbClr val="FF6633"/>
                </a:solidFill>
                <a:latin typeface="Verdana" charset="0"/>
                <a:ea typeface="MS PGothic" charset="0"/>
              </a:rPr>
              <a:t>Two</a:t>
            </a:r>
            <a:r>
              <a:rPr lang="cs-CZ" sz="4800" b="1" dirty="0">
                <a:solidFill>
                  <a:srgbClr val="FF6633"/>
                </a:solidFill>
                <a:latin typeface="Verdana" charset="0"/>
                <a:ea typeface="MS PGothic" charset="0"/>
              </a:rPr>
              <a:t> </a:t>
            </a:r>
            <a:r>
              <a:rPr lang="cs-CZ" sz="4800" b="1" dirty="0" err="1">
                <a:solidFill>
                  <a:srgbClr val="FF6633"/>
                </a:solidFill>
                <a:latin typeface="Verdana" charset="0"/>
                <a:ea typeface="MS PGothic" charset="0"/>
              </a:rPr>
              <a:t>examples</a:t>
            </a:r>
            <a:r>
              <a:rPr lang="cs-CZ" sz="4800" b="1" dirty="0">
                <a:solidFill>
                  <a:srgbClr val="FF6633"/>
                </a:solidFill>
                <a:latin typeface="Verdana" charset="0"/>
                <a:ea typeface="MS PGothic" charset="0"/>
              </a:rPr>
              <a:t> </a:t>
            </a:r>
            <a:r>
              <a:rPr lang="cs-CZ" sz="4800" b="1" dirty="0" err="1">
                <a:solidFill>
                  <a:srgbClr val="FF6633"/>
                </a:solidFill>
                <a:latin typeface="Verdana" charset="0"/>
                <a:ea typeface="MS PGothic" charset="0"/>
              </a:rPr>
              <a:t>where</a:t>
            </a:r>
            <a:r>
              <a:rPr lang="cs-CZ" sz="4800" b="1" dirty="0">
                <a:solidFill>
                  <a:srgbClr val="FF6633"/>
                </a:solidFill>
                <a:latin typeface="Verdana" charset="0"/>
                <a:ea typeface="MS PGothic" charset="0"/>
              </a:rPr>
              <a:t> </a:t>
            </a:r>
            <a:r>
              <a:rPr lang="cs-CZ" sz="4800" b="1" dirty="0" smtClean="0">
                <a:solidFill>
                  <a:srgbClr val="FF6633"/>
                </a:solidFill>
                <a:latin typeface="Verdana" charset="0"/>
                <a:ea typeface="MS PGothic" charset="0"/>
              </a:rPr>
              <a:t/>
            </a:r>
            <a:br>
              <a:rPr lang="cs-CZ" sz="4800" b="1" dirty="0" smtClean="0">
                <a:solidFill>
                  <a:srgbClr val="FF6633"/>
                </a:solidFill>
                <a:latin typeface="Verdana" charset="0"/>
                <a:ea typeface="MS PGothic" charset="0"/>
              </a:rPr>
            </a:br>
            <a:r>
              <a:rPr lang="cs-CZ" sz="4800" b="1" dirty="0" smtClean="0">
                <a:solidFill>
                  <a:srgbClr val="FF6633"/>
                </a:solidFill>
                <a:latin typeface="Verdana" charset="0"/>
                <a:ea typeface="MS PGothic" charset="0"/>
              </a:rPr>
              <a:t>PI play </a:t>
            </a:r>
            <a:r>
              <a:rPr lang="cs-CZ" sz="4800" b="1" dirty="0">
                <a:solidFill>
                  <a:srgbClr val="FF6633"/>
                </a:solidFill>
                <a:latin typeface="Verdana" charset="0"/>
                <a:ea typeface="MS PGothic" charset="0"/>
              </a:rPr>
              <a:t>a role:</a:t>
            </a:r>
            <a:br>
              <a:rPr lang="cs-CZ" sz="4800" b="1" dirty="0">
                <a:solidFill>
                  <a:srgbClr val="FF6633"/>
                </a:solidFill>
                <a:latin typeface="Verdana" charset="0"/>
                <a:ea typeface="MS PGothic" charset="0"/>
              </a:rPr>
            </a:br>
            <a:r>
              <a:rPr lang="cs-CZ" sz="4800" b="1" dirty="0">
                <a:solidFill>
                  <a:srgbClr val="FF6633"/>
                </a:solidFill>
                <a:latin typeface="Verdana" charset="0"/>
                <a:ea typeface="MS PGothic" charset="0"/>
              </a:rPr>
              <a:t/>
            </a:r>
            <a:br>
              <a:rPr lang="cs-CZ" sz="4800" b="1" dirty="0">
                <a:solidFill>
                  <a:srgbClr val="FF6633"/>
                </a:solidFill>
                <a:latin typeface="Verdana" charset="0"/>
                <a:ea typeface="MS PGothic" charset="0"/>
              </a:rPr>
            </a:br>
            <a:r>
              <a:rPr lang="cs-CZ" sz="2800" b="1" dirty="0">
                <a:solidFill>
                  <a:srgbClr val="0000FF"/>
                </a:solidFill>
                <a:latin typeface="Verdana" charset="0"/>
                <a:ea typeface="MS PGothic" charset="0"/>
              </a:rPr>
              <a:t>“</a:t>
            </a:r>
            <a:r>
              <a:rPr lang="cs-CZ" altLang="ja-JP" sz="2800" b="1" dirty="0" err="1">
                <a:solidFill>
                  <a:srgbClr val="0000FF"/>
                </a:solidFill>
                <a:latin typeface="Verdana" charset="0"/>
                <a:ea typeface="MS PGothic" charset="0"/>
              </a:rPr>
              <a:t>from</a:t>
            </a:r>
            <a:r>
              <a:rPr lang="cs-CZ" altLang="ja-JP" sz="2800" b="1" dirty="0">
                <a:solidFill>
                  <a:srgbClr val="0000FF"/>
                </a:solidFill>
                <a:latin typeface="Verdana" charset="0"/>
                <a:ea typeface="MS PGothic" charset="0"/>
              </a:rPr>
              <a:t> </a:t>
            </a:r>
            <a:r>
              <a:rPr lang="cs-CZ" altLang="ja-JP" sz="2800" b="1" dirty="0" err="1">
                <a:solidFill>
                  <a:srgbClr val="0000FF"/>
                </a:solidFill>
                <a:latin typeface="Verdana" charset="0"/>
                <a:ea typeface="MS PGothic" charset="0"/>
              </a:rPr>
              <a:t>detrimental</a:t>
            </a:r>
            <a:r>
              <a:rPr lang="cs-CZ" altLang="ja-JP" sz="2800" b="1" dirty="0">
                <a:solidFill>
                  <a:srgbClr val="0000FF"/>
                </a:solidFill>
                <a:latin typeface="Verdana" charset="0"/>
                <a:ea typeface="MS PGothic" charset="0"/>
              </a:rPr>
              <a:t> to </a:t>
            </a:r>
            <a:r>
              <a:rPr lang="cs-CZ" altLang="ja-JP" sz="2800" b="1" dirty="0" err="1">
                <a:solidFill>
                  <a:srgbClr val="0000FF"/>
                </a:solidFill>
                <a:latin typeface="Verdana" charset="0"/>
                <a:ea typeface="MS PGothic" charset="0"/>
              </a:rPr>
              <a:t>beneficial</a:t>
            </a:r>
            <a:r>
              <a:rPr lang="cs-CZ" altLang="ja-JP" sz="2800" b="1" dirty="0">
                <a:solidFill>
                  <a:srgbClr val="0000FF"/>
                </a:solidFill>
                <a:latin typeface="Verdana" charset="0"/>
                <a:ea typeface="MS PGothic" charset="0"/>
              </a:rPr>
              <a:t>"</a:t>
            </a:r>
            <a:endParaRPr lang="en-GB" sz="2800" b="1" dirty="0">
              <a:solidFill>
                <a:srgbClr val="0000FF"/>
              </a:solidFill>
              <a:latin typeface="Verdana" charset="0"/>
              <a:ea typeface="MS PGothic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11188" y="2565400"/>
            <a:ext cx="7993062" cy="2879725"/>
          </a:xfrm>
        </p:spPr>
        <p:txBody>
          <a:bodyPr/>
          <a:lstStyle/>
          <a:p>
            <a:pPr marL="342900" indent="-342900" eaLnBrk="1" hangingPunct="1"/>
            <a:r>
              <a:rPr lang="de-DE" sz="4800" b="1" dirty="0">
                <a:solidFill>
                  <a:srgbClr val="FF6633"/>
                </a:solidFill>
                <a:latin typeface="Verdana" charset="0"/>
                <a:ea typeface="MS PGothic" charset="0"/>
                <a:cs typeface="Verdana" charset="0"/>
              </a:rPr>
              <a:t>LPI for </a:t>
            </a:r>
            <a:r>
              <a:rPr lang="de-DE" sz="4800" b="1" dirty="0" err="1">
                <a:solidFill>
                  <a:srgbClr val="FF6633"/>
                </a:solidFill>
                <a:latin typeface="Verdana" charset="0"/>
                <a:ea typeface="MS PGothic" charset="0"/>
                <a:cs typeface="Verdana" charset="0"/>
              </a:rPr>
              <a:t>Inertial</a:t>
            </a:r>
            <a:r>
              <a:rPr lang="de-DE" sz="4800" b="1" dirty="0">
                <a:solidFill>
                  <a:srgbClr val="FF6633"/>
                </a:solidFill>
                <a:latin typeface="Verdana" charset="0"/>
                <a:ea typeface="MS PGothic" charset="0"/>
                <a:cs typeface="Verdana" charset="0"/>
              </a:rPr>
              <a:t> </a:t>
            </a:r>
            <a:r>
              <a:rPr lang="de-DE" sz="4800" b="1" dirty="0" err="1">
                <a:solidFill>
                  <a:srgbClr val="FF6633"/>
                </a:solidFill>
                <a:latin typeface="Verdana" charset="0"/>
                <a:ea typeface="MS PGothic" charset="0"/>
                <a:cs typeface="Verdana" charset="0"/>
              </a:rPr>
              <a:t>Confinement</a:t>
            </a:r>
            <a:r>
              <a:rPr lang="de-DE" sz="4800" b="1" dirty="0">
                <a:solidFill>
                  <a:srgbClr val="FF6633"/>
                </a:solidFill>
                <a:latin typeface="Verdana" charset="0"/>
                <a:ea typeface="MS PGothic" charset="0"/>
                <a:cs typeface="Verdana" charset="0"/>
              </a:rPr>
              <a:t> Fusion (ICF)</a:t>
            </a:r>
            <a:br>
              <a:rPr lang="de-DE" sz="4800" b="1" dirty="0">
                <a:solidFill>
                  <a:srgbClr val="FF6633"/>
                </a:solidFill>
                <a:latin typeface="Verdana" charset="0"/>
                <a:ea typeface="MS PGothic" charset="0"/>
                <a:cs typeface="Verdana" charset="0"/>
              </a:rPr>
            </a:br>
            <a:r>
              <a:rPr lang="de-DE" sz="4800" b="1" dirty="0">
                <a:solidFill>
                  <a:srgbClr val="FF6633"/>
                </a:solidFill>
                <a:latin typeface="Verdana" charset="0"/>
                <a:ea typeface="MS PGothic" charset="0"/>
                <a:cs typeface="Verdana" charset="0"/>
              </a:rPr>
              <a:t/>
            </a:r>
            <a:br>
              <a:rPr lang="de-DE" sz="4800" b="1" dirty="0">
                <a:solidFill>
                  <a:srgbClr val="FF6633"/>
                </a:solidFill>
                <a:latin typeface="Verdana" charset="0"/>
                <a:ea typeface="MS PGothic" charset="0"/>
                <a:cs typeface="Verdana" charset="0"/>
              </a:rPr>
            </a:br>
            <a:endParaRPr lang="en-GB" sz="4800" b="1" dirty="0">
              <a:solidFill>
                <a:srgbClr val="FF6633"/>
              </a:solidFill>
              <a:latin typeface="Verdana" charset="0"/>
              <a:ea typeface="MS PGothic" charset="0"/>
              <a:cs typeface="Verdana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4" name="Textfeld 1"/>
          <p:cNvSpPr txBox="1">
            <a:spLocks noChangeArrowheads="1"/>
          </p:cNvSpPr>
          <p:nvPr/>
        </p:nvSpPr>
        <p:spPr bwMode="auto">
          <a:xfrm>
            <a:off x="7308850" y="476250"/>
            <a:ext cx="158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>
                <a:solidFill>
                  <a:srgbClr val="0000FF"/>
                </a:solidFill>
              </a:rPr>
              <a:t>1.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1" name="Titel 1"/>
          <p:cNvSpPr>
            <a:spLocks noGrp="1"/>
          </p:cNvSpPr>
          <p:nvPr>
            <p:ph type="ctrTitle"/>
          </p:nvPr>
        </p:nvSpPr>
        <p:spPr>
          <a:xfrm>
            <a:off x="2555776" y="188640"/>
            <a:ext cx="6336704" cy="746125"/>
          </a:xfrm>
        </p:spPr>
        <p:txBody>
          <a:bodyPr/>
          <a:lstStyle/>
          <a:p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Need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of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a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dense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and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HOT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plasma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to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have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fusion</a:t>
            </a:r>
            <a:endParaRPr lang="de-DE" sz="2400" b="1" dirty="0">
              <a:solidFill>
                <a:srgbClr val="0000FF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3" name="Bild 2" descr="chart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320480" cy="4518365"/>
          </a:xfrm>
          <a:prstGeom prst="rect">
            <a:avLst/>
          </a:prstGeom>
        </p:spPr>
      </p:pic>
      <p:pic>
        <p:nvPicPr>
          <p:cNvPr id="4" name="Bild 3" descr="char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392488" cy="20791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9512" y="3429000"/>
            <a:ext cx="442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/>
              </a:rPr>
              <a:t> </a:t>
            </a:r>
            <a:r>
              <a:rPr lang="de-DE" dirty="0" err="1" smtClean="0">
                <a:sym typeface="Wingdings"/>
              </a:rPr>
              <a:t>Nuclear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reaction</a:t>
            </a:r>
            <a:r>
              <a:rPr lang="de-DE" dirty="0" smtClean="0">
                <a:sym typeface="Wingdings"/>
              </a:rPr>
              <a:t> energy: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ΔE = (m</a:t>
            </a:r>
            <a:r>
              <a:rPr lang="de-DE" b="1" baseline="-25000" dirty="0" smtClean="0">
                <a:solidFill>
                  <a:srgbClr val="FF0000"/>
                </a:solidFill>
                <a:sym typeface="Wingdings"/>
              </a:rPr>
              <a:t>i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– m</a:t>
            </a:r>
            <a:r>
              <a:rPr lang="de-DE" b="1" baseline="-25000" dirty="0" smtClean="0">
                <a:solidFill>
                  <a:srgbClr val="FF0000"/>
                </a:solidFill>
                <a:sym typeface="Wingdings"/>
              </a:rPr>
              <a:t>f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) c</a:t>
            </a:r>
            <a:r>
              <a:rPr lang="de-DE" b="1" baseline="30000" dirty="0" smtClean="0">
                <a:solidFill>
                  <a:srgbClr val="FF0000"/>
                </a:solidFill>
                <a:sym typeface="Wingdings"/>
              </a:rPr>
              <a:t>2</a:t>
            </a:r>
            <a:endParaRPr lang="de-DE" b="1" baseline="30000" dirty="0">
              <a:solidFill>
                <a:srgbClr val="FF0000"/>
              </a:solidFill>
            </a:endParaRPr>
          </a:p>
        </p:txBody>
      </p:sp>
      <p:pic>
        <p:nvPicPr>
          <p:cNvPr id="9" name="Bild 8" descr="chart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3312368" cy="2924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1" name="Titel 1"/>
          <p:cNvSpPr>
            <a:spLocks noGrp="1"/>
          </p:cNvSpPr>
          <p:nvPr>
            <p:ph type="ctrTitle"/>
          </p:nvPr>
        </p:nvSpPr>
        <p:spPr>
          <a:xfrm>
            <a:off x="5508104" y="260648"/>
            <a:ext cx="3240360" cy="746125"/>
          </a:xfrm>
        </p:spPr>
        <p:txBody>
          <a:bodyPr/>
          <a:lstStyle/>
          <a:p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And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how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to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get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there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 ?</a:t>
            </a:r>
            <a:endParaRPr lang="de-DE" sz="2400" b="1" dirty="0">
              <a:solidFill>
                <a:srgbClr val="0000FF"/>
              </a:solidFill>
              <a:latin typeface="Calibri" charset="0"/>
              <a:ea typeface="MS PGothic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1268760"/>
            <a:ext cx="7738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/>
              </a:rPr>
              <a:t> </a:t>
            </a:r>
            <a:r>
              <a:rPr lang="de-DE" dirty="0" err="1" smtClean="0">
                <a:sym typeface="Wingdings"/>
              </a:rPr>
              <a:t>more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than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one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way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confine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particles</a:t>
            </a:r>
            <a:r>
              <a:rPr lang="de-DE" dirty="0" smtClean="0">
                <a:sym typeface="Wingdings"/>
              </a:rPr>
              <a:t> (</a:t>
            </a:r>
            <a:r>
              <a:rPr lang="de-DE" dirty="0" err="1" smtClean="0">
                <a:sym typeface="Wingdings"/>
              </a:rPr>
              <a:t>plasma</a:t>
            </a:r>
            <a:r>
              <a:rPr lang="de-DE" dirty="0" smtClean="0">
                <a:sym typeface="Wingdings"/>
              </a:rPr>
              <a:t>):   </a:t>
            </a:r>
            <a:r>
              <a:rPr lang="da-DK" sz="2000" b="1" dirty="0">
                <a:solidFill>
                  <a:srgbClr val="FF0000"/>
                </a:solidFill>
              </a:rPr>
              <a:t>n </a:t>
            </a:r>
            <a:r>
              <a:rPr lang="da-DK" sz="2000" b="1" dirty="0" err="1" smtClean="0">
                <a:solidFill>
                  <a:srgbClr val="FF0000"/>
                </a:solidFill>
              </a:rPr>
              <a:t>τ</a:t>
            </a:r>
            <a:r>
              <a:rPr lang="da-DK" sz="2000" b="1" dirty="0" smtClean="0">
                <a:solidFill>
                  <a:srgbClr val="FF0000"/>
                </a:solidFill>
              </a:rPr>
              <a:t> T </a:t>
            </a:r>
            <a:r>
              <a:rPr lang="da-DK" sz="2000" b="1" dirty="0">
                <a:solidFill>
                  <a:srgbClr val="FF0000"/>
                </a:solidFill>
              </a:rPr>
              <a:t>&gt; 3 x</a:t>
            </a:r>
            <a:r>
              <a:rPr lang="da-DK" sz="2000" b="1" dirty="0" smtClean="0">
                <a:solidFill>
                  <a:srgbClr val="FF0000"/>
                </a:solidFill>
              </a:rPr>
              <a:t> </a:t>
            </a:r>
            <a:r>
              <a:rPr lang="da-DK" sz="2000" b="1" dirty="0">
                <a:solidFill>
                  <a:srgbClr val="FF0000"/>
                </a:solidFill>
              </a:rPr>
              <a:t>10</a:t>
            </a:r>
            <a:r>
              <a:rPr lang="da-DK" sz="2000" b="1" baseline="30000" dirty="0">
                <a:solidFill>
                  <a:srgbClr val="FF0000"/>
                </a:solidFill>
              </a:rPr>
              <a:t>18</a:t>
            </a:r>
            <a:r>
              <a:rPr lang="da-DK" sz="2000" b="1" dirty="0">
                <a:solidFill>
                  <a:srgbClr val="FF0000"/>
                </a:solidFill>
              </a:rPr>
              <a:t> </a:t>
            </a:r>
            <a:r>
              <a:rPr lang="da-DK" sz="2000" b="1" dirty="0" err="1">
                <a:solidFill>
                  <a:srgbClr val="FF0000"/>
                </a:solidFill>
              </a:rPr>
              <a:t>eV</a:t>
            </a:r>
            <a:r>
              <a:rPr lang="da-DK" sz="2000" b="1" dirty="0">
                <a:solidFill>
                  <a:srgbClr val="FF0000"/>
                </a:solidFill>
              </a:rPr>
              <a:t> cm</a:t>
            </a:r>
            <a:r>
              <a:rPr lang="da-DK" sz="2000" b="1" baseline="30000" dirty="0">
                <a:solidFill>
                  <a:srgbClr val="FF0000"/>
                </a:solidFill>
              </a:rPr>
              <a:t>−3</a:t>
            </a:r>
            <a:r>
              <a:rPr lang="da-DK" sz="2000" b="1" dirty="0">
                <a:solidFill>
                  <a:srgbClr val="FF0000"/>
                </a:solidFill>
              </a:rPr>
              <a:t> s</a:t>
            </a:r>
            <a:endParaRPr lang="de-DE" sz="2000" b="1" dirty="0">
              <a:solidFill>
                <a:srgbClr val="FF0000"/>
              </a:solidFill>
            </a:endParaRPr>
          </a:p>
        </p:txBody>
      </p:sp>
      <p:pic>
        <p:nvPicPr>
          <p:cNvPr id="3" name="Bild 2" descr="chart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" y="1844824"/>
            <a:ext cx="907372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6805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3" name="Titel 1"/>
          <p:cNvSpPr>
            <a:spLocks noGrp="1"/>
          </p:cNvSpPr>
          <p:nvPr>
            <p:ph type="ctrTitle"/>
          </p:nvPr>
        </p:nvSpPr>
        <p:spPr>
          <a:xfrm>
            <a:off x="2268538" y="188913"/>
            <a:ext cx="6696075" cy="746125"/>
          </a:xfrm>
        </p:spPr>
        <p:txBody>
          <a:bodyPr/>
          <a:lstStyle/>
          <a:p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L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arge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-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scale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projects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related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to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achieving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fusion</a:t>
            </a:r>
            <a:endParaRPr lang="de-DE" sz="2400" b="1" dirty="0">
              <a:solidFill>
                <a:srgbClr val="0000FF"/>
              </a:solidFill>
              <a:latin typeface="Calibri" charset="0"/>
              <a:ea typeface="MS PGothic" charset="0"/>
            </a:endParaRPr>
          </a:p>
        </p:txBody>
      </p:sp>
      <p:sp>
        <p:nvSpPr>
          <p:cNvPr id="46084" name="Textfeld 3"/>
          <p:cNvSpPr txBox="1">
            <a:spLocks noChangeArrowheads="1"/>
          </p:cNvSpPr>
          <p:nvPr/>
        </p:nvSpPr>
        <p:spPr bwMode="auto">
          <a:xfrm>
            <a:off x="251520" y="1628800"/>
            <a:ext cx="112082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3200" b="1" dirty="0" smtClean="0">
                <a:solidFill>
                  <a:srgbClr val="FF0000"/>
                </a:solidFill>
              </a:rPr>
              <a:t>NIF</a:t>
            </a:r>
          </a:p>
          <a:p>
            <a:pPr eaLnBrk="1" hangingPunct="1"/>
            <a:r>
              <a:rPr lang="de-DE" sz="1800" b="1" dirty="0" err="1" smtClean="0">
                <a:solidFill>
                  <a:srgbClr val="000000"/>
                </a:solidFill>
              </a:rPr>
              <a:t>operating</a:t>
            </a:r>
            <a:endParaRPr lang="de-DE" sz="1800" b="1" dirty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6165304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sym typeface="Wingdings"/>
              </a:rPr>
              <a:t> Also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active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projects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in China, Japan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and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Russia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04048" y="1196752"/>
            <a:ext cx="38651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LMJ</a:t>
            </a:r>
          </a:p>
          <a:p>
            <a:r>
              <a:rPr lang="de-DE" b="1" dirty="0" err="1" smtClean="0">
                <a:solidFill>
                  <a:srgbClr val="000000"/>
                </a:solidFill>
              </a:rPr>
              <a:t>Starting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now</a:t>
            </a:r>
            <a:r>
              <a:rPr lang="de-DE" b="1" dirty="0" smtClean="0">
                <a:solidFill>
                  <a:srgbClr val="000000"/>
                </a:solidFill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</a:rPr>
              <a:t>only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part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of</a:t>
            </a:r>
            <a:r>
              <a:rPr lang="de-DE" b="1" dirty="0" smtClean="0">
                <a:solidFill>
                  <a:srgbClr val="000000"/>
                </a:solidFill>
              </a:rPr>
              <a:t> total </a:t>
            </a:r>
            <a:r>
              <a:rPr lang="de-DE" b="1" dirty="0" err="1" smtClean="0">
                <a:solidFill>
                  <a:srgbClr val="000000"/>
                </a:solidFill>
              </a:rPr>
              <a:t>energy</a:t>
            </a: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2" name="Bild 1" descr="laser_megajou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2856"/>
            <a:ext cx="3645489" cy="262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9" name="Titel 1"/>
          <p:cNvSpPr>
            <a:spLocks noGrp="1"/>
          </p:cNvSpPr>
          <p:nvPr>
            <p:ph type="ctrTitle"/>
          </p:nvPr>
        </p:nvSpPr>
        <p:spPr>
          <a:xfrm>
            <a:off x="2268538" y="188913"/>
            <a:ext cx="6696075" cy="746125"/>
          </a:xfrm>
        </p:spPr>
        <p:txBody>
          <a:bodyPr/>
          <a:lstStyle/>
          <a:p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Inertial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confinement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fusion</a:t>
            </a:r>
            <a:endParaRPr lang="de-DE" sz="2400" b="1" dirty="0">
              <a:solidFill>
                <a:srgbClr val="0000FF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87590" y="2213410"/>
            <a:ext cx="2376264" cy="235917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20015" y="2636912"/>
            <a:ext cx="42876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To </a:t>
            </a:r>
            <a:r>
              <a:rPr lang="fr-FR" sz="2400" u="sng" dirty="0" err="1" smtClean="0"/>
              <a:t>heat</a:t>
            </a:r>
            <a:r>
              <a:rPr lang="fr-FR" sz="2400" dirty="0" smtClean="0"/>
              <a:t> and </a:t>
            </a:r>
            <a:r>
              <a:rPr lang="fr-FR" sz="2400" u="sng" dirty="0" err="1" smtClean="0"/>
              <a:t>compress</a:t>
            </a:r>
            <a:endParaRPr lang="fr-FR" sz="2400" u="sng" dirty="0" smtClean="0"/>
          </a:p>
          <a:p>
            <a:pPr algn="ctr"/>
            <a:r>
              <a:rPr lang="fr-FR" sz="2400" dirty="0" err="1" smtClean="0"/>
              <a:t>efficiently</a:t>
            </a:r>
            <a:r>
              <a:rPr lang="fr-FR" sz="2400" dirty="0" smtClean="0"/>
              <a:t> the </a:t>
            </a:r>
            <a:r>
              <a:rPr lang="fr-FR" sz="2400" dirty="0" err="1" smtClean="0"/>
              <a:t>target</a:t>
            </a:r>
            <a:r>
              <a:rPr lang="fr-FR" sz="2400" dirty="0" smtClean="0"/>
              <a:t> (plasma)</a:t>
            </a:r>
          </a:p>
          <a:p>
            <a:pPr algn="ctr"/>
            <a:r>
              <a:rPr lang="fr-FR" sz="2400" dirty="0" smtClean="0"/>
              <a:t> </a:t>
            </a:r>
            <a:r>
              <a:rPr lang="fr-FR" sz="2400" dirty="0" err="1" smtClean="0"/>
              <a:t>many</a:t>
            </a:r>
            <a:r>
              <a:rPr lang="fr-FR" sz="2400" dirty="0" smtClean="0"/>
              <a:t>  intense pulses </a:t>
            </a:r>
            <a:r>
              <a:rPr lang="fr-FR" sz="2400" dirty="0" err="1" smtClean="0"/>
              <a:t>need</a:t>
            </a:r>
            <a:r>
              <a:rPr lang="fr-FR" sz="2400" dirty="0" smtClean="0"/>
              <a:t> to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</a:p>
          <a:p>
            <a:pPr algn="ctr"/>
            <a:r>
              <a:rPr lang="fr-FR" sz="2400" dirty="0" err="1" smtClean="0"/>
              <a:t>absorbed</a:t>
            </a:r>
            <a:r>
              <a:rPr lang="fr-FR" sz="2400" dirty="0" smtClean="0"/>
              <a:t> in the corona </a:t>
            </a:r>
          </a:p>
          <a:p>
            <a:pPr algn="ctr"/>
            <a:r>
              <a:rPr lang="fr-FR" sz="2400" dirty="0" smtClean="0"/>
              <a:t>for  a ‘long’ time ns.</a:t>
            </a:r>
          </a:p>
        </p:txBody>
      </p:sp>
      <p:sp>
        <p:nvSpPr>
          <p:cNvPr id="4" name="Flèche vers la droite 3"/>
          <p:cNvSpPr/>
          <p:nvPr/>
        </p:nvSpPr>
        <p:spPr>
          <a:xfrm rot="2433407">
            <a:off x="5326718" y="1802127"/>
            <a:ext cx="936104" cy="4608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Laser</a:t>
            </a:r>
            <a:endParaRPr lang="fr-FR" dirty="0"/>
          </a:p>
        </p:txBody>
      </p:sp>
      <p:sp>
        <p:nvSpPr>
          <p:cNvPr id="131" name="Flèche vers la droite 130"/>
          <p:cNvSpPr/>
          <p:nvPr/>
        </p:nvSpPr>
        <p:spPr>
          <a:xfrm rot="16200000">
            <a:off x="6370955" y="4828453"/>
            <a:ext cx="936104" cy="4608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Laser</a:t>
            </a:r>
            <a:endParaRPr lang="fr-FR" dirty="0"/>
          </a:p>
        </p:txBody>
      </p:sp>
      <p:sp>
        <p:nvSpPr>
          <p:cNvPr id="132" name="Flèche vers la droite 131"/>
          <p:cNvSpPr/>
          <p:nvPr/>
        </p:nvSpPr>
        <p:spPr>
          <a:xfrm rot="18623029">
            <a:off x="5497393" y="4636994"/>
            <a:ext cx="936104" cy="4608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Laser</a:t>
            </a:r>
            <a:endParaRPr lang="fr-FR" dirty="0"/>
          </a:p>
        </p:txBody>
      </p:sp>
      <p:sp>
        <p:nvSpPr>
          <p:cNvPr id="133" name="Flèche vers la droite 132"/>
          <p:cNvSpPr/>
          <p:nvPr/>
        </p:nvSpPr>
        <p:spPr>
          <a:xfrm rot="7146760">
            <a:off x="7347332" y="1703387"/>
            <a:ext cx="936104" cy="4608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Laser</a:t>
            </a:r>
            <a:endParaRPr lang="fr-FR" dirty="0"/>
          </a:p>
        </p:txBody>
      </p:sp>
      <p:sp>
        <p:nvSpPr>
          <p:cNvPr id="134" name="Flèche vers la droite 133"/>
          <p:cNvSpPr/>
          <p:nvPr/>
        </p:nvSpPr>
        <p:spPr>
          <a:xfrm rot="5400000">
            <a:off x="6444903" y="1568471"/>
            <a:ext cx="936104" cy="4608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Laser</a:t>
            </a:r>
            <a:endParaRPr lang="fr-FR" dirty="0"/>
          </a:p>
        </p:txBody>
      </p:sp>
      <p:sp>
        <p:nvSpPr>
          <p:cNvPr id="135" name="Flèche vers la droite 134"/>
          <p:cNvSpPr/>
          <p:nvPr/>
        </p:nvSpPr>
        <p:spPr>
          <a:xfrm rot="14229118">
            <a:off x="7336179" y="4621408"/>
            <a:ext cx="936104" cy="4608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Laser</a:t>
            </a:r>
            <a:endParaRPr lang="fr-FR" dirty="0"/>
          </a:p>
        </p:txBody>
      </p:sp>
      <p:sp>
        <p:nvSpPr>
          <p:cNvPr id="45056" name="ZoneTexte 45055"/>
          <p:cNvSpPr txBox="1"/>
          <p:nvPr/>
        </p:nvSpPr>
        <p:spPr>
          <a:xfrm>
            <a:off x="1187624" y="5517232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How </a:t>
            </a:r>
            <a:r>
              <a:rPr lang="fr-FR" sz="2800" b="1" dirty="0">
                <a:solidFill>
                  <a:srgbClr val="FF0000"/>
                </a:solidFill>
              </a:rPr>
              <a:t>intense </a:t>
            </a:r>
            <a:r>
              <a:rPr lang="fr-FR" sz="2800" b="1" dirty="0" err="1">
                <a:solidFill>
                  <a:srgbClr val="FF0000"/>
                </a:solidFill>
              </a:rPr>
              <a:t>can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the laser pulses </a:t>
            </a:r>
            <a:r>
              <a:rPr lang="fr-FR" sz="2800" b="1" dirty="0" err="1" smtClean="0">
                <a:solidFill>
                  <a:srgbClr val="FF0000"/>
                </a:solidFill>
              </a:rPr>
              <a:t>be</a:t>
            </a:r>
            <a:r>
              <a:rPr lang="fr-FR" sz="2800" b="1" dirty="0" smtClean="0">
                <a:solidFill>
                  <a:srgbClr val="FF0000"/>
                </a:solidFill>
              </a:rPr>
              <a:t>? 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1187450" y="3141663"/>
            <a:ext cx="7129463" cy="615950"/>
          </a:xfrm>
        </p:spPr>
        <p:txBody>
          <a:bodyPr/>
          <a:lstStyle/>
          <a:p>
            <a:pPr algn="r" eaLnBrk="1" hangingPunct="1"/>
            <a:r>
              <a:rPr lang="cs-CZ" sz="4800" b="1">
                <a:solidFill>
                  <a:srgbClr val="FF6633"/>
                </a:solidFill>
                <a:latin typeface="Verdana" charset="0"/>
                <a:ea typeface="MS PGothic" charset="0"/>
              </a:rPr>
              <a:t>Plasma in a nutshell</a:t>
            </a:r>
            <a:endParaRPr lang="en-GB" sz="4800" b="1">
              <a:solidFill>
                <a:srgbClr val="FF6633"/>
              </a:solidFill>
              <a:latin typeface="Verdana" charset="0"/>
              <a:ea typeface="MS PGothic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7" name="Titel 1"/>
          <p:cNvSpPr>
            <a:spLocks noGrp="1"/>
          </p:cNvSpPr>
          <p:nvPr>
            <p:ph type="ctrTitle"/>
          </p:nvPr>
        </p:nvSpPr>
        <p:spPr>
          <a:xfrm>
            <a:off x="899467" y="188913"/>
            <a:ext cx="8209037" cy="746125"/>
          </a:xfrm>
        </p:spPr>
        <p:txBody>
          <a:bodyPr/>
          <a:lstStyle/>
          <a:p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Problem: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parametric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instability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activity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in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the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plasma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corona</a:t>
            </a:r>
            <a:endParaRPr lang="de-DE" sz="2400" b="1" dirty="0">
              <a:solidFill>
                <a:srgbClr val="0000FF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2" name="Bild 1" descr="direct_drive_instabilit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1" y="1772816"/>
            <a:ext cx="8995478" cy="439248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580112" y="5445224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 smtClean="0"/>
              <a:t>Froula</a:t>
            </a:r>
            <a:r>
              <a:rPr lang="de-DE" sz="1600" dirty="0" smtClean="0"/>
              <a:t> et al. PPCF </a:t>
            </a:r>
            <a:r>
              <a:rPr lang="de-DE" sz="1600" b="1" dirty="0"/>
              <a:t>54</a:t>
            </a:r>
            <a:r>
              <a:rPr lang="de-DE" sz="1600" dirty="0"/>
              <a:t> </a:t>
            </a:r>
            <a:r>
              <a:rPr lang="de-DE" sz="1600" dirty="0" smtClean="0"/>
              <a:t>124016 (2012)</a:t>
            </a:r>
            <a:endParaRPr lang="de-DE" sz="1600" dirty="0"/>
          </a:p>
        </p:txBody>
      </p:sp>
      <p:sp>
        <p:nvSpPr>
          <p:cNvPr id="5" name="Rechteck 4"/>
          <p:cNvSpPr/>
          <p:nvPr/>
        </p:nvSpPr>
        <p:spPr>
          <a:xfrm>
            <a:off x="179512" y="11967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de-DE" dirty="0" smtClean="0">
                <a:sym typeface="Wingdings" charset="0"/>
              </a:rPr>
              <a:t>GOAL : </a:t>
            </a:r>
            <a:r>
              <a:rPr lang="de-DE" dirty="0" err="1" smtClean="0">
                <a:sym typeface="Wingdings" charset="0"/>
              </a:rPr>
              <a:t>absorbe</a:t>
            </a:r>
            <a:r>
              <a:rPr lang="de-DE" dirty="0" smtClean="0">
                <a:sym typeface="Wingdings" charset="0"/>
              </a:rPr>
              <a:t> </a:t>
            </a:r>
            <a:r>
              <a:rPr lang="de-DE" dirty="0" err="1" smtClean="0">
                <a:sym typeface="Wingdings" charset="0"/>
              </a:rPr>
              <a:t>the</a:t>
            </a:r>
            <a:r>
              <a:rPr lang="de-DE" dirty="0" smtClean="0">
                <a:sym typeface="Wingdings" charset="0"/>
              </a:rPr>
              <a:t> </a:t>
            </a:r>
            <a:r>
              <a:rPr lang="de-DE" dirty="0" err="1" smtClean="0">
                <a:sym typeface="Wingdings" charset="0"/>
              </a:rPr>
              <a:t>laser</a:t>
            </a:r>
            <a:r>
              <a:rPr lang="de-DE" dirty="0" smtClean="0">
                <a:sym typeface="Wingdings" charset="0"/>
              </a:rPr>
              <a:t> in </a:t>
            </a:r>
            <a:r>
              <a:rPr lang="de-DE" dirty="0" err="1" smtClean="0">
                <a:sym typeface="Wingdings" charset="0"/>
              </a:rPr>
              <a:t>the</a:t>
            </a:r>
            <a:r>
              <a:rPr lang="de-DE" dirty="0" smtClean="0">
                <a:sym typeface="Wingdings" charset="0"/>
              </a:rPr>
              <a:t> ‚</a:t>
            </a:r>
            <a:r>
              <a:rPr lang="de-DE" dirty="0" err="1" smtClean="0">
                <a:sym typeface="Wingdings" charset="0"/>
              </a:rPr>
              <a:t>absorption</a:t>
            </a:r>
            <a:r>
              <a:rPr lang="de-DE" dirty="0" smtClean="0">
                <a:sym typeface="Wingdings" charset="0"/>
              </a:rPr>
              <a:t> </a:t>
            </a:r>
            <a:r>
              <a:rPr lang="de-DE" dirty="0" err="1" smtClean="0">
                <a:sym typeface="Wingdings" charset="0"/>
              </a:rPr>
              <a:t>zone</a:t>
            </a:r>
            <a:r>
              <a:rPr lang="de-DE" dirty="0" smtClean="0">
                <a:sym typeface="Wingdings" charset="0"/>
              </a:rPr>
              <a:t>‘. </a:t>
            </a:r>
          </a:p>
          <a:p>
            <a:pPr algn="ctr" eaLnBrk="1" hangingPunct="1"/>
            <a:r>
              <a:rPr lang="de-DE" dirty="0" err="1" smtClean="0">
                <a:sym typeface="Wingdings" charset="0"/>
              </a:rPr>
              <a:t>Limitations</a:t>
            </a:r>
            <a:r>
              <a:rPr lang="de-DE" dirty="0" smtClean="0">
                <a:sym typeface="Wingdings" charset="0"/>
              </a:rPr>
              <a:t> </a:t>
            </a:r>
            <a:r>
              <a:rPr lang="de-DE" dirty="0" err="1" smtClean="0">
                <a:sym typeface="Wingdings" charset="0"/>
              </a:rPr>
              <a:t>are</a:t>
            </a:r>
            <a:r>
              <a:rPr lang="de-DE" dirty="0" smtClean="0">
                <a:sym typeface="Wingdings" charset="0"/>
              </a:rPr>
              <a:t> </a:t>
            </a:r>
            <a:r>
              <a:rPr lang="de-DE" dirty="0" err="1" smtClean="0">
                <a:sym typeface="Wingdings" charset="0"/>
              </a:rPr>
              <a:t>given</a:t>
            </a:r>
            <a:r>
              <a:rPr lang="de-DE" dirty="0" smtClean="0">
                <a:sym typeface="Wingdings" charset="0"/>
              </a:rPr>
              <a:t> </a:t>
            </a:r>
            <a:r>
              <a:rPr lang="de-DE" dirty="0" err="1" smtClean="0">
                <a:sym typeface="Wingdings" charset="0"/>
              </a:rPr>
              <a:t>by</a:t>
            </a:r>
            <a:r>
              <a:rPr lang="de-DE" dirty="0" smtClean="0">
                <a:sym typeface="Wingdings" charset="0"/>
              </a:rPr>
              <a:t> </a:t>
            </a:r>
            <a:r>
              <a:rPr lang="de-DE" dirty="0" err="1" smtClean="0">
                <a:sym typeface="Wingdings" charset="0"/>
              </a:rPr>
              <a:t>laser</a:t>
            </a:r>
            <a:r>
              <a:rPr lang="de-DE" dirty="0" smtClean="0">
                <a:sym typeface="Wingdings" charset="0"/>
              </a:rPr>
              <a:t> </a:t>
            </a:r>
            <a:r>
              <a:rPr lang="de-DE" dirty="0" err="1" smtClean="0">
                <a:sym typeface="Wingdings" charset="0"/>
              </a:rPr>
              <a:t>propagation</a:t>
            </a:r>
            <a:r>
              <a:rPr lang="de-DE" dirty="0" smtClean="0">
                <a:sym typeface="Wingdings" charset="0"/>
              </a:rPr>
              <a:t> in </a:t>
            </a:r>
            <a:r>
              <a:rPr lang="de-DE" dirty="0" err="1" smtClean="0">
                <a:sym typeface="Wingdings" charset="0"/>
              </a:rPr>
              <a:t>the</a:t>
            </a:r>
            <a:r>
              <a:rPr lang="de-DE" dirty="0" smtClean="0">
                <a:sym typeface="Wingdings" charset="0"/>
              </a:rPr>
              <a:t> </a:t>
            </a:r>
            <a:r>
              <a:rPr lang="de-DE" dirty="0" err="1" smtClean="0">
                <a:sym typeface="Wingdings" charset="0"/>
              </a:rPr>
              <a:t>long</a:t>
            </a:r>
            <a:r>
              <a:rPr lang="de-DE" dirty="0" err="1">
                <a:sym typeface="Wingdings" charset="0"/>
              </a:rPr>
              <a:t>-scale</a:t>
            </a:r>
            <a:r>
              <a:rPr lang="de-DE" dirty="0">
                <a:sym typeface="Wingdings" charset="0"/>
              </a:rPr>
              <a:t> </a:t>
            </a:r>
            <a:r>
              <a:rPr lang="de-DE" dirty="0" err="1">
                <a:sym typeface="Wingdings" charset="0"/>
              </a:rPr>
              <a:t>underdense</a:t>
            </a:r>
            <a:r>
              <a:rPr lang="de-DE" dirty="0">
                <a:sym typeface="Wingdings" charset="0"/>
              </a:rPr>
              <a:t> </a:t>
            </a:r>
            <a:r>
              <a:rPr lang="de-DE" dirty="0" err="1" smtClean="0">
                <a:sym typeface="Wingdings" charset="0"/>
              </a:rPr>
              <a:t>plasma</a:t>
            </a:r>
            <a:r>
              <a:rPr lang="de-DE" dirty="0" smtClean="0">
                <a:sym typeface="Wingdings" charset="0"/>
              </a:rPr>
              <a:t> </a:t>
            </a:r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1403648" y="6237312"/>
            <a:ext cx="5929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To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avoid</a:t>
            </a:r>
            <a:r>
              <a:rPr lang="de-DE" dirty="0" smtClean="0">
                <a:solidFill>
                  <a:srgbClr val="0000FF"/>
                </a:solidFill>
              </a:rPr>
              <a:t> all </a:t>
            </a:r>
            <a:r>
              <a:rPr lang="de-DE" dirty="0" err="1" smtClean="0">
                <a:solidFill>
                  <a:srgbClr val="0000FF"/>
                </a:solidFill>
              </a:rPr>
              <a:t>this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keep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intensity</a:t>
            </a:r>
            <a:r>
              <a:rPr lang="de-DE" dirty="0" smtClean="0">
                <a:solidFill>
                  <a:srgbClr val="0000FF"/>
                </a:solidFill>
              </a:rPr>
              <a:t> `</a:t>
            </a:r>
            <a:r>
              <a:rPr lang="de-DE" u="sng" dirty="0" err="1" smtClean="0">
                <a:solidFill>
                  <a:srgbClr val="0000FF"/>
                </a:solidFill>
              </a:rPr>
              <a:t>low</a:t>
            </a:r>
            <a:r>
              <a:rPr lang="de-DE" dirty="0" smtClean="0">
                <a:solidFill>
                  <a:srgbClr val="0000FF"/>
                </a:solidFill>
              </a:rPr>
              <a:t>` </a:t>
            </a:r>
            <a:r>
              <a:rPr lang="de-DE" b="1" dirty="0" smtClean="0">
                <a:solidFill>
                  <a:srgbClr val="0000FF"/>
                </a:solidFill>
              </a:rPr>
              <a:t>I</a:t>
            </a:r>
            <a:r>
              <a:rPr lang="de-DE" b="1" baseline="-25000" dirty="0" smtClean="0">
                <a:solidFill>
                  <a:srgbClr val="0000FF"/>
                </a:solidFill>
              </a:rPr>
              <a:t>o</a:t>
            </a:r>
            <a:r>
              <a:rPr lang="de-DE" b="1" dirty="0" smtClean="0">
                <a:solidFill>
                  <a:srgbClr val="0000FF"/>
                </a:solidFill>
              </a:rPr>
              <a:t>λ</a:t>
            </a:r>
            <a:r>
              <a:rPr lang="de-DE" b="1" baseline="-25000" dirty="0" smtClean="0">
                <a:solidFill>
                  <a:srgbClr val="0000FF"/>
                </a:solidFill>
              </a:rPr>
              <a:t>o</a:t>
            </a:r>
            <a:r>
              <a:rPr lang="de-DE" b="1" baseline="30000" dirty="0" smtClean="0">
                <a:solidFill>
                  <a:srgbClr val="0000FF"/>
                </a:solidFill>
              </a:rPr>
              <a:t>2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>
                <a:solidFill>
                  <a:srgbClr val="0000FF"/>
                </a:solidFill>
              </a:rPr>
              <a:t>≈ </a:t>
            </a:r>
            <a:r>
              <a:rPr lang="de-DE" b="1" dirty="0" smtClean="0">
                <a:solidFill>
                  <a:srgbClr val="0000FF"/>
                </a:solidFill>
              </a:rPr>
              <a:t>10</a:t>
            </a:r>
            <a:r>
              <a:rPr lang="de-DE" b="1" baseline="30000" dirty="0" smtClean="0">
                <a:solidFill>
                  <a:srgbClr val="0000FF"/>
                </a:solidFill>
              </a:rPr>
              <a:t>13-14 </a:t>
            </a:r>
            <a:r>
              <a:rPr lang="de-DE" b="1" dirty="0">
                <a:solidFill>
                  <a:srgbClr val="0000FF"/>
                </a:solidFill>
              </a:rPr>
              <a:t>Wμm</a:t>
            </a:r>
            <a:r>
              <a:rPr lang="de-DE" b="1" baseline="30000" dirty="0">
                <a:solidFill>
                  <a:srgbClr val="0000FF"/>
                </a:solidFill>
              </a:rPr>
              <a:t>2</a:t>
            </a:r>
            <a:r>
              <a:rPr lang="de-DE" b="1" dirty="0">
                <a:solidFill>
                  <a:srgbClr val="0000FF"/>
                </a:solidFill>
              </a:rPr>
              <a:t>/cm</a:t>
            </a:r>
            <a:r>
              <a:rPr lang="de-DE" b="1" baseline="30000" dirty="0">
                <a:solidFill>
                  <a:srgbClr val="0000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9" name="Titel 1"/>
          <p:cNvSpPr>
            <a:spLocks noGrp="1"/>
          </p:cNvSpPr>
          <p:nvPr>
            <p:ph type="ctrTitle"/>
          </p:nvPr>
        </p:nvSpPr>
        <p:spPr>
          <a:xfrm>
            <a:off x="2411760" y="188913"/>
            <a:ext cx="6481415" cy="746125"/>
          </a:xfrm>
        </p:spPr>
        <p:txBody>
          <a:bodyPr/>
          <a:lstStyle/>
          <a:p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Parametric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Instabilities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for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high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laser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intensity</a:t>
            </a:r>
            <a:endParaRPr lang="de-DE" sz="2400" b="1" dirty="0">
              <a:solidFill>
                <a:srgbClr val="0000FF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4" name="Bild 3" descr="figure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4318496" cy="317300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51520" y="2204864"/>
            <a:ext cx="8784976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de-DE" dirty="0" smtClean="0">
                <a:solidFill>
                  <a:srgbClr val="000000"/>
                </a:solidFill>
              </a:rPr>
              <a:t>High </a:t>
            </a:r>
            <a:r>
              <a:rPr lang="de-DE" dirty="0" err="1" smtClean="0">
                <a:solidFill>
                  <a:srgbClr val="000000"/>
                </a:solidFill>
              </a:rPr>
              <a:t>laser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intensities</a:t>
            </a:r>
            <a:r>
              <a:rPr lang="de-DE" dirty="0" smtClean="0">
                <a:solidFill>
                  <a:srgbClr val="000000"/>
                </a:solidFill>
              </a:rPr>
              <a:t> but </a:t>
            </a:r>
            <a:r>
              <a:rPr lang="de-DE" dirty="0" err="1" smtClean="0">
                <a:solidFill>
                  <a:srgbClr val="000000"/>
                </a:solidFill>
              </a:rPr>
              <a:t>only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for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some</a:t>
            </a:r>
            <a:r>
              <a:rPr lang="de-DE" dirty="0" smtClean="0">
                <a:solidFill>
                  <a:srgbClr val="000000"/>
                </a:solidFill>
              </a:rPr>
              <a:t> 10s </a:t>
            </a:r>
            <a:r>
              <a:rPr lang="de-DE" dirty="0" err="1" smtClean="0">
                <a:solidFill>
                  <a:srgbClr val="000000"/>
                </a:solidFill>
              </a:rPr>
              <a:t>ps</a:t>
            </a:r>
            <a:r>
              <a:rPr lang="de-DE" dirty="0" smtClean="0">
                <a:solidFill>
                  <a:srgbClr val="000000"/>
                </a:solidFill>
              </a:rPr>
              <a:t>:</a:t>
            </a:r>
          </a:p>
          <a:p>
            <a:pPr marL="285750" indent="-285750">
              <a:buFont typeface="Wingdings" charset="2"/>
              <a:buChar char="Ø"/>
            </a:pP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                               </a:t>
            </a:r>
            <a:r>
              <a:rPr lang="de-DE" sz="2000" b="1" dirty="0" smtClean="0">
                <a:solidFill>
                  <a:srgbClr val="FF0000"/>
                </a:solidFill>
              </a:rPr>
              <a:t>I</a:t>
            </a:r>
            <a:r>
              <a:rPr lang="de-DE" sz="2000" b="1" baseline="-25000" dirty="0" smtClean="0">
                <a:solidFill>
                  <a:srgbClr val="FF0000"/>
                </a:solidFill>
              </a:rPr>
              <a:t>o</a:t>
            </a:r>
            <a:r>
              <a:rPr lang="de-DE" sz="2000" b="1" dirty="0" smtClean="0">
                <a:solidFill>
                  <a:srgbClr val="FF0000"/>
                </a:solidFill>
              </a:rPr>
              <a:t>λ</a:t>
            </a:r>
            <a:r>
              <a:rPr lang="de-DE" sz="2000" b="1" baseline="-25000" dirty="0" smtClean="0">
                <a:solidFill>
                  <a:srgbClr val="FF0000"/>
                </a:solidFill>
              </a:rPr>
              <a:t>o</a:t>
            </a:r>
            <a:r>
              <a:rPr lang="de-DE" sz="2000" b="1" baseline="30000" dirty="0" smtClean="0">
                <a:solidFill>
                  <a:srgbClr val="FF0000"/>
                </a:solidFill>
              </a:rPr>
              <a:t>2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>
                <a:solidFill>
                  <a:srgbClr val="FF0000"/>
                </a:solidFill>
              </a:rPr>
              <a:t>≈ 10</a:t>
            </a:r>
            <a:r>
              <a:rPr lang="de-DE" sz="2000" b="1" baseline="30000" dirty="0">
                <a:solidFill>
                  <a:srgbClr val="FF0000"/>
                </a:solidFill>
              </a:rPr>
              <a:t>15...16 </a:t>
            </a:r>
            <a:r>
              <a:rPr lang="de-DE" sz="2000" b="1" dirty="0">
                <a:solidFill>
                  <a:srgbClr val="FF0000"/>
                </a:solidFill>
              </a:rPr>
              <a:t>Wμm</a:t>
            </a:r>
            <a:r>
              <a:rPr lang="de-DE" sz="2000" b="1" baseline="30000" dirty="0">
                <a:solidFill>
                  <a:srgbClr val="FF0000"/>
                </a:solidFill>
              </a:rPr>
              <a:t>2</a:t>
            </a:r>
            <a:r>
              <a:rPr lang="de-DE" sz="2000" b="1" dirty="0">
                <a:solidFill>
                  <a:srgbClr val="FF0000"/>
                </a:solidFill>
              </a:rPr>
              <a:t>/</a:t>
            </a:r>
            <a:r>
              <a:rPr lang="de-DE" sz="2000" b="1" dirty="0" smtClean="0">
                <a:solidFill>
                  <a:srgbClr val="FF0000"/>
                </a:solidFill>
              </a:rPr>
              <a:t>cm</a:t>
            </a:r>
            <a:r>
              <a:rPr lang="de-DE" sz="2000" b="1" baseline="30000" dirty="0" smtClean="0">
                <a:solidFill>
                  <a:srgbClr val="FF0000"/>
                </a:solidFill>
              </a:rPr>
              <a:t>2</a:t>
            </a:r>
          </a:p>
          <a:p>
            <a:endParaRPr lang="de-DE" sz="2000" b="1" baseline="300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de-DE" sz="2000" dirty="0" err="1"/>
              <a:t>long</a:t>
            </a:r>
            <a:r>
              <a:rPr lang="de-DE" sz="2000" dirty="0"/>
              <a:t> </a:t>
            </a:r>
            <a:r>
              <a:rPr lang="de-DE" sz="2000" dirty="0" err="1"/>
              <a:t>underdense</a:t>
            </a:r>
            <a:r>
              <a:rPr lang="de-DE" sz="2000" dirty="0"/>
              <a:t> </a:t>
            </a:r>
            <a:r>
              <a:rPr lang="de-DE" sz="2000" dirty="0" err="1"/>
              <a:t>plasmas</a:t>
            </a:r>
            <a:r>
              <a:rPr lang="de-DE" sz="2000" dirty="0"/>
              <a:t>:  </a:t>
            </a:r>
            <a:r>
              <a:rPr lang="de-DE" sz="2000" b="1" dirty="0">
                <a:solidFill>
                  <a:srgbClr val="FF0000"/>
                </a:solidFill>
              </a:rPr>
              <a:t>mm-</a:t>
            </a:r>
            <a:r>
              <a:rPr lang="de-DE" sz="2000" b="1" dirty="0" err="1">
                <a:solidFill>
                  <a:srgbClr val="FF0000"/>
                </a:solidFill>
              </a:rPr>
              <a:t>scale</a:t>
            </a:r>
            <a:endParaRPr lang="de-DE" sz="2000" b="1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de-DE" sz="2000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high </a:t>
            </a:r>
            <a:r>
              <a:rPr lang="de-DE" sz="2000" dirty="0" err="1">
                <a:solidFill>
                  <a:srgbClr val="000000"/>
                </a:solidFill>
              </a:rPr>
              <a:t>temperatures</a:t>
            </a:r>
            <a:r>
              <a:rPr lang="de-DE" sz="2000" dirty="0">
                <a:solidFill>
                  <a:srgbClr val="000000"/>
                </a:solidFill>
              </a:rPr>
              <a:t>: </a:t>
            </a:r>
            <a:r>
              <a:rPr lang="de-DE" sz="2000" b="1" dirty="0" err="1">
                <a:solidFill>
                  <a:srgbClr val="FF0000"/>
                </a:solidFill>
              </a:rPr>
              <a:t>few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keV</a:t>
            </a:r>
            <a:endParaRPr lang="de-DE" sz="2000" b="1" dirty="0">
              <a:solidFill>
                <a:srgbClr val="FF0000"/>
              </a:solidFill>
            </a:endParaRPr>
          </a:p>
          <a:p>
            <a:endParaRPr lang="de-DE" sz="2000" b="1" baseline="30000" dirty="0">
              <a:solidFill>
                <a:srgbClr val="FF0000"/>
              </a:solidFill>
            </a:endParaRPr>
          </a:p>
          <a:p>
            <a:r>
              <a:rPr lang="de-DE" baseline="30000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   </a:t>
            </a:r>
            <a:r>
              <a:rPr lang="de-DE" b="1" dirty="0">
                <a:solidFill>
                  <a:srgbClr val="0000FF"/>
                </a:solidFill>
              </a:rPr>
              <a:t>   </a:t>
            </a:r>
            <a:r>
              <a:rPr lang="de-DE" b="1" dirty="0">
                <a:solidFill>
                  <a:srgbClr val="0000FF"/>
                </a:solidFill>
                <a:sym typeface="Wingdings"/>
              </a:rPr>
              <a:t> </a:t>
            </a:r>
            <a:r>
              <a:rPr lang="de-DE" b="1" dirty="0" err="1">
                <a:solidFill>
                  <a:srgbClr val="0000FF"/>
                </a:solidFill>
                <a:sym typeface="Wingdings"/>
              </a:rPr>
              <a:t>strongly</a:t>
            </a:r>
            <a:r>
              <a:rPr lang="de-DE" b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de-DE" b="1" dirty="0" err="1">
                <a:solidFill>
                  <a:srgbClr val="0000FF"/>
                </a:solidFill>
                <a:sym typeface="Wingdings"/>
              </a:rPr>
              <a:t>nonlinear</a:t>
            </a:r>
            <a:r>
              <a:rPr lang="de-DE" b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processes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(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kinetics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!)</a:t>
            </a:r>
          </a:p>
          <a:p>
            <a:endParaRPr lang="de-DE" dirty="0" smtClean="0">
              <a:solidFill>
                <a:srgbClr val="000000"/>
              </a:solidFill>
              <a:sym typeface="Wingdings"/>
            </a:endParaRPr>
          </a:p>
          <a:p>
            <a:pPr marL="285750" indent="-285750">
              <a:buFont typeface="Wingdings" charset="2"/>
              <a:buChar char="Ø"/>
            </a:pPr>
            <a:r>
              <a:rPr lang="de-DE" dirty="0">
                <a:sym typeface="Wingdings"/>
              </a:rPr>
              <a:t> an </a:t>
            </a:r>
            <a:r>
              <a:rPr lang="de-DE" dirty="0" err="1">
                <a:sym typeface="Wingdings"/>
              </a:rPr>
              <a:t>intricate</a:t>
            </a:r>
            <a:r>
              <a:rPr lang="de-DE" dirty="0">
                <a:sym typeface="Wingdings"/>
              </a:rPr>
              <a:t> </a:t>
            </a:r>
            <a:r>
              <a:rPr lang="de-DE" u="sng" dirty="0" err="1">
                <a:sym typeface="Wingdings"/>
              </a:rPr>
              <a:t>interplay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of</a:t>
            </a:r>
            <a:r>
              <a:rPr lang="de-DE" dirty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parametric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instabilities</a:t>
            </a:r>
            <a:endParaRPr lang="de-DE" dirty="0" smtClean="0">
              <a:sym typeface="Wingdings"/>
            </a:endParaRPr>
          </a:p>
          <a:p>
            <a:r>
              <a:rPr lang="de-DE" b="1" dirty="0" smtClean="0">
                <a:solidFill>
                  <a:srgbClr val="0000FF"/>
                </a:solidFill>
                <a:sym typeface="Wingdings"/>
              </a:rPr>
              <a:t>      SRS</a:t>
            </a:r>
            <a:r>
              <a:rPr lang="de-DE" b="1" dirty="0">
                <a:solidFill>
                  <a:srgbClr val="0000FF"/>
                </a:solidFill>
                <a:sym typeface="Wingdings"/>
              </a:rPr>
              <a:t>, SBS, LDI, 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TPD,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filamentation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&amp;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cavitation</a:t>
            </a:r>
            <a:endParaRPr lang="de-DE" b="1" dirty="0" smtClean="0">
              <a:solidFill>
                <a:srgbClr val="0000FF"/>
              </a:solidFill>
              <a:sym typeface="Wingdings"/>
            </a:endParaRPr>
          </a:p>
          <a:p>
            <a:pPr marL="285750" indent="-285750">
              <a:buFont typeface="Wingdings" charset="2"/>
              <a:buChar char="Ø"/>
            </a:pPr>
            <a:endParaRPr lang="de-DE" b="1" dirty="0">
              <a:solidFill>
                <a:srgbClr val="0000FF"/>
              </a:solidFill>
              <a:sym typeface="Wingdings"/>
            </a:endParaRPr>
          </a:p>
          <a:p>
            <a:pPr marL="285750" indent="-285750">
              <a:buFont typeface="Wingdings" charset="2"/>
              <a:buChar char="Ø"/>
            </a:pPr>
            <a:r>
              <a:rPr lang="de-DE" dirty="0" smtClean="0">
                <a:solidFill>
                  <a:srgbClr val="000000"/>
                </a:solidFill>
              </a:rPr>
              <a:t>a </a:t>
            </a:r>
            <a:r>
              <a:rPr lang="de-DE" dirty="0" err="1" smtClean="0">
                <a:solidFill>
                  <a:srgbClr val="000000"/>
                </a:solidFill>
              </a:rPr>
              <a:t>big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issue</a:t>
            </a:r>
            <a:r>
              <a:rPr lang="de-DE" dirty="0" smtClean="0">
                <a:solidFill>
                  <a:srgbClr val="000000"/>
                </a:solidFill>
              </a:rPr>
              <a:t>: </a:t>
            </a:r>
            <a:r>
              <a:rPr lang="de-DE" dirty="0" err="1" smtClean="0">
                <a:solidFill>
                  <a:srgbClr val="0000FF"/>
                </a:solidFill>
              </a:rPr>
              <a:t>hot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electrons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creation</a:t>
            </a:r>
            <a:endParaRPr lang="de-DE" dirty="0" smtClean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15616" y="1556792"/>
            <a:ext cx="60210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sym typeface="Wingdings"/>
              </a:rPr>
              <a:t>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Of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interest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for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a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new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fusion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scheme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called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‚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shock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ignition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‘</a:t>
            </a:r>
            <a:endParaRPr lang="de-DE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1" name="Titel 1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6840760" cy="746125"/>
          </a:xfrm>
        </p:spPr>
        <p:txBody>
          <a:bodyPr/>
          <a:lstStyle/>
          <a:p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A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big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kinetic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simulation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for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Laser Plasma Interaction</a:t>
            </a:r>
            <a:endParaRPr lang="de-DE" sz="2400" b="1" dirty="0">
              <a:solidFill>
                <a:srgbClr val="0000FF"/>
              </a:solidFill>
              <a:latin typeface="Calibri" charset="0"/>
              <a:ea typeface="MS PGothic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79512" y="1052736"/>
            <a:ext cx="8866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de-DE" dirty="0" smtClean="0">
                <a:sym typeface="Wingdings"/>
              </a:rPr>
              <a:t>Propagation </a:t>
            </a:r>
            <a:r>
              <a:rPr lang="de-DE" dirty="0" err="1" smtClean="0">
                <a:sym typeface="Wingdings"/>
              </a:rPr>
              <a:t>of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laser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strongly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affected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because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of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parametric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instabilities</a:t>
            </a:r>
            <a:endParaRPr lang="de-DE" dirty="0" smtClean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r>
              <a:rPr lang="de-DE" dirty="0" err="1" smtClean="0">
                <a:sym typeface="Wingdings"/>
              </a:rPr>
              <a:t>Depending</a:t>
            </a:r>
            <a:r>
              <a:rPr lang="de-DE" dirty="0" smtClean="0">
                <a:sym typeface="Wingdings"/>
              </a:rPr>
              <a:t> on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T</a:t>
            </a:r>
            <a:r>
              <a:rPr lang="de-DE" b="1" baseline="-25000" dirty="0" err="1" smtClean="0">
                <a:solidFill>
                  <a:srgbClr val="FF0000"/>
                </a:solidFill>
                <a:sym typeface="Wingdings"/>
              </a:rPr>
              <a:t>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different </a:t>
            </a:r>
            <a:r>
              <a:rPr lang="de-DE" dirty="0" err="1" smtClean="0">
                <a:sym typeface="Wingdings"/>
              </a:rPr>
              <a:t>instabilities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run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show</a:t>
            </a:r>
            <a:r>
              <a:rPr lang="de-DE" dirty="0" smtClean="0">
                <a:sym typeface="Wingdings"/>
              </a:rPr>
              <a:t>, strong </a:t>
            </a:r>
            <a:r>
              <a:rPr lang="de-DE" dirty="0" err="1" smtClean="0">
                <a:sym typeface="Wingdings"/>
              </a:rPr>
              <a:t>backscattering</a:t>
            </a:r>
            <a:r>
              <a:rPr lang="de-DE" dirty="0">
                <a:sym typeface="Wingdings"/>
              </a:rPr>
              <a:t> </a:t>
            </a:r>
            <a:endParaRPr lang="de-DE" dirty="0" smtClean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r>
              <a:rPr lang="de-DE" dirty="0" err="1" smtClean="0">
                <a:sym typeface="Wingdings"/>
              </a:rPr>
              <a:t>Good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choice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of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parameters</a:t>
            </a:r>
            <a:r>
              <a:rPr lang="de-DE" dirty="0" smtClean="0">
                <a:sym typeface="Wingdings"/>
              </a:rPr>
              <a:t>: </a:t>
            </a:r>
            <a:r>
              <a:rPr lang="de-DE" u="sng" dirty="0" err="1" smtClean="0">
                <a:sym typeface="Wingdings"/>
              </a:rPr>
              <a:t>creation</a:t>
            </a:r>
            <a:r>
              <a:rPr lang="de-DE" u="sng" dirty="0" smtClean="0">
                <a:sym typeface="Wingdings"/>
              </a:rPr>
              <a:t> </a:t>
            </a:r>
            <a:r>
              <a:rPr lang="de-DE" u="sng" dirty="0" err="1" smtClean="0">
                <a:sym typeface="Wingdings"/>
              </a:rPr>
              <a:t>of</a:t>
            </a:r>
            <a:r>
              <a:rPr lang="de-DE" u="sng" dirty="0" smtClean="0">
                <a:sym typeface="Wingdings"/>
              </a:rPr>
              <a:t> </a:t>
            </a:r>
            <a:r>
              <a:rPr lang="de-DE" u="sng" dirty="0" err="1" smtClean="0">
                <a:sym typeface="Wingdings"/>
              </a:rPr>
              <a:t>hot</a:t>
            </a:r>
            <a:r>
              <a:rPr lang="de-DE" u="sng" dirty="0" smtClean="0">
                <a:sym typeface="Wingdings"/>
              </a:rPr>
              <a:t>, not </a:t>
            </a:r>
            <a:r>
              <a:rPr lang="de-DE" u="sng" dirty="0" err="1" smtClean="0">
                <a:sym typeface="Wingdings"/>
              </a:rPr>
              <a:t>too</a:t>
            </a:r>
            <a:r>
              <a:rPr lang="de-DE" u="sng" dirty="0" smtClean="0">
                <a:sym typeface="Wingdings"/>
              </a:rPr>
              <a:t> </a:t>
            </a:r>
            <a:r>
              <a:rPr lang="de-DE" u="sng" dirty="0" err="1" smtClean="0">
                <a:sym typeface="Wingdings"/>
              </a:rPr>
              <a:t>hot</a:t>
            </a:r>
            <a:r>
              <a:rPr lang="de-DE" u="sng" dirty="0" smtClean="0">
                <a:sym typeface="Wingdings"/>
              </a:rPr>
              <a:t> </a:t>
            </a:r>
            <a:r>
              <a:rPr lang="de-DE" u="sng" dirty="0" err="1" smtClean="0">
                <a:sym typeface="Wingdings"/>
              </a:rPr>
              <a:t>eIectron</a:t>
            </a:r>
            <a:r>
              <a:rPr lang="de-DE" u="sng" dirty="0" smtClean="0">
                <a:sym typeface="Wingdings"/>
              </a:rPr>
              <a:t>, </a:t>
            </a:r>
            <a:r>
              <a:rPr lang="de-DE" u="sng" dirty="0" err="1" smtClean="0">
                <a:sym typeface="Wingdings"/>
              </a:rPr>
              <a:t>efficent</a:t>
            </a:r>
            <a:r>
              <a:rPr lang="de-DE" u="sng" dirty="0" smtClean="0">
                <a:sym typeface="Wingdings"/>
              </a:rPr>
              <a:t> </a:t>
            </a:r>
            <a:r>
              <a:rPr lang="de-DE" u="sng" dirty="0" err="1" smtClean="0">
                <a:sym typeface="Wingdings"/>
              </a:rPr>
              <a:t>laser</a:t>
            </a:r>
            <a:r>
              <a:rPr lang="de-DE" u="sng" dirty="0" smtClean="0">
                <a:sym typeface="Wingdings"/>
              </a:rPr>
              <a:t> </a:t>
            </a:r>
            <a:r>
              <a:rPr lang="de-DE" u="sng" dirty="0" err="1" smtClean="0">
                <a:sym typeface="Wingdings"/>
              </a:rPr>
              <a:t>absorption</a:t>
            </a:r>
            <a:endParaRPr lang="de-DE" u="sng" baseline="-25000" dirty="0"/>
          </a:p>
        </p:txBody>
      </p:sp>
      <p:pic>
        <p:nvPicPr>
          <p:cNvPr id="3" name="Bild 2" descr="figure_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66644"/>
            <a:ext cx="2880320" cy="2271931"/>
          </a:xfrm>
          <a:prstGeom prst="rect">
            <a:avLst/>
          </a:prstGeom>
        </p:spPr>
      </p:pic>
      <p:pic>
        <p:nvPicPr>
          <p:cNvPr id="4" name="Bild 3" descr="figure_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" y="2638653"/>
            <a:ext cx="2896930" cy="2224240"/>
          </a:xfrm>
          <a:prstGeom prst="rect">
            <a:avLst/>
          </a:prstGeom>
        </p:spPr>
      </p:pic>
      <p:pic>
        <p:nvPicPr>
          <p:cNvPr id="7" name="Bild 6" descr="cavit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38653"/>
            <a:ext cx="2869173" cy="216024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1560" y="5651956"/>
            <a:ext cx="775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de-DE" dirty="0" err="1" smtClean="0">
                <a:sym typeface="Wingdings"/>
              </a:rPr>
              <a:t>Significant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absorption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and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hot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electrons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creation</a:t>
            </a:r>
            <a:r>
              <a:rPr lang="de-DE" dirty="0">
                <a:sym typeface="Wingdings"/>
              </a:rPr>
              <a:t> BEFORE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absorption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zone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55576" y="4798893"/>
            <a:ext cx="2347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Laser </a:t>
            </a:r>
            <a:r>
              <a:rPr lang="de-DE" b="1" dirty="0" err="1" smtClean="0">
                <a:solidFill>
                  <a:srgbClr val="0000FF"/>
                </a:solidFill>
              </a:rPr>
              <a:t>depletion</a:t>
            </a:r>
            <a:endParaRPr lang="de-DE" b="1" dirty="0" smtClean="0">
              <a:solidFill>
                <a:srgbClr val="0000FF"/>
              </a:solidFill>
            </a:endParaRPr>
          </a:p>
          <a:p>
            <a:r>
              <a:rPr lang="de-DE" b="1" dirty="0" err="1" smtClean="0">
                <a:solidFill>
                  <a:srgbClr val="0000FF"/>
                </a:solidFill>
              </a:rPr>
              <a:t>Initially</a:t>
            </a:r>
            <a:r>
              <a:rPr lang="de-DE" b="1" dirty="0" smtClean="0">
                <a:solidFill>
                  <a:srgbClr val="0000FF"/>
                </a:solidFill>
              </a:rPr>
              <a:t>, </a:t>
            </a:r>
            <a:r>
              <a:rPr lang="de-DE" b="1" dirty="0" err="1" smtClean="0">
                <a:solidFill>
                  <a:srgbClr val="0000FF"/>
                </a:solidFill>
              </a:rPr>
              <a:t>backscattered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35896" y="4798893"/>
            <a:ext cx="271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0000FF"/>
                </a:solidFill>
              </a:rPr>
              <a:t>Randon</a:t>
            </a:r>
            <a:r>
              <a:rPr lang="de-DE" b="1" dirty="0" smtClean="0">
                <a:solidFill>
                  <a:srgbClr val="0000FF"/>
                </a:solidFill>
              </a:rPr>
              <a:t> Phase Plate</a:t>
            </a:r>
          </a:p>
          <a:p>
            <a:r>
              <a:rPr lang="de-DE" b="1" dirty="0" err="1">
                <a:solidFill>
                  <a:srgbClr val="0000FF"/>
                </a:solidFill>
              </a:rPr>
              <a:t>e</a:t>
            </a:r>
            <a:r>
              <a:rPr lang="de-DE" b="1" dirty="0" err="1" smtClean="0">
                <a:solidFill>
                  <a:srgbClr val="0000FF"/>
                </a:solidFill>
              </a:rPr>
              <a:t>ffect</a:t>
            </a:r>
            <a:r>
              <a:rPr lang="de-DE" b="1" dirty="0" smtClean="0">
                <a:solidFill>
                  <a:srgbClr val="0000FF"/>
                </a:solidFill>
              </a:rPr>
              <a:t>, </a:t>
            </a:r>
            <a:r>
              <a:rPr lang="de-DE" b="1" dirty="0" err="1" smtClean="0">
                <a:solidFill>
                  <a:srgbClr val="0000FF"/>
                </a:solidFill>
              </a:rPr>
              <a:t>better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transmission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020272" y="4798893"/>
            <a:ext cx="116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C</a:t>
            </a:r>
            <a:r>
              <a:rPr lang="de-DE" b="1" dirty="0" err="1" smtClean="0">
                <a:solidFill>
                  <a:srgbClr val="0000FF"/>
                </a:solidFill>
              </a:rPr>
              <a:t>avitation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187624" y="2206605"/>
            <a:ext cx="15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rgbClr val="FF0000"/>
                </a:solidFill>
              </a:rPr>
              <a:t>Laser </a:t>
            </a:r>
            <a:r>
              <a:rPr lang="de-DE" i="1" dirty="0" err="1" smtClean="0">
                <a:solidFill>
                  <a:srgbClr val="FF0000"/>
                </a:solidFill>
              </a:rPr>
              <a:t>intensity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67944" y="2206605"/>
            <a:ext cx="15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 smtClean="0">
                <a:solidFill>
                  <a:srgbClr val="FF0000"/>
                </a:solidFill>
              </a:rPr>
              <a:t>Laser </a:t>
            </a:r>
            <a:r>
              <a:rPr lang="de-DE" i="1" dirty="0" err="1" smtClean="0">
                <a:solidFill>
                  <a:srgbClr val="FF0000"/>
                </a:solidFill>
              </a:rPr>
              <a:t>intensity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948264" y="2206605"/>
            <a:ext cx="935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 err="1">
                <a:solidFill>
                  <a:srgbClr val="FF0000"/>
                </a:solidFill>
              </a:rPr>
              <a:t>D</a:t>
            </a:r>
            <a:r>
              <a:rPr lang="de-DE" i="1" dirty="0" err="1" smtClean="0">
                <a:solidFill>
                  <a:srgbClr val="FF0000"/>
                </a:solidFill>
              </a:rPr>
              <a:t>ensity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16" name="Textfeld 2"/>
          <p:cNvSpPr txBox="1"/>
          <p:nvPr/>
        </p:nvSpPr>
        <p:spPr>
          <a:xfrm>
            <a:off x="1115617" y="5982379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sz="2400" b="1" dirty="0" smtClean="0">
                <a:solidFill>
                  <a:srgbClr val="FF0000"/>
                </a:solidFill>
                <a:sym typeface="Wingdings"/>
              </a:rPr>
              <a:t>CONCLUSION</a:t>
            </a:r>
            <a:r>
              <a:rPr lang="de-DE" sz="2400" dirty="0" smtClean="0">
                <a:solidFill>
                  <a:srgbClr val="FF0000"/>
                </a:solidFill>
                <a:sym typeface="Wingdings"/>
              </a:rPr>
              <a:t>: PI </a:t>
            </a:r>
            <a:r>
              <a:rPr lang="de-DE" sz="2400" dirty="0" err="1" smtClean="0">
                <a:solidFill>
                  <a:srgbClr val="FF0000"/>
                </a:solidFill>
                <a:sym typeface="Wingdings"/>
              </a:rPr>
              <a:t>are</a:t>
            </a:r>
            <a:r>
              <a:rPr lang="de-DE" sz="2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sym typeface="Wingdings"/>
              </a:rPr>
              <a:t>very</a:t>
            </a:r>
            <a:r>
              <a:rPr lang="de-DE" sz="2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sym typeface="Wingdings"/>
              </a:rPr>
              <a:t>important</a:t>
            </a:r>
            <a:r>
              <a:rPr lang="de-DE" sz="2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sym typeface="Wingdings"/>
              </a:rPr>
              <a:t>for</a:t>
            </a:r>
            <a:r>
              <a:rPr lang="de-DE" sz="2400" dirty="0" smtClean="0">
                <a:solidFill>
                  <a:srgbClr val="FF0000"/>
                </a:solidFill>
                <a:sym typeface="Wingdings"/>
              </a:rPr>
              <a:t>  ICF/SI, </a:t>
            </a:r>
          </a:p>
          <a:p>
            <a:r>
              <a:rPr lang="de-DE" sz="2400" dirty="0" smtClean="0">
                <a:solidFill>
                  <a:srgbClr val="FF0000"/>
                </a:solidFill>
                <a:sym typeface="Wingdings"/>
              </a:rPr>
              <a:t>	</a:t>
            </a:r>
            <a:r>
              <a:rPr lang="de-DE" sz="2400" dirty="0" err="1" smtClean="0">
                <a:solidFill>
                  <a:srgbClr val="FF0000"/>
                </a:solidFill>
                <a:sym typeface="Wingdings"/>
              </a:rPr>
              <a:t>need</a:t>
            </a:r>
            <a:r>
              <a:rPr lang="de-DE" sz="2400" dirty="0" smtClean="0">
                <a:solidFill>
                  <a:srgbClr val="FF0000"/>
                </a:solidFill>
                <a:sym typeface="Wingdings"/>
              </a:rPr>
              <a:t> a </a:t>
            </a:r>
            <a:r>
              <a:rPr lang="de-DE" sz="2400" dirty="0" err="1" smtClean="0">
                <a:solidFill>
                  <a:srgbClr val="FF0000"/>
                </a:solidFill>
                <a:sym typeface="Wingdings"/>
              </a:rPr>
              <a:t>very</a:t>
            </a:r>
            <a:r>
              <a:rPr lang="de-DE" sz="2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sym typeface="Wingdings"/>
              </a:rPr>
              <a:t>good</a:t>
            </a:r>
            <a:r>
              <a:rPr lang="de-DE" sz="2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sym typeface="Wingdings"/>
              </a:rPr>
              <a:t>understanding</a:t>
            </a:r>
            <a:endParaRPr lang="de-DE" sz="2400" dirty="0" smtClean="0">
              <a:solidFill>
                <a:srgbClr val="FF0000"/>
              </a:solidFill>
              <a:sym typeface="Wingdings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1907704" y="3790781"/>
            <a:ext cx="504056" cy="100811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lèche vers la droite 17"/>
          <p:cNvSpPr/>
          <p:nvPr/>
        </p:nvSpPr>
        <p:spPr>
          <a:xfrm>
            <a:off x="611560" y="3645024"/>
            <a:ext cx="1080120" cy="2880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laser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993062" cy="2879725"/>
          </a:xfrm>
        </p:spPr>
        <p:txBody>
          <a:bodyPr/>
          <a:lstStyle/>
          <a:p>
            <a:pPr marL="342900" indent="-342900" eaLnBrk="1" hangingPunct="1"/>
            <a:r>
              <a:rPr lang="de-DE" sz="4800" b="1" dirty="0">
                <a:solidFill>
                  <a:srgbClr val="FF6633"/>
                </a:solidFill>
                <a:latin typeface="Verdana" charset="0"/>
                <a:ea typeface="MS PGothic" charset="0"/>
                <a:cs typeface="Verdana" charset="0"/>
              </a:rPr>
              <a:t>Plasma </a:t>
            </a:r>
            <a:r>
              <a:rPr lang="de-DE" sz="4800" b="1" dirty="0" err="1">
                <a:solidFill>
                  <a:srgbClr val="FF6633"/>
                </a:solidFill>
                <a:latin typeface="Verdana" charset="0"/>
                <a:ea typeface="MS PGothic" charset="0"/>
                <a:cs typeface="Verdana" charset="0"/>
              </a:rPr>
              <a:t>Optics</a:t>
            </a:r>
            <a:r>
              <a:rPr lang="de-DE" sz="4800" b="1" dirty="0">
                <a:solidFill>
                  <a:srgbClr val="FF6633"/>
                </a:solidFill>
                <a:latin typeface="Verdana" charset="0"/>
                <a:ea typeface="MS PGothic" charset="0"/>
                <a:cs typeface="Verdana" charset="0"/>
              </a:rPr>
              <a:t> –</a:t>
            </a:r>
            <a:br>
              <a:rPr lang="de-DE" sz="4800" b="1" dirty="0">
                <a:solidFill>
                  <a:srgbClr val="FF6633"/>
                </a:solidFill>
                <a:latin typeface="Verdana" charset="0"/>
                <a:ea typeface="MS PGothic" charset="0"/>
                <a:cs typeface="Verdana" charset="0"/>
              </a:rPr>
            </a:br>
            <a:r>
              <a:rPr lang="de-DE" sz="4800" b="1" dirty="0">
                <a:solidFill>
                  <a:srgbClr val="FF6633"/>
                </a:solidFill>
                <a:latin typeface="Verdana" charset="0"/>
                <a:ea typeface="MS PGothic" charset="0"/>
                <a:cs typeface="Verdana" charset="0"/>
              </a:rPr>
              <a:t>Plasma </a:t>
            </a:r>
            <a:r>
              <a:rPr lang="de-DE" sz="4800" b="1" dirty="0" err="1">
                <a:solidFill>
                  <a:srgbClr val="FF6633"/>
                </a:solidFill>
                <a:latin typeface="Verdana" charset="0"/>
                <a:ea typeface="MS PGothic" charset="0"/>
                <a:cs typeface="Verdana" charset="0"/>
              </a:rPr>
              <a:t>Amplification</a:t>
            </a:r>
            <a:endParaRPr lang="en-GB" sz="4800" b="1" dirty="0">
              <a:solidFill>
                <a:srgbClr val="FF6633"/>
              </a:solidFill>
              <a:latin typeface="Verdana" charset="0"/>
              <a:ea typeface="MS PGothic" charset="0"/>
              <a:cs typeface="Verdana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8" name="Textfeld 1"/>
          <p:cNvSpPr txBox="1">
            <a:spLocks noChangeArrowheads="1"/>
          </p:cNvSpPr>
          <p:nvPr/>
        </p:nvSpPr>
        <p:spPr bwMode="auto">
          <a:xfrm>
            <a:off x="7308850" y="476250"/>
            <a:ext cx="158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>
                <a:solidFill>
                  <a:srgbClr val="0000FF"/>
                </a:solidFill>
              </a:rPr>
              <a:t>2.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1" name="Titel 1"/>
          <p:cNvSpPr>
            <a:spLocks noGrp="1"/>
          </p:cNvSpPr>
          <p:nvPr>
            <p:ph type="ctrTitle"/>
          </p:nvPr>
        </p:nvSpPr>
        <p:spPr>
          <a:xfrm>
            <a:off x="3132138" y="260350"/>
            <a:ext cx="5903912" cy="746125"/>
          </a:xfrm>
        </p:spPr>
        <p:txBody>
          <a:bodyPr/>
          <a:lstStyle/>
          <a:p>
            <a:r>
              <a:rPr lang="de-DE" sz="2400" b="1">
                <a:solidFill>
                  <a:srgbClr val="0000FF"/>
                </a:solidFill>
                <a:latin typeface="Calibri" charset="0"/>
                <a:ea typeface="MS PGothic" charset="0"/>
              </a:rPr>
              <a:t>High-intensity laser in time and space</a:t>
            </a:r>
          </a:p>
        </p:txBody>
      </p:sp>
      <p:pic>
        <p:nvPicPr>
          <p:cNvPr id="53253" name="Bild 1" descr="intensit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1196752"/>
            <a:ext cx="438467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Bild 1" descr="photon-lab-map-new 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36" y="3501008"/>
            <a:ext cx="53848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feld 2"/>
          <p:cNvSpPr txBox="1">
            <a:spLocks noChangeArrowheads="1"/>
          </p:cNvSpPr>
          <p:nvPr/>
        </p:nvSpPr>
        <p:spPr bwMode="auto">
          <a:xfrm>
            <a:off x="6660232" y="6093296"/>
            <a:ext cx="15472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600" b="1" dirty="0" err="1"/>
              <a:t>f</a:t>
            </a:r>
            <a:r>
              <a:rPr lang="de-DE" sz="1600" b="1" dirty="0" err="1" smtClean="0"/>
              <a:t>rom</a:t>
            </a:r>
            <a:r>
              <a:rPr lang="de-DE" sz="1600" b="1" dirty="0" smtClean="0"/>
              <a:t> ICUIL 2011</a:t>
            </a:r>
            <a:endParaRPr lang="de-DE" sz="1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827584" y="58772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UHI light </a:t>
            </a:r>
            <a:r>
              <a:rPr lang="de-DE" b="1" dirty="0" err="1" smtClean="0">
                <a:solidFill>
                  <a:srgbClr val="0000FF"/>
                </a:solidFill>
              </a:rPr>
              <a:t>infrastructures</a:t>
            </a:r>
            <a:r>
              <a:rPr lang="de-DE" b="1" dirty="0">
                <a:solidFill>
                  <a:srgbClr val="0000FF"/>
                </a:solidFill>
              </a:rPr>
              <a:t> i</a:t>
            </a:r>
            <a:r>
              <a:rPr lang="de-DE" b="1" dirty="0" smtClean="0">
                <a:solidFill>
                  <a:srgbClr val="0000FF"/>
                </a:solidFill>
              </a:rPr>
              <a:t>n </a:t>
            </a:r>
            <a:r>
              <a:rPr lang="de-DE" b="1" dirty="0" err="1" smtClean="0">
                <a:solidFill>
                  <a:srgbClr val="0000FF"/>
                </a:solidFill>
              </a:rPr>
              <a:t>the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world</a:t>
            </a:r>
            <a:r>
              <a:rPr lang="de-DE" b="1" dirty="0" smtClean="0">
                <a:solidFill>
                  <a:srgbClr val="0000FF"/>
                </a:solidFill>
              </a:rPr>
              <a:t>  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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10" name="Rechteck 1"/>
          <p:cNvSpPr>
            <a:spLocks noChangeArrowheads="1"/>
          </p:cNvSpPr>
          <p:nvPr/>
        </p:nvSpPr>
        <p:spPr bwMode="auto">
          <a:xfrm>
            <a:off x="4932040" y="1556792"/>
            <a:ext cx="2808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0000FF"/>
                </a:solidFill>
                <a:sym typeface="Wingdings"/>
              </a:rPr>
              <a:t> </a:t>
            </a:r>
            <a:r>
              <a:rPr lang="de-DE" sz="1600" b="1" dirty="0" err="1" smtClean="0">
                <a:solidFill>
                  <a:srgbClr val="0000FF"/>
                </a:solidFill>
              </a:rPr>
              <a:t>since</a:t>
            </a:r>
            <a:r>
              <a:rPr lang="de-DE" sz="1600" b="1" dirty="0" smtClean="0">
                <a:solidFill>
                  <a:srgbClr val="0000FF"/>
                </a:solidFill>
              </a:rPr>
              <a:t> </a:t>
            </a:r>
            <a:r>
              <a:rPr lang="de-DE" sz="1600" b="1" dirty="0" err="1">
                <a:solidFill>
                  <a:srgbClr val="0000FF"/>
                </a:solidFill>
              </a:rPr>
              <a:t>invention</a:t>
            </a:r>
            <a:r>
              <a:rPr lang="de-DE" sz="1600" b="1" dirty="0">
                <a:solidFill>
                  <a:srgbClr val="0000FF"/>
                </a:solidFill>
              </a:rPr>
              <a:t> </a:t>
            </a:r>
            <a:r>
              <a:rPr lang="de-DE" sz="1600" b="1" dirty="0" err="1">
                <a:solidFill>
                  <a:srgbClr val="0000FF"/>
                </a:solidFill>
              </a:rPr>
              <a:t>of</a:t>
            </a:r>
            <a:r>
              <a:rPr lang="de-DE" sz="1600" b="1" dirty="0">
                <a:solidFill>
                  <a:srgbClr val="0000FF"/>
                </a:solidFill>
              </a:rPr>
              <a:t> </a:t>
            </a:r>
            <a:r>
              <a:rPr lang="de-DE" sz="1600" b="1" dirty="0" err="1">
                <a:solidFill>
                  <a:srgbClr val="0000FF"/>
                </a:solidFill>
              </a:rPr>
              <a:t>laser</a:t>
            </a:r>
            <a:r>
              <a:rPr lang="de-DE" sz="1600" b="1" dirty="0">
                <a:solidFill>
                  <a:srgbClr val="0000FF"/>
                </a:solidFill>
              </a:rPr>
              <a:t>: </a:t>
            </a:r>
            <a:endParaRPr lang="de-DE" sz="1600" b="1" dirty="0" smtClean="0">
              <a:solidFill>
                <a:srgbClr val="0000FF"/>
              </a:solidFill>
            </a:endParaRPr>
          </a:p>
          <a:p>
            <a:r>
              <a:rPr lang="de-DE" sz="1600" b="1" dirty="0" smtClean="0">
                <a:solidFill>
                  <a:srgbClr val="0000FF"/>
                </a:solidFill>
              </a:rPr>
              <a:t>     </a:t>
            </a:r>
            <a:r>
              <a:rPr lang="de-DE" sz="1600" b="1" dirty="0" err="1" smtClean="0">
                <a:solidFill>
                  <a:srgbClr val="0000FF"/>
                </a:solidFill>
              </a:rPr>
              <a:t>constant</a:t>
            </a:r>
            <a:r>
              <a:rPr lang="de-DE" sz="1600" b="1" dirty="0" smtClean="0">
                <a:solidFill>
                  <a:srgbClr val="0000FF"/>
                </a:solidFill>
              </a:rPr>
              <a:t> </a:t>
            </a:r>
            <a:r>
              <a:rPr lang="de-DE" sz="1600" b="1" dirty="0">
                <a:solidFill>
                  <a:srgbClr val="0000FF"/>
                </a:solidFill>
              </a:rPr>
              <a:t>push </a:t>
            </a:r>
            <a:r>
              <a:rPr lang="de-DE" sz="1600" b="1" dirty="0" err="1" smtClean="0">
                <a:solidFill>
                  <a:srgbClr val="0000FF"/>
                </a:solidFill>
              </a:rPr>
              <a:t>towards</a:t>
            </a:r>
            <a:r>
              <a:rPr lang="de-DE" sz="16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de-DE" sz="1600" b="1" dirty="0" smtClean="0">
                <a:solidFill>
                  <a:srgbClr val="0000FF"/>
                </a:solidFill>
              </a:rPr>
              <a:t>     </a:t>
            </a:r>
            <a:r>
              <a:rPr lang="de-DE" sz="1600" b="1" dirty="0" err="1" smtClean="0">
                <a:solidFill>
                  <a:srgbClr val="0000FF"/>
                </a:solidFill>
              </a:rPr>
              <a:t>increasing</a:t>
            </a:r>
            <a:r>
              <a:rPr lang="de-DE" sz="1600" b="1" dirty="0" smtClean="0">
                <a:solidFill>
                  <a:srgbClr val="0000FF"/>
                </a:solidFill>
              </a:rPr>
              <a:t> </a:t>
            </a:r>
            <a:r>
              <a:rPr lang="de-DE" sz="1600" b="1" dirty="0" err="1">
                <a:solidFill>
                  <a:srgbClr val="0000FF"/>
                </a:solidFill>
              </a:rPr>
              <a:t>focused</a:t>
            </a:r>
            <a:r>
              <a:rPr lang="de-DE" sz="1600" b="1" dirty="0">
                <a:solidFill>
                  <a:srgbClr val="0000FF"/>
                </a:solidFill>
              </a:rPr>
              <a:t> </a:t>
            </a:r>
            <a:r>
              <a:rPr lang="de-DE" sz="1600" b="1" dirty="0" err="1">
                <a:solidFill>
                  <a:srgbClr val="0000FF"/>
                </a:solidFill>
              </a:rPr>
              <a:t>intensity</a:t>
            </a:r>
            <a:r>
              <a:rPr lang="de-DE" sz="1600" b="1" dirty="0">
                <a:solidFill>
                  <a:srgbClr val="0000FF"/>
                </a:solidFill>
              </a:rPr>
              <a:t> </a:t>
            </a:r>
            <a:endParaRPr lang="de-DE" sz="1600" b="1" dirty="0" smtClean="0">
              <a:solidFill>
                <a:srgbClr val="0000FF"/>
              </a:solidFill>
            </a:endParaRPr>
          </a:p>
          <a:p>
            <a:r>
              <a:rPr lang="de-DE" sz="1600" b="1" dirty="0" smtClean="0">
                <a:solidFill>
                  <a:srgbClr val="0000FF"/>
                </a:solidFill>
              </a:rPr>
              <a:t>     </a:t>
            </a:r>
            <a:r>
              <a:rPr lang="de-DE" sz="1600" b="1" dirty="0" err="1" smtClean="0">
                <a:solidFill>
                  <a:srgbClr val="0000FF"/>
                </a:solidFill>
              </a:rPr>
              <a:t>of</a:t>
            </a:r>
            <a:r>
              <a:rPr lang="de-DE" sz="1600" b="1" dirty="0" smtClean="0">
                <a:solidFill>
                  <a:srgbClr val="0000FF"/>
                </a:solidFill>
              </a:rPr>
              <a:t> </a:t>
            </a:r>
            <a:r>
              <a:rPr lang="de-DE" sz="1600" b="1" dirty="0" err="1">
                <a:solidFill>
                  <a:srgbClr val="0000FF"/>
                </a:solidFill>
              </a:rPr>
              <a:t>the</a:t>
            </a:r>
            <a:r>
              <a:rPr lang="de-DE" sz="1600" b="1" dirty="0">
                <a:solidFill>
                  <a:srgbClr val="0000FF"/>
                </a:solidFill>
              </a:rPr>
              <a:t> light </a:t>
            </a:r>
            <a:r>
              <a:rPr lang="de-DE" sz="1600" b="1" dirty="0" err="1">
                <a:solidFill>
                  <a:srgbClr val="0000FF"/>
                </a:solidFill>
              </a:rPr>
              <a:t>pulses</a:t>
            </a:r>
            <a:endParaRPr lang="de-DE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5" name="Titel 1"/>
          <p:cNvSpPr>
            <a:spLocks noGrp="1"/>
          </p:cNvSpPr>
          <p:nvPr>
            <p:ph type="ctrTitle"/>
          </p:nvPr>
        </p:nvSpPr>
        <p:spPr>
          <a:xfrm>
            <a:off x="1979613" y="188913"/>
            <a:ext cx="7164387" cy="746125"/>
          </a:xfrm>
        </p:spPr>
        <p:txBody>
          <a:bodyPr/>
          <a:lstStyle/>
          <a:p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The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problem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of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damage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threshold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for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optical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materials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</a:p>
        </p:txBody>
      </p:sp>
      <p:pic>
        <p:nvPicPr>
          <p:cNvPr id="3" name="Bild 2" descr="Threshold_Fig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3744416" cy="3670300"/>
          </a:xfrm>
          <a:prstGeom prst="rect">
            <a:avLst/>
          </a:prstGeom>
        </p:spPr>
      </p:pic>
      <p:sp>
        <p:nvSpPr>
          <p:cNvPr id="7" name="Rechteck 2"/>
          <p:cNvSpPr>
            <a:spLocks noChangeArrowheads="1"/>
          </p:cNvSpPr>
          <p:nvPr/>
        </p:nvSpPr>
        <p:spPr bwMode="auto">
          <a:xfrm>
            <a:off x="4211960" y="1689189"/>
            <a:ext cx="4319588" cy="33239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b="1" dirty="0" err="1"/>
              <a:t>Chirped</a:t>
            </a:r>
            <a:r>
              <a:rPr lang="de-DE" b="1" dirty="0"/>
              <a:t> pulse </a:t>
            </a:r>
            <a:r>
              <a:rPr lang="de-DE" b="1" dirty="0" err="1"/>
              <a:t>amplification</a:t>
            </a:r>
            <a:endParaRPr lang="de-DE" b="1" dirty="0"/>
          </a:p>
          <a:p>
            <a:r>
              <a:rPr lang="de-DE" sz="1400" dirty="0"/>
              <a:t>D. Strickland, G. </a:t>
            </a:r>
            <a:r>
              <a:rPr lang="de-DE" sz="1400" dirty="0" err="1"/>
              <a:t>Mourou</a:t>
            </a:r>
            <a:r>
              <a:rPr lang="de-DE" sz="1400" dirty="0"/>
              <a:t>, </a:t>
            </a:r>
            <a:r>
              <a:rPr lang="de-DE" sz="1400" dirty="0" err="1"/>
              <a:t>Optics</a:t>
            </a:r>
            <a:r>
              <a:rPr lang="de-DE" sz="1400" dirty="0"/>
              <a:t> </a:t>
            </a:r>
            <a:r>
              <a:rPr lang="de-DE" sz="1400" dirty="0" err="1"/>
              <a:t>Comm</a:t>
            </a:r>
            <a:r>
              <a:rPr lang="de-DE" sz="1400" dirty="0"/>
              <a:t>. 55, 219 (1985)</a:t>
            </a:r>
          </a:p>
          <a:p>
            <a:r>
              <a:rPr lang="fr-FR" sz="1400" dirty="0"/>
              <a:t>G.A. </a:t>
            </a:r>
            <a:r>
              <a:rPr lang="fr-FR" sz="1400" dirty="0" err="1"/>
              <a:t>Mourou</a:t>
            </a:r>
            <a:r>
              <a:rPr lang="fr-FR" sz="1400" dirty="0"/>
              <a:t> et al., Phys. </a:t>
            </a:r>
            <a:r>
              <a:rPr lang="fr-FR" sz="1400" dirty="0" err="1"/>
              <a:t>Today</a:t>
            </a:r>
            <a:r>
              <a:rPr lang="fr-FR" sz="1400" dirty="0"/>
              <a:t> 51, 22 (1998)</a:t>
            </a:r>
          </a:p>
          <a:p>
            <a:endParaRPr lang="fr-FR" sz="1400" dirty="0"/>
          </a:p>
          <a:p>
            <a:r>
              <a:rPr lang="fr-FR" dirty="0"/>
              <a:t>⇒ ionisation </a:t>
            </a:r>
            <a:r>
              <a:rPr lang="fr-FR" dirty="0" err="1"/>
              <a:t>intensity-limit</a:t>
            </a:r>
            <a:r>
              <a:rPr lang="fr-FR" dirty="0"/>
              <a:t>: I ≤ 10</a:t>
            </a:r>
            <a:r>
              <a:rPr lang="fr-FR" baseline="30000" dirty="0"/>
              <a:t>12</a:t>
            </a:r>
            <a:r>
              <a:rPr lang="fr-FR" dirty="0"/>
              <a:t> W/</a:t>
            </a:r>
            <a:r>
              <a:rPr lang="fr-FR" dirty="0" smtClean="0"/>
              <a:t>cm</a:t>
            </a:r>
            <a:r>
              <a:rPr lang="fr-FR" baseline="30000" dirty="0" smtClean="0"/>
              <a:t>2</a:t>
            </a:r>
          </a:p>
          <a:p>
            <a:endParaRPr lang="fr-FR" baseline="30000" dirty="0"/>
          </a:p>
          <a:p>
            <a:r>
              <a:rPr lang="fr-FR" dirty="0"/>
              <a:t>⇒ damage </a:t>
            </a:r>
            <a:r>
              <a:rPr lang="fr-FR" dirty="0" err="1"/>
              <a:t>threshold</a:t>
            </a:r>
            <a:r>
              <a:rPr lang="fr-FR" dirty="0"/>
              <a:t> of </a:t>
            </a:r>
            <a:r>
              <a:rPr lang="fr-FR" dirty="0" err="1"/>
              <a:t>gratings</a:t>
            </a:r>
            <a:r>
              <a:rPr lang="fr-FR" dirty="0"/>
              <a:t>: ≤ 1 J/</a:t>
            </a:r>
            <a:r>
              <a:rPr lang="fr-FR" dirty="0" smtClean="0"/>
              <a:t>cm</a:t>
            </a:r>
            <a:r>
              <a:rPr lang="fr-FR" baseline="30000" dirty="0" smtClean="0"/>
              <a:t>2</a:t>
            </a:r>
          </a:p>
          <a:p>
            <a:endParaRPr lang="fr-FR" baseline="30000" dirty="0"/>
          </a:p>
          <a:p>
            <a:r>
              <a:rPr lang="pl-PL" dirty="0"/>
              <a:t>⇒ 1 EW &amp; 10 </a:t>
            </a:r>
            <a:r>
              <a:rPr lang="pl-PL" dirty="0" err="1"/>
              <a:t>fs</a:t>
            </a:r>
            <a:r>
              <a:rPr lang="pl-PL" dirty="0"/>
              <a:t> → 10 </a:t>
            </a:r>
            <a:r>
              <a:rPr lang="pl-PL" dirty="0" err="1" smtClean="0"/>
              <a:t>kJ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→</a:t>
            </a:r>
            <a:r>
              <a:rPr lang="pl-PL" dirty="0" err="1"/>
              <a:t>surface</a:t>
            </a:r>
            <a:r>
              <a:rPr lang="pl-PL" dirty="0"/>
              <a:t> </a:t>
            </a:r>
            <a:r>
              <a:rPr lang="pl-PL" dirty="0" err="1"/>
              <a:t>areas</a:t>
            </a:r>
            <a:r>
              <a:rPr lang="pl-PL" dirty="0"/>
              <a:t> of order 10</a:t>
            </a:r>
            <a:r>
              <a:rPr lang="pl-PL" baseline="30000" dirty="0"/>
              <a:t>4</a:t>
            </a:r>
            <a:r>
              <a:rPr lang="pl-PL" dirty="0"/>
              <a:t> cm</a:t>
            </a:r>
            <a:r>
              <a:rPr lang="pl-PL" baseline="30000" dirty="0"/>
              <a:t>2</a:t>
            </a:r>
            <a:r>
              <a:rPr lang="pl-PL" dirty="0"/>
              <a:t> = 1m x 1m</a:t>
            </a:r>
          </a:p>
          <a:p>
            <a:endParaRPr lang="pl-PL" dirty="0"/>
          </a:p>
          <a:p>
            <a:r>
              <a:rPr lang="pl-PL" dirty="0"/>
              <a:t>⇒ </a:t>
            </a:r>
            <a:r>
              <a:rPr lang="pl-PL" dirty="0" err="1"/>
              <a:t>difficult</a:t>
            </a:r>
            <a:r>
              <a:rPr lang="pl-PL" dirty="0"/>
              <a:t> to </a:t>
            </a:r>
            <a:r>
              <a:rPr lang="pl-PL" dirty="0" err="1"/>
              <a:t>produce</a:t>
            </a:r>
            <a:r>
              <a:rPr lang="pl-PL" dirty="0"/>
              <a:t> and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expensive</a:t>
            </a:r>
            <a:endParaRPr lang="de-DE" dirty="0"/>
          </a:p>
        </p:txBody>
      </p:sp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3321178" y="5877272"/>
            <a:ext cx="5832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b="1" dirty="0" smtClean="0">
                <a:solidFill>
                  <a:srgbClr val="0000FF"/>
                </a:solidFill>
              </a:rPr>
              <a:t>PLASMA OPTICS</a:t>
            </a:r>
            <a:endParaRPr lang="de-DE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de-DE" b="1" dirty="0" smtClean="0">
                <a:solidFill>
                  <a:srgbClr val="0000FF"/>
                </a:solidFill>
              </a:rPr>
              <a:t>-&gt; </a:t>
            </a:r>
            <a:r>
              <a:rPr lang="de-DE" b="1" dirty="0" err="1" smtClean="0">
                <a:solidFill>
                  <a:srgbClr val="0000FF"/>
                </a:solidFill>
              </a:rPr>
              <a:t>focus</a:t>
            </a:r>
            <a:r>
              <a:rPr lang="de-DE" b="1" dirty="0" smtClean="0">
                <a:solidFill>
                  <a:srgbClr val="0000FF"/>
                </a:solidFill>
              </a:rPr>
              <a:t> on </a:t>
            </a:r>
            <a:r>
              <a:rPr lang="de-DE" b="1" dirty="0" err="1" smtClean="0">
                <a:solidFill>
                  <a:srgbClr val="0000FF"/>
                </a:solidFill>
              </a:rPr>
              <a:t>plasma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based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laser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amplification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" name="Textfeld 3"/>
          <p:cNvSpPr txBox="1">
            <a:spLocks noChangeArrowheads="1"/>
          </p:cNvSpPr>
          <p:nvPr/>
        </p:nvSpPr>
        <p:spPr bwMode="auto">
          <a:xfrm>
            <a:off x="6011391" y="5138960"/>
            <a:ext cx="504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2800" dirty="0">
                <a:solidFill>
                  <a:srgbClr val="FF0000"/>
                </a:solidFill>
                <a:latin typeface="Wingdings" charset="0"/>
                <a:cs typeface="Wingdings" charset="0"/>
                <a:sym typeface="Wingdings" charset="0"/>
              </a:rPr>
              <a:t>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1844824"/>
            <a:ext cx="3699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Laser-</a:t>
            </a:r>
            <a:r>
              <a:rPr lang="de-DE" sz="1600" b="1" dirty="0" err="1" smtClean="0"/>
              <a:t>induced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damage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optical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coatings</a:t>
            </a:r>
            <a:endParaRPr lang="de-D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99" name="Titel 1"/>
          <p:cNvSpPr>
            <a:spLocks noGrp="1"/>
          </p:cNvSpPr>
          <p:nvPr>
            <p:ph type="ctrTitle"/>
          </p:nvPr>
        </p:nvSpPr>
        <p:spPr>
          <a:xfrm>
            <a:off x="2411413" y="188913"/>
            <a:ext cx="6553200" cy="746125"/>
          </a:xfrm>
        </p:spPr>
        <p:txBody>
          <a:bodyPr/>
          <a:lstStyle/>
          <a:p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The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basic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principle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of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plasma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amplification</a:t>
            </a:r>
            <a:endParaRPr lang="de-DE" sz="2400" b="1" dirty="0">
              <a:solidFill>
                <a:srgbClr val="0000FF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7" name="Bild 6" descr="figure_1_NE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4178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1"/>
          <p:cNvSpPr>
            <a:spLocks noChangeArrowheads="1"/>
          </p:cNvSpPr>
          <p:nvPr/>
        </p:nvSpPr>
        <p:spPr bwMode="auto">
          <a:xfrm>
            <a:off x="4788024" y="1124744"/>
            <a:ext cx="4086225" cy="535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b="1" dirty="0">
                <a:solidFill>
                  <a:srgbClr val="FF6633"/>
                </a:solidFill>
              </a:rPr>
              <a:t>”NO” </a:t>
            </a:r>
            <a:r>
              <a:rPr lang="de-DE" b="1" dirty="0" err="1">
                <a:solidFill>
                  <a:srgbClr val="FF6633"/>
                </a:solidFill>
              </a:rPr>
              <a:t>damage</a:t>
            </a:r>
            <a:r>
              <a:rPr lang="de-DE" b="1" dirty="0">
                <a:solidFill>
                  <a:srgbClr val="FF6633"/>
                </a:solidFill>
              </a:rPr>
              <a:t> </a:t>
            </a:r>
            <a:r>
              <a:rPr lang="de-DE" b="1" dirty="0" err="1" smtClean="0">
                <a:solidFill>
                  <a:srgbClr val="FF6633"/>
                </a:solidFill>
              </a:rPr>
              <a:t>threshold</a:t>
            </a:r>
            <a:r>
              <a:rPr lang="de-DE" b="1" dirty="0">
                <a:solidFill>
                  <a:srgbClr val="FF6633"/>
                </a:solidFill>
              </a:rPr>
              <a:t> </a:t>
            </a:r>
            <a:r>
              <a:rPr lang="de-DE" b="1" dirty="0" smtClean="0">
                <a:solidFill>
                  <a:srgbClr val="FF6633"/>
                </a:solidFill>
              </a:rPr>
              <a:t>in </a:t>
            </a:r>
            <a:r>
              <a:rPr lang="de-DE" b="1" dirty="0" err="1" smtClean="0">
                <a:solidFill>
                  <a:srgbClr val="FF6633"/>
                </a:solidFill>
              </a:rPr>
              <a:t>plasmas</a:t>
            </a:r>
            <a:endParaRPr lang="de-DE" b="1" dirty="0">
              <a:solidFill>
                <a:srgbClr val="FF6633"/>
              </a:solidFill>
            </a:endParaRPr>
          </a:p>
          <a:p>
            <a:pPr algn="ctr"/>
            <a:endParaRPr lang="de-DE" b="1" dirty="0">
              <a:solidFill>
                <a:srgbClr val="FF6633"/>
              </a:solidFill>
            </a:endParaRPr>
          </a:p>
          <a:p>
            <a:pPr algn="ctr"/>
            <a:r>
              <a:rPr lang="de-DE" b="1" dirty="0"/>
              <a:t>high-energy </a:t>
            </a:r>
            <a:r>
              <a:rPr lang="de-DE" b="1" dirty="0" err="1"/>
              <a:t>long</a:t>
            </a:r>
            <a:r>
              <a:rPr lang="de-DE" b="1" dirty="0"/>
              <a:t> pump</a:t>
            </a:r>
          </a:p>
          <a:p>
            <a:pPr algn="ctr"/>
            <a:r>
              <a:rPr lang="de-DE" b="1" dirty="0">
                <a:latin typeface="Wingdings" charset="0"/>
                <a:cs typeface="Wingdings" charset="0"/>
                <a:sym typeface="Wingdings" charset="0"/>
              </a:rPr>
              <a:t></a:t>
            </a:r>
            <a:endParaRPr lang="de-DE" b="1" dirty="0"/>
          </a:p>
          <a:p>
            <a:pPr algn="ctr"/>
            <a:r>
              <a:rPr lang="de-DE" b="1" dirty="0" err="1"/>
              <a:t>low-intensity</a:t>
            </a:r>
            <a:r>
              <a:rPr lang="de-DE" b="1" dirty="0"/>
              <a:t> </a:t>
            </a:r>
            <a:r>
              <a:rPr lang="de-DE" b="1" dirty="0" err="1"/>
              <a:t>short</a:t>
            </a:r>
            <a:r>
              <a:rPr lang="de-DE" b="1" dirty="0"/>
              <a:t> </a:t>
            </a:r>
            <a:r>
              <a:rPr lang="de-DE" b="1" dirty="0" err="1"/>
              <a:t>seed</a:t>
            </a:r>
            <a:endParaRPr lang="de-DE" b="1" dirty="0"/>
          </a:p>
          <a:p>
            <a:endParaRPr lang="de-DE" dirty="0" smtClean="0"/>
          </a:p>
          <a:p>
            <a:r>
              <a:rPr lang="de-DE" dirty="0" smtClean="0"/>
              <a:t>Standard </a:t>
            </a:r>
            <a:r>
              <a:rPr lang="de-DE" dirty="0" err="1" smtClean="0"/>
              <a:t>parametric</a:t>
            </a:r>
            <a:r>
              <a:rPr lang="de-DE" dirty="0" smtClean="0"/>
              <a:t> </a:t>
            </a:r>
            <a:r>
              <a:rPr lang="de-DE" dirty="0" err="1" smtClean="0"/>
              <a:t>instabilities</a:t>
            </a:r>
            <a:r>
              <a:rPr lang="de-DE" dirty="0" smtClean="0"/>
              <a:t> :</a:t>
            </a:r>
          </a:p>
          <a:p>
            <a:r>
              <a:rPr lang="de-DE" dirty="0" smtClean="0"/>
              <a:t>3 </a:t>
            </a:r>
            <a:r>
              <a:rPr lang="de-DE" dirty="0" err="1" smtClean="0"/>
              <a:t>wave</a:t>
            </a:r>
            <a:r>
              <a:rPr lang="de-DE" dirty="0" smtClean="0"/>
              <a:t> </a:t>
            </a:r>
            <a:r>
              <a:rPr lang="de-DE" dirty="0" err="1" smtClean="0"/>
              <a:t>coupling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u="sng" dirty="0" err="1"/>
              <a:t>plasma</a:t>
            </a:r>
            <a:r>
              <a:rPr lang="de-DE" u="sng" dirty="0"/>
              <a:t> </a:t>
            </a:r>
            <a:r>
              <a:rPr lang="de-DE" u="sng" dirty="0" err="1"/>
              <a:t>response</a:t>
            </a:r>
            <a:r>
              <a:rPr lang="de-DE" u="sng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 smtClean="0"/>
              <a:t>by</a:t>
            </a:r>
            <a:endParaRPr lang="de-DE" dirty="0"/>
          </a:p>
          <a:p>
            <a:r>
              <a:rPr lang="de-DE" dirty="0"/>
              <a:t>•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/>
              <a:t> −→ </a:t>
            </a:r>
            <a:r>
              <a:rPr lang="de-DE" dirty="0" smtClean="0">
                <a:solidFill>
                  <a:srgbClr val="0000FF"/>
                </a:solidFill>
              </a:rPr>
              <a:t>Raman </a:t>
            </a:r>
            <a:endParaRPr lang="de-DE" dirty="0">
              <a:solidFill>
                <a:srgbClr val="0000FF"/>
              </a:solidFill>
            </a:endParaRPr>
          </a:p>
          <a:p>
            <a:r>
              <a:rPr lang="de-DE" dirty="0"/>
              <a:t>• </a:t>
            </a:r>
            <a:r>
              <a:rPr lang="de-DE" dirty="0" err="1"/>
              <a:t>ion-acoustic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/>
              <a:t> −→ </a:t>
            </a:r>
            <a:r>
              <a:rPr lang="de-DE" dirty="0" err="1">
                <a:solidFill>
                  <a:srgbClr val="0000FF"/>
                </a:solidFill>
              </a:rPr>
              <a:t>Brillouin</a:t>
            </a:r>
            <a:endParaRPr lang="de-DE" dirty="0">
              <a:solidFill>
                <a:srgbClr val="0000FF"/>
              </a:solidFill>
            </a:endParaRPr>
          </a:p>
          <a:p>
            <a:endParaRPr lang="de-DE" dirty="0"/>
          </a:p>
          <a:p>
            <a:r>
              <a:rPr lang="de-DE" u="sng" dirty="0" err="1"/>
              <a:t>conservation</a:t>
            </a:r>
            <a:r>
              <a:rPr lang="de-DE" u="sng" dirty="0"/>
              <a:t> </a:t>
            </a:r>
            <a:r>
              <a:rPr lang="de-DE" u="sng" dirty="0" err="1" smtClean="0"/>
              <a:t>equations</a:t>
            </a:r>
            <a:endParaRPr lang="de-DE" u="sng" dirty="0"/>
          </a:p>
          <a:p>
            <a:r>
              <a:rPr lang="de-DE" dirty="0"/>
              <a:t>• </a:t>
            </a:r>
            <a:r>
              <a:rPr lang="de-DE" dirty="0" err="1">
                <a:solidFill>
                  <a:srgbClr val="0000FF"/>
                </a:solidFill>
              </a:rPr>
              <a:t>ω</a:t>
            </a:r>
            <a:r>
              <a:rPr lang="de-DE" baseline="-25000" dirty="0" err="1">
                <a:solidFill>
                  <a:srgbClr val="0000FF"/>
                </a:solidFill>
              </a:rPr>
              <a:t>pump</a:t>
            </a:r>
            <a:r>
              <a:rPr lang="de-DE" dirty="0">
                <a:solidFill>
                  <a:srgbClr val="0000FF"/>
                </a:solidFill>
              </a:rPr>
              <a:t> = </a:t>
            </a:r>
            <a:r>
              <a:rPr lang="de-DE" dirty="0" err="1">
                <a:solidFill>
                  <a:srgbClr val="0000FF"/>
                </a:solidFill>
              </a:rPr>
              <a:t>ω</a:t>
            </a:r>
            <a:r>
              <a:rPr lang="de-DE" baseline="-25000" dirty="0" err="1">
                <a:solidFill>
                  <a:srgbClr val="0000FF"/>
                </a:solidFill>
              </a:rPr>
              <a:t>seed</a:t>
            </a:r>
            <a:r>
              <a:rPr lang="de-DE" baseline="-25000" dirty="0">
                <a:solidFill>
                  <a:srgbClr val="0000FF"/>
                </a:solidFill>
              </a:rPr>
              <a:t> </a:t>
            </a:r>
            <a:r>
              <a:rPr lang="de-DE" dirty="0">
                <a:solidFill>
                  <a:srgbClr val="0000FF"/>
                </a:solidFill>
              </a:rPr>
              <a:t>+ </a:t>
            </a:r>
            <a:r>
              <a:rPr lang="de-DE" dirty="0" err="1">
                <a:solidFill>
                  <a:srgbClr val="0000FF"/>
                </a:solidFill>
              </a:rPr>
              <a:t>ω</a:t>
            </a:r>
            <a:r>
              <a:rPr lang="de-DE" baseline="-25000" dirty="0" err="1">
                <a:solidFill>
                  <a:srgbClr val="0000FF"/>
                </a:solidFill>
              </a:rPr>
              <a:t>plasma</a:t>
            </a:r>
            <a:endParaRPr lang="de-DE" baseline="-25000" dirty="0">
              <a:solidFill>
                <a:srgbClr val="0000FF"/>
              </a:solidFill>
            </a:endParaRPr>
          </a:p>
          <a:p>
            <a:r>
              <a:rPr lang="de-DE" dirty="0"/>
              <a:t>• </a:t>
            </a:r>
            <a:r>
              <a:rPr lang="de-DE" dirty="0" err="1">
                <a:solidFill>
                  <a:srgbClr val="0000FF"/>
                </a:solidFill>
              </a:rPr>
              <a:t>k</a:t>
            </a:r>
            <a:r>
              <a:rPr lang="de-DE" baseline="-25000" dirty="0" err="1">
                <a:solidFill>
                  <a:srgbClr val="0000FF"/>
                </a:solidFill>
              </a:rPr>
              <a:t>pump</a:t>
            </a:r>
            <a:r>
              <a:rPr lang="de-DE" baseline="-25000" dirty="0">
                <a:solidFill>
                  <a:srgbClr val="0000FF"/>
                </a:solidFill>
              </a:rPr>
              <a:t> </a:t>
            </a:r>
            <a:r>
              <a:rPr lang="de-DE" dirty="0">
                <a:solidFill>
                  <a:srgbClr val="0000FF"/>
                </a:solidFill>
              </a:rPr>
              <a:t>= </a:t>
            </a:r>
            <a:r>
              <a:rPr lang="de-DE" dirty="0" err="1">
                <a:solidFill>
                  <a:srgbClr val="0000FF"/>
                </a:solidFill>
              </a:rPr>
              <a:t>k</a:t>
            </a:r>
            <a:r>
              <a:rPr lang="de-DE" baseline="-25000" dirty="0" err="1">
                <a:solidFill>
                  <a:srgbClr val="0000FF"/>
                </a:solidFill>
              </a:rPr>
              <a:t>seed</a:t>
            </a:r>
            <a:r>
              <a:rPr lang="de-DE" dirty="0">
                <a:solidFill>
                  <a:srgbClr val="0000FF"/>
                </a:solidFill>
              </a:rPr>
              <a:t> + </a:t>
            </a:r>
            <a:r>
              <a:rPr lang="de-DE" dirty="0" err="1">
                <a:solidFill>
                  <a:srgbClr val="0000FF"/>
                </a:solidFill>
              </a:rPr>
              <a:t>k</a:t>
            </a:r>
            <a:r>
              <a:rPr lang="de-DE" baseline="-25000" dirty="0" err="1">
                <a:solidFill>
                  <a:srgbClr val="0000FF"/>
                </a:solidFill>
              </a:rPr>
              <a:t>plasma</a:t>
            </a:r>
            <a:endParaRPr lang="de-DE" baseline="-25000" dirty="0">
              <a:solidFill>
                <a:srgbClr val="0000FF"/>
              </a:solidFill>
            </a:endParaRPr>
          </a:p>
          <a:p>
            <a:endParaRPr lang="de-DE" dirty="0"/>
          </a:p>
          <a:p>
            <a:r>
              <a:rPr lang="de-DE" u="sng" dirty="0"/>
              <a:t>time </a:t>
            </a:r>
            <a:r>
              <a:rPr lang="de-DE" u="sng" dirty="0" err="1" smtClean="0"/>
              <a:t>scales</a:t>
            </a:r>
            <a:endParaRPr lang="de-DE" u="sng" dirty="0"/>
          </a:p>
          <a:p>
            <a:r>
              <a:rPr lang="fi-FI" dirty="0"/>
              <a:t>• </a:t>
            </a:r>
            <a:r>
              <a:rPr lang="fi-FI" dirty="0" err="1"/>
              <a:t>Brillouin</a:t>
            </a:r>
            <a:r>
              <a:rPr lang="fi-FI" dirty="0"/>
              <a:t> </a:t>
            </a:r>
            <a:r>
              <a:rPr lang="fi-FI" dirty="0" err="1">
                <a:solidFill>
                  <a:srgbClr val="0000FF"/>
                </a:solidFill>
              </a:rPr>
              <a:t>τ</a:t>
            </a:r>
            <a:r>
              <a:rPr lang="fi-FI" baseline="-25000" dirty="0" err="1">
                <a:solidFill>
                  <a:srgbClr val="0000FF"/>
                </a:solidFill>
              </a:rPr>
              <a:t>s</a:t>
            </a:r>
            <a:r>
              <a:rPr lang="fi-FI" dirty="0">
                <a:solidFill>
                  <a:srgbClr val="0000FF"/>
                </a:solidFill>
              </a:rPr>
              <a:t> ≥ ω</a:t>
            </a:r>
            <a:r>
              <a:rPr lang="hu-HU" baseline="-25000" dirty="0">
                <a:solidFill>
                  <a:srgbClr val="0000FF"/>
                </a:solidFill>
              </a:rPr>
              <a:t>cs</a:t>
            </a:r>
            <a:r>
              <a:rPr lang="hu-HU" baseline="30000" dirty="0">
                <a:solidFill>
                  <a:srgbClr val="0000FF"/>
                </a:solidFill>
              </a:rPr>
              <a:t>-1</a:t>
            </a:r>
            <a:r>
              <a:rPr lang="hu-HU" dirty="0">
                <a:solidFill>
                  <a:srgbClr val="0000FF"/>
                </a:solidFill>
              </a:rPr>
              <a:t> ∼ 1 − 10 ps</a:t>
            </a:r>
          </a:p>
          <a:p>
            <a:r>
              <a:rPr lang="es-ES_tradnl" dirty="0"/>
              <a:t>• </a:t>
            </a:r>
            <a:r>
              <a:rPr lang="es-ES_tradnl" dirty="0" err="1"/>
              <a:t>Raman</a:t>
            </a:r>
            <a:r>
              <a:rPr lang="es-ES_tradnl" dirty="0"/>
              <a:t> </a:t>
            </a:r>
            <a:r>
              <a:rPr lang="es-ES_tradnl" dirty="0" err="1">
                <a:solidFill>
                  <a:srgbClr val="0000FF"/>
                </a:solidFill>
              </a:rPr>
              <a:t>τ</a:t>
            </a:r>
            <a:r>
              <a:rPr lang="es-ES_tradnl" baseline="-25000" dirty="0" err="1">
                <a:solidFill>
                  <a:srgbClr val="0000FF"/>
                </a:solidFill>
              </a:rPr>
              <a:t>s</a:t>
            </a:r>
            <a:r>
              <a:rPr lang="es-ES_tradnl" dirty="0">
                <a:solidFill>
                  <a:srgbClr val="0000FF"/>
                </a:solidFill>
              </a:rPr>
              <a:t> ≥ ω</a:t>
            </a:r>
            <a:r>
              <a:rPr lang="es-ES_tradnl" baseline="-25000" dirty="0">
                <a:solidFill>
                  <a:srgbClr val="0000FF"/>
                </a:solidFill>
              </a:rPr>
              <a:t>pe</a:t>
            </a:r>
            <a:r>
              <a:rPr lang="es-ES_tradnl" baseline="30000" dirty="0">
                <a:solidFill>
                  <a:srgbClr val="0000FF"/>
                </a:solidFill>
              </a:rPr>
              <a:t>−1</a:t>
            </a:r>
            <a:r>
              <a:rPr lang="es-ES_tradnl" dirty="0">
                <a:solidFill>
                  <a:srgbClr val="0000FF"/>
                </a:solidFill>
              </a:rPr>
              <a:t> ∼ 5 − 10 </a:t>
            </a:r>
            <a:r>
              <a:rPr lang="es-ES_tradnl" dirty="0" err="1">
                <a:solidFill>
                  <a:srgbClr val="0000FF"/>
                </a:solidFill>
              </a:rPr>
              <a:t>fs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9" name="Textfeld 7"/>
          <p:cNvSpPr txBox="1">
            <a:spLocks noChangeArrowheads="1"/>
          </p:cNvSpPr>
          <p:nvPr/>
        </p:nvSpPr>
        <p:spPr bwMode="auto">
          <a:xfrm>
            <a:off x="1907704" y="2420888"/>
            <a:ext cx="1236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 b="1">
                <a:solidFill>
                  <a:srgbClr val="FF6633"/>
                </a:solidFill>
              </a:rPr>
              <a:t>interaction</a:t>
            </a:r>
          </a:p>
        </p:txBody>
      </p:sp>
      <p:sp>
        <p:nvSpPr>
          <p:cNvPr id="10" name="Textfeld 2"/>
          <p:cNvSpPr txBox="1">
            <a:spLocks noChangeArrowheads="1"/>
          </p:cNvSpPr>
          <p:nvPr/>
        </p:nvSpPr>
        <p:spPr bwMode="auto">
          <a:xfrm>
            <a:off x="179388" y="1341438"/>
            <a:ext cx="1042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 b="1" dirty="0">
                <a:solidFill>
                  <a:srgbClr val="FF6633"/>
                </a:solidFill>
              </a:rPr>
              <a:t>pump </a:t>
            </a:r>
            <a:r>
              <a:rPr lang="de-DE" sz="1800" b="1" dirty="0">
                <a:solidFill>
                  <a:srgbClr val="FF6633"/>
                </a:solidFill>
                <a:sym typeface="Wingdings" charset="0"/>
              </a:rPr>
              <a:t></a:t>
            </a:r>
            <a:endParaRPr lang="de-DE" sz="1800" b="1" dirty="0">
              <a:solidFill>
                <a:srgbClr val="FF6633"/>
              </a:solidFill>
            </a:endParaRP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3276600" y="1341438"/>
            <a:ext cx="93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 b="1" dirty="0">
                <a:solidFill>
                  <a:srgbClr val="FF6633"/>
                </a:solidFill>
                <a:sym typeface="Wingdings" charset="0"/>
              </a:rPr>
              <a:t> </a:t>
            </a:r>
            <a:r>
              <a:rPr lang="de-DE" sz="1800" b="1" dirty="0" err="1">
                <a:solidFill>
                  <a:srgbClr val="FF6633"/>
                </a:solidFill>
              </a:rPr>
              <a:t>seed</a:t>
            </a:r>
            <a:endParaRPr lang="de-DE" sz="1800" b="1" dirty="0">
              <a:solidFill>
                <a:srgbClr val="FF6633"/>
              </a:solidFill>
            </a:endParaRPr>
          </a:p>
        </p:txBody>
      </p:sp>
      <p:sp>
        <p:nvSpPr>
          <p:cNvPr id="12" name="Textfeld 8"/>
          <p:cNvSpPr txBox="1">
            <a:spLocks noChangeArrowheads="1"/>
          </p:cNvSpPr>
          <p:nvPr/>
        </p:nvSpPr>
        <p:spPr bwMode="auto">
          <a:xfrm>
            <a:off x="179388" y="4076700"/>
            <a:ext cx="1890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 b="1" dirty="0">
                <a:solidFill>
                  <a:srgbClr val="FF6633"/>
                </a:solidFill>
                <a:sym typeface="Wingdings" charset="0"/>
              </a:rPr>
              <a:t> </a:t>
            </a:r>
            <a:r>
              <a:rPr lang="de-DE" sz="1800" b="1" dirty="0" err="1">
                <a:solidFill>
                  <a:srgbClr val="FF6633"/>
                </a:solidFill>
                <a:sym typeface="Wingdings" charset="0"/>
              </a:rPr>
              <a:t>amplified</a:t>
            </a:r>
            <a:r>
              <a:rPr lang="de-DE" sz="1800" b="1" dirty="0">
                <a:solidFill>
                  <a:srgbClr val="FF6633"/>
                </a:solidFill>
                <a:sym typeface="Wingdings" charset="0"/>
              </a:rPr>
              <a:t> </a:t>
            </a:r>
            <a:r>
              <a:rPr lang="de-DE" sz="1800" b="1" dirty="0" err="1">
                <a:solidFill>
                  <a:srgbClr val="FF6633"/>
                </a:solidFill>
                <a:sym typeface="Wingdings" charset="0"/>
              </a:rPr>
              <a:t>seed</a:t>
            </a:r>
            <a:endParaRPr lang="de-DE" sz="1800" b="1" dirty="0">
              <a:solidFill>
                <a:srgbClr val="FF6633"/>
              </a:solidFill>
            </a:endParaRPr>
          </a:p>
        </p:txBody>
      </p:sp>
      <p:sp>
        <p:nvSpPr>
          <p:cNvPr id="13" name="Textfeld 9"/>
          <p:cNvSpPr txBox="1">
            <a:spLocks noChangeArrowheads="1"/>
          </p:cNvSpPr>
          <p:nvPr/>
        </p:nvSpPr>
        <p:spPr bwMode="auto">
          <a:xfrm>
            <a:off x="1476375" y="5157788"/>
            <a:ext cx="1951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 b="1" dirty="0" err="1">
                <a:solidFill>
                  <a:srgbClr val="FF6633"/>
                </a:solidFill>
              </a:rPr>
              <a:t>depleted</a:t>
            </a:r>
            <a:r>
              <a:rPr lang="de-DE" sz="1800" b="1" dirty="0">
                <a:solidFill>
                  <a:srgbClr val="FF6633"/>
                </a:solidFill>
              </a:rPr>
              <a:t> pump </a:t>
            </a:r>
            <a:r>
              <a:rPr lang="de-DE" sz="1800" b="1" dirty="0">
                <a:solidFill>
                  <a:srgbClr val="FF6633"/>
                </a:solidFill>
                <a:sym typeface="Wingdings" charset="0"/>
              </a:rPr>
              <a:t></a:t>
            </a:r>
            <a:endParaRPr lang="de-DE" sz="1800" b="1" dirty="0">
              <a:solidFill>
                <a:srgbClr val="FF6633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43608" y="6453336"/>
            <a:ext cx="625731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Raman </a:t>
            </a:r>
            <a:r>
              <a:rPr lang="fr-FR" dirty="0" err="1" smtClean="0"/>
              <a:t>allows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intensity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contraction to </a:t>
            </a:r>
            <a:r>
              <a:rPr lang="fr-FR" dirty="0" err="1" smtClean="0"/>
              <a:t>shorter</a:t>
            </a:r>
            <a:r>
              <a:rPr lang="fr-FR" dirty="0" smtClean="0"/>
              <a:t> </a:t>
            </a:r>
            <a:r>
              <a:rPr lang="fr-FR" dirty="0" err="1" smtClean="0"/>
              <a:t>scales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3" name="Titel 1"/>
          <p:cNvSpPr>
            <a:spLocks noGrp="1"/>
          </p:cNvSpPr>
          <p:nvPr>
            <p:ph type="ctrTitle"/>
          </p:nvPr>
        </p:nvSpPr>
        <p:spPr>
          <a:xfrm>
            <a:off x="2411413" y="188913"/>
            <a:ext cx="6553200" cy="746125"/>
          </a:xfrm>
        </p:spPr>
        <p:txBody>
          <a:bodyPr/>
          <a:lstStyle/>
          <a:p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Brillouin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in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the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strong-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coupling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regime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(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sc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-SBS)</a:t>
            </a:r>
            <a:endParaRPr lang="de-DE" sz="2400" b="1" dirty="0">
              <a:solidFill>
                <a:srgbClr val="0000FF"/>
              </a:solidFill>
              <a:latin typeface="Calibri" charset="0"/>
              <a:ea typeface="MS PGothic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1268760"/>
            <a:ext cx="8712968" cy="508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de-DE" dirty="0" smtClean="0">
                <a:sym typeface="Wingdings"/>
              </a:rPr>
              <a:t>in </a:t>
            </a:r>
            <a:r>
              <a:rPr lang="de-DE" dirty="0" err="1" smtClean="0">
                <a:sym typeface="Wingdings"/>
              </a:rPr>
              <a:t>contrast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before</a:t>
            </a:r>
            <a:r>
              <a:rPr lang="de-DE" dirty="0" smtClean="0">
                <a:sym typeface="Wingdings"/>
              </a:rPr>
              <a:t>: </a:t>
            </a:r>
            <a:r>
              <a:rPr lang="de-DE" dirty="0" err="1" smtClean="0">
                <a:sym typeface="Wingdings"/>
              </a:rPr>
              <a:t>sc</a:t>
            </a:r>
            <a:r>
              <a:rPr lang="de-DE" dirty="0" smtClean="0">
                <a:sym typeface="Wingdings"/>
              </a:rPr>
              <a:t>-SBS </a:t>
            </a:r>
            <a:r>
              <a:rPr lang="de-DE" dirty="0" err="1" smtClean="0">
                <a:sym typeface="Wingdings"/>
              </a:rPr>
              <a:t>is</a:t>
            </a:r>
            <a:r>
              <a:rPr lang="de-DE" dirty="0" smtClean="0">
                <a:sym typeface="Wingdings"/>
              </a:rPr>
              <a:t> </a:t>
            </a:r>
            <a:r>
              <a:rPr lang="de-DE" u="sng" dirty="0" smtClean="0">
                <a:sym typeface="Wingdings"/>
              </a:rPr>
              <a:t>a non-resonant </a:t>
            </a:r>
            <a:r>
              <a:rPr lang="de-DE" u="sng" dirty="0" err="1" smtClean="0">
                <a:sym typeface="Wingdings"/>
              </a:rPr>
              <a:t>mode</a:t>
            </a:r>
            <a:r>
              <a:rPr lang="de-DE" u="sng" dirty="0" smtClean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(not an 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eigen-mode</a:t>
            </a:r>
            <a:r>
              <a:rPr lang="de-DE" dirty="0" smtClean="0">
                <a:sym typeface="Wingdings"/>
              </a:rPr>
              <a:t>)</a:t>
            </a:r>
          </a:p>
          <a:p>
            <a:endParaRPr lang="de-DE" sz="2000" baseline="30000" dirty="0">
              <a:solidFill>
                <a:srgbClr val="0000FF"/>
              </a:solidFill>
              <a:sym typeface="Wingdings"/>
            </a:endParaRPr>
          </a:p>
          <a:p>
            <a:endParaRPr lang="de-DE" sz="2000" baseline="30000" dirty="0" smtClean="0">
              <a:solidFill>
                <a:srgbClr val="0000FF"/>
              </a:solidFill>
              <a:sym typeface="Wingdings"/>
            </a:endParaRPr>
          </a:p>
          <a:p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When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laser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intensity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is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above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a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treshold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that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depends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on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plasma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temperature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,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transition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from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eigen-mode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regime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 quasi-mode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regime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characterized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/>
              </a:rPr>
              <a:t>by</a:t>
            </a:r>
            <a:r>
              <a:rPr lang="de-DE" sz="2000" dirty="0" smtClean="0">
                <a:solidFill>
                  <a:srgbClr val="000000"/>
                </a:solidFill>
                <a:sym typeface="Wingdings"/>
              </a:rPr>
              <a:t>:</a:t>
            </a:r>
          </a:p>
          <a:p>
            <a:endParaRPr lang="de-DE" sz="2000" dirty="0" smtClean="0">
              <a:solidFill>
                <a:srgbClr val="000000"/>
              </a:solidFill>
              <a:sym typeface="Wingdings"/>
            </a:endParaRPr>
          </a:p>
          <a:p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            </a:t>
            </a:r>
            <a:r>
              <a:rPr lang="de-DE" sz="2400" b="1" dirty="0" err="1" smtClean="0">
                <a:solidFill>
                  <a:srgbClr val="FF0000"/>
                </a:solidFill>
                <a:sym typeface="Wingdings"/>
              </a:rPr>
              <a:t>ω</a:t>
            </a:r>
            <a:r>
              <a:rPr lang="de-DE" sz="2400" b="1" baseline="-25000" dirty="0" err="1" smtClean="0">
                <a:solidFill>
                  <a:srgbClr val="FF0000"/>
                </a:solidFill>
                <a:sym typeface="Wingdings"/>
              </a:rPr>
              <a:t>sc</a:t>
            </a:r>
            <a:r>
              <a:rPr lang="de-DE" sz="2400" b="1" dirty="0" smtClean="0">
                <a:solidFill>
                  <a:srgbClr val="FF0000"/>
                </a:solidFill>
                <a:sym typeface="Wingdings"/>
              </a:rPr>
              <a:t>  = (1 + i √3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) 3.6 x 10</a:t>
            </a:r>
            <a:r>
              <a:rPr lang="de-DE" sz="2400" b="1" baseline="30000" dirty="0">
                <a:solidFill>
                  <a:srgbClr val="FF0000"/>
                </a:solidFill>
                <a:sym typeface="Wingdings"/>
              </a:rPr>
              <a:t>-2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(I</a:t>
            </a:r>
            <a:r>
              <a:rPr lang="de-DE" sz="2400" b="1" baseline="-25000" dirty="0">
                <a:solidFill>
                  <a:srgbClr val="FF0000"/>
                </a:solidFill>
                <a:sym typeface="Wingdings"/>
              </a:rPr>
              <a:t>14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λ</a:t>
            </a:r>
            <a:r>
              <a:rPr lang="de-DE" sz="2400" b="1" baseline="30000" dirty="0">
                <a:solidFill>
                  <a:srgbClr val="FF0000"/>
                </a:solidFill>
                <a:sym typeface="Wingdings"/>
              </a:rPr>
              <a:t>2</a:t>
            </a:r>
            <a:r>
              <a:rPr lang="de-DE" sz="2400" b="1" baseline="-25000" dirty="0">
                <a:solidFill>
                  <a:srgbClr val="FF0000"/>
                </a:solidFill>
                <a:sym typeface="Wingdings"/>
              </a:rPr>
              <a:t>o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)</a:t>
            </a:r>
            <a:r>
              <a:rPr lang="de-DE" sz="2400" b="1" baseline="30000" dirty="0">
                <a:solidFill>
                  <a:srgbClr val="FF0000"/>
                </a:solidFill>
                <a:sym typeface="Wingdings"/>
              </a:rPr>
              <a:t>1/3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(</a:t>
            </a:r>
            <a:r>
              <a:rPr lang="de-DE" sz="2400" b="1" dirty="0" err="1">
                <a:solidFill>
                  <a:srgbClr val="FF0000"/>
                </a:solidFill>
                <a:sym typeface="Wingdings"/>
              </a:rPr>
              <a:t>Zm</a:t>
            </a:r>
            <a:r>
              <a:rPr lang="de-DE" sz="2400" b="1" baseline="-25000" dirty="0" err="1">
                <a:solidFill>
                  <a:srgbClr val="FF0000"/>
                </a:solidFill>
                <a:sym typeface="Wingdings"/>
              </a:rPr>
              <a:t>e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/m</a:t>
            </a:r>
            <a:r>
              <a:rPr lang="de-DE" sz="2400" b="1" baseline="-25000" dirty="0">
                <a:solidFill>
                  <a:srgbClr val="FF0000"/>
                </a:solidFill>
                <a:sym typeface="Wingdings"/>
              </a:rPr>
              <a:t>i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)</a:t>
            </a:r>
            <a:r>
              <a:rPr lang="de-DE" sz="2400" b="1" baseline="30000" dirty="0">
                <a:solidFill>
                  <a:srgbClr val="FF0000"/>
                </a:solidFill>
                <a:sym typeface="Wingdings"/>
              </a:rPr>
              <a:t>1/3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(n</a:t>
            </a:r>
            <a:r>
              <a:rPr lang="de-DE" sz="2400" b="1" baseline="-25000" dirty="0">
                <a:solidFill>
                  <a:srgbClr val="FF0000"/>
                </a:solidFill>
                <a:sym typeface="Wingdings"/>
              </a:rPr>
              <a:t>e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/</a:t>
            </a:r>
            <a:r>
              <a:rPr lang="de-DE" sz="2400" b="1" dirty="0" err="1">
                <a:solidFill>
                  <a:srgbClr val="FF0000"/>
                </a:solidFill>
                <a:sym typeface="Wingdings"/>
              </a:rPr>
              <a:t>n</a:t>
            </a:r>
            <a:r>
              <a:rPr lang="de-DE" sz="2400" b="1" baseline="-25000" dirty="0" err="1">
                <a:solidFill>
                  <a:srgbClr val="FF0000"/>
                </a:solidFill>
                <a:sym typeface="Wingdings"/>
              </a:rPr>
              <a:t>c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)</a:t>
            </a:r>
            <a:r>
              <a:rPr lang="de-DE" sz="2400" b="1" baseline="30000" dirty="0">
                <a:solidFill>
                  <a:srgbClr val="FF0000"/>
                </a:solidFill>
                <a:sym typeface="Wingdings"/>
              </a:rPr>
              <a:t>1/3</a:t>
            </a:r>
          </a:p>
          <a:p>
            <a:endParaRPr lang="de-DE" sz="2400" b="1" baseline="30000" dirty="0">
              <a:solidFill>
                <a:srgbClr val="FF0000"/>
              </a:solidFill>
              <a:sym typeface="Wingdings"/>
            </a:endParaRPr>
          </a:p>
          <a:p>
            <a:r>
              <a:rPr lang="de-DE" dirty="0" smtClean="0">
                <a:sym typeface="Wingdings"/>
              </a:rPr>
              <a:t>i.e. pump </a:t>
            </a:r>
            <a:r>
              <a:rPr lang="de-DE" dirty="0" err="1" smtClean="0">
                <a:sym typeface="Wingdings"/>
              </a:rPr>
              <a:t>wave</a:t>
            </a:r>
            <a:r>
              <a:rPr lang="de-DE" dirty="0" smtClean="0">
                <a:sym typeface="Wingdings"/>
              </a:rPr>
              <a:t> (</a:t>
            </a:r>
            <a:r>
              <a:rPr lang="de-DE" dirty="0" err="1" smtClean="0">
                <a:sym typeface="Wingdings"/>
              </a:rPr>
              <a:t>laser</a:t>
            </a:r>
            <a:r>
              <a:rPr lang="de-DE" dirty="0" smtClean="0">
                <a:sym typeface="Wingdings"/>
              </a:rPr>
              <a:t>) </a:t>
            </a:r>
            <a:r>
              <a:rPr lang="de-DE" dirty="0" err="1" smtClean="0">
                <a:sym typeface="Wingdings"/>
              </a:rPr>
              <a:t>determines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properties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of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electrostatic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wave</a:t>
            </a:r>
            <a:r>
              <a:rPr lang="de-DE" dirty="0" smtClean="0">
                <a:sym typeface="Wingdings"/>
              </a:rPr>
              <a:t> !  </a:t>
            </a:r>
          </a:p>
          <a:p>
            <a:endParaRPr lang="de-DE" dirty="0">
              <a:sym typeface="Wingdings"/>
            </a:endParaRPr>
          </a:p>
          <a:p>
            <a:pPr marL="285750" indent="-285750" algn="ctr">
              <a:buFont typeface="Wingdings" charset="0"/>
              <a:buChar char="è"/>
            </a:pPr>
            <a:r>
              <a:rPr lang="de-DE" dirty="0" err="1" smtClean="0">
                <a:sym typeface="Wingdings"/>
              </a:rPr>
              <a:t>instability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growth</a:t>
            </a:r>
            <a:r>
              <a:rPr lang="de-DE" dirty="0" smtClean="0">
                <a:sym typeface="Wingdings"/>
              </a:rPr>
              <a:t> rate: 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γ</a:t>
            </a:r>
            <a:r>
              <a:rPr lang="de-DE" sz="2000" b="1" baseline="-25000" dirty="0" smtClean="0">
                <a:solidFill>
                  <a:srgbClr val="FF0000"/>
                </a:solidFill>
                <a:sym typeface="Wingdings"/>
              </a:rPr>
              <a:t>sc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 = Im(ω</a:t>
            </a:r>
            <a:r>
              <a:rPr lang="de-DE" sz="2000" b="1" baseline="-25000" dirty="0" smtClean="0">
                <a:solidFill>
                  <a:srgbClr val="FF0000"/>
                </a:solidFill>
                <a:sym typeface="Wingdings"/>
              </a:rPr>
              <a:t>sc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)  </a:t>
            </a:r>
          </a:p>
          <a:p>
            <a:endParaRPr lang="de-DE" sz="2000" b="1" dirty="0" smtClean="0">
              <a:solidFill>
                <a:srgbClr val="FF0000"/>
              </a:solidFill>
              <a:sym typeface="Wingdings"/>
            </a:endParaRPr>
          </a:p>
          <a:p>
            <a:endParaRPr lang="de-DE" dirty="0">
              <a:sym typeface="Wingdings"/>
            </a:endParaRPr>
          </a:p>
          <a:p>
            <a:r>
              <a:rPr lang="de-DE" dirty="0" smtClean="0">
                <a:sym typeface="Wingdings"/>
              </a:rPr>
              <a:t> </a:t>
            </a:r>
            <a:endParaRPr lang="de-DE" b="1" baseline="30000" dirty="0">
              <a:solidFill>
                <a:srgbClr val="FF0000"/>
              </a:solidFill>
              <a:sym typeface="Wingdings"/>
            </a:endParaRPr>
          </a:p>
          <a:p>
            <a:endParaRPr lang="de-DE" b="1" baseline="30000" dirty="0" smtClean="0">
              <a:solidFill>
                <a:srgbClr val="FF0000"/>
              </a:solidFill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r>
              <a:rPr lang="de-DE" dirty="0" smtClean="0">
                <a:solidFill>
                  <a:srgbClr val="0000FF"/>
                </a:solidFill>
                <a:sym typeface="Wingdings"/>
              </a:rPr>
              <a:t>New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characteristic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time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scale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for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IAW:  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~ 1/γ</a:t>
            </a:r>
            <a:r>
              <a:rPr lang="de-DE" b="1" baseline="-25000" dirty="0" smtClean="0">
                <a:solidFill>
                  <a:srgbClr val="FF0000"/>
                </a:solidFill>
                <a:sym typeface="Wingdings"/>
              </a:rPr>
              <a:t>sc  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can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be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a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few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10s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of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fs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!! </a:t>
            </a:r>
          </a:p>
          <a:p>
            <a:pPr marL="285750" indent="-285750">
              <a:buFont typeface="Wingdings" charset="0"/>
              <a:buChar char="è"/>
            </a:pPr>
            <a:r>
              <a:rPr lang="de-DE" dirty="0" smtClean="0">
                <a:solidFill>
                  <a:srgbClr val="0000FF"/>
                </a:solidFill>
                <a:sym typeface="Wingdings"/>
              </a:rPr>
              <a:t>More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compression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=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higher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intensity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,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and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some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advantages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with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respect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to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Raman</a:t>
            </a:r>
            <a:endParaRPr lang="de-DE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2411413" y="301625"/>
            <a:ext cx="6408737" cy="615950"/>
          </a:xfrm>
        </p:spPr>
        <p:txBody>
          <a:bodyPr/>
          <a:lstStyle/>
          <a:p>
            <a:pPr algn="r" eaLnBrk="1" hangingPunct="1"/>
            <a:r>
              <a:rPr lang="en-US" sz="2000" b="1" dirty="0" smtClean="0">
                <a:solidFill>
                  <a:srgbClr val="0000FF"/>
                </a:solidFill>
                <a:latin typeface="Verdana" charset="0"/>
                <a:ea typeface="MS PGothic" charset="0"/>
              </a:rPr>
              <a:t>Competing instabilities</a:t>
            </a:r>
            <a:endParaRPr lang="en-GB" sz="2000" b="1" dirty="0">
              <a:solidFill>
                <a:srgbClr val="0000FF"/>
              </a:solidFill>
              <a:latin typeface="Verdana" charset="0"/>
              <a:ea typeface="MS PGothic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Rechteck 1"/>
          <p:cNvSpPr>
            <a:spLocks noChangeArrowheads="1"/>
          </p:cNvSpPr>
          <p:nvPr/>
        </p:nvSpPr>
        <p:spPr bwMode="auto">
          <a:xfrm>
            <a:off x="107504" y="1268760"/>
            <a:ext cx="8785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de-DE" dirty="0" err="1" smtClean="0"/>
              <a:t>amplification</a:t>
            </a:r>
            <a:r>
              <a:rPr lang="de-DE" dirty="0" smtClean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optimised</a:t>
            </a:r>
            <a:r>
              <a:rPr lang="de-DE" dirty="0"/>
              <a:t> in </a:t>
            </a:r>
            <a:r>
              <a:rPr lang="de-DE" dirty="0" err="1">
                <a:solidFill>
                  <a:srgbClr val="0000FF"/>
                </a:solidFill>
              </a:rPr>
              <a:t>concurrence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instabilities</a:t>
            </a:r>
            <a:r>
              <a:rPr lang="de-DE" dirty="0"/>
              <a:t> </a:t>
            </a:r>
            <a:r>
              <a:rPr lang="de-DE" dirty="0" smtClean="0"/>
              <a:t>!</a:t>
            </a:r>
          </a:p>
        </p:txBody>
      </p:sp>
      <p:sp>
        <p:nvSpPr>
          <p:cNvPr id="21511" name="Rechteck 3"/>
          <p:cNvSpPr>
            <a:spLocks noChangeArrowheads="1"/>
          </p:cNvSpPr>
          <p:nvPr/>
        </p:nvSpPr>
        <p:spPr bwMode="auto">
          <a:xfrm>
            <a:off x="252087" y="1844824"/>
            <a:ext cx="88566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1) </a:t>
            </a:r>
            <a:r>
              <a:rPr lang="de-DE" b="1" dirty="0" err="1">
                <a:solidFill>
                  <a:srgbClr val="FF0000"/>
                </a:solidFill>
              </a:rPr>
              <a:t>avoid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filamentation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for</a:t>
            </a:r>
            <a:r>
              <a:rPr lang="de-DE" b="1" dirty="0">
                <a:solidFill>
                  <a:srgbClr val="FF0000"/>
                </a:solidFill>
              </a:rPr>
              <a:t> pump </a:t>
            </a:r>
            <a:r>
              <a:rPr lang="de-DE" b="1" dirty="0" err="1">
                <a:solidFill>
                  <a:srgbClr val="FF0000"/>
                </a:solidFill>
              </a:rPr>
              <a:t>and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seed</a:t>
            </a:r>
            <a:r>
              <a:rPr lang="de-DE" dirty="0">
                <a:solidFill>
                  <a:srgbClr val="FF0000"/>
                </a:solidFill>
              </a:rPr>
              <a:t>: </a:t>
            </a:r>
            <a:r>
              <a:rPr lang="de-DE" b="1" dirty="0" err="1">
                <a:solidFill>
                  <a:srgbClr val="0000FF"/>
                </a:solidFill>
              </a:rPr>
              <a:t>τ</a:t>
            </a:r>
            <a:r>
              <a:rPr lang="de-DE" b="1" baseline="-25000" dirty="0" err="1">
                <a:solidFill>
                  <a:srgbClr val="0000FF"/>
                </a:solidFill>
              </a:rPr>
              <a:t>p,s</a:t>
            </a:r>
            <a:r>
              <a:rPr lang="de-DE" b="1" dirty="0">
                <a:solidFill>
                  <a:srgbClr val="0000FF"/>
                </a:solidFill>
              </a:rPr>
              <a:t>/(1/</a:t>
            </a:r>
            <a:r>
              <a:rPr lang="de-DE" b="1" dirty="0" err="1">
                <a:solidFill>
                  <a:srgbClr val="0000FF"/>
                </a:solidFill>
              </a:rPr>
              <a:t>γ</a:t>
            </a:r>
            <a:r>
              <a:rPr lang="de-DE" b="1" baseline="-25000" dirty="0" err="1">
                <a:solidFill>
                  <a:srgbClr val="0000FF"/>
                </a:solidFill>
              </a:rPr>
              <a:t>fil</a:t>
            </a:r>
            <a:r>
              <a:rPr lang="de-DE" b="1" dirty="0">
                <a:solidFill>
                  <a:srgbClr val="0000FF"/>
                </a:solidFill>
              </a:rPr>
              <a:t>) &lt; 1</a:t>
            </a:r>
            <a:r>
              <a:rPr lang="de-DE" baseline="-25000" dirty="0"/>
              <a:t> </a:t>
            </a:r>
            <a:r>
              <a:rPr lang="en-US" dirty="0"/>
              <a:t>with </a:t>
            </a:r>
            <a:r>
              <a:rPr lang="en-US" dirty="0" err="1"/>
              <a:t>γ</a:t>
            </a:r>
            <a:r>
              <a:rPr lang="de-DE" b="1" baseline="-25000" dirty="0" err="1">
                <a:solidFill>
                  <a:srgbClr val="3F3F3F"/>
                </a:solidFill>
              </a:rPr>
              <a:t>fil</a:t>
            </a:r>
            <a:r>
              <a:rPr lang="de-DE" b="1" dirty="0">
                <a:solidFill>
                  <a:srgbClr val="3F3F3F"/>
                </a:solidFill>
              </a:rPr>
              <a:t>/</a:t>
            </a:r>
            <a:r>
              <a:rPr lang="de-DE" b="1" dirty="0" err="1">
                <a:solidFill>
                  <a:srgbClr val="3F3F3F"/>
                </a:solidFill>
              </a:rPr>
              <a:t>ω</a:t>
            </a:r>
            <a:r>
              <a:rPr lang="de-DE" b="1" baseline="-25000" dirty="0" err="1">
                <a:solidFill>
                  <a:srgbClr val="3F3F3F"/>
                </a:solidFill>
              </a:rPr>
              <a:t>o</a:t>
            </a:r>
            <a:r>
              <a:rPr lang="de-DE" b="1" baseline="-25000" dirty="0">
                <a:solidFill>
                  <a:srgbClr val="3F3F3F"/>
                </a:solidFill>
              </a:rPr>
              <a:t> </a:t>
            </a:r>
            <a:r>
              <a:rPr lang="de-DE" b="1" dirty="0">
                <a:solidFill>
                  <a:srgbClr val="3F3F3F"/>
                </a:solidFill>
              </a:rPr>
              <a:t>≈ 10</a:t>
            </a:r>
            <a:r>
              <a:rPr lang="de-DE" b="1" baseline="30000" dirty="0">
                <a:solidFill>
                  <a:srgbClr val="3F3F3F"/>
                </a:solidFill>
              </a:rPr>
              <a:t>-5 </a:t>
            </a:r>
            <a:r>
              <a:rPr lang="de-DE" b="1" dirty="0">
                <a:solidFill>
                  <a:srgbClr val="3F3F3F"/>
                </a:solidFill>
              </a:rPr>
              <a:t>I</a:t>
            </a:r>
            <a:r>
              <a:rPr lang="de-DE" b="1" baseline="-25000" dirty="0">
                <a:solidFill>
                  <a:srgbClr val="3F3F3F"/>
                </a:solidFill>
              </a:rPr>
              <a:t>14 </a:t>
            </a:r>
            <a:r>
              <a:rPr lang="de-DE" b="1" dirty="0">
                <a:solidFill>
                  <a:srgbClr val="3F3F3F"/>
                </a:solidFill>
              </a:rPr>
              <a:t>λ</a:t>
            </a:r>
            <a:r>
              <a:rPr lang="de-DE" b="1" baseline="30000" dirty="0">
                <a:solidFill>
                  <a:srgbClr val="3F3F3F"/>
                </a:solidFill>
              </a:rPr>
              <a:t>2</a:t>
            </a:r>
            <a:r>
              <a:rPr lang="de-DE" b="1" dirty="0">
                <a:solidFill>
                  <a:srgbClr val="3F3F3F"/>
                </a:solidFill>
              </a:rPr>
              <a:t>[</a:t>
            </a:r>
            <a:r>
              <a:rPr lang="de-DE" b="1" dirty="0" err="1">
                <a:solidFill>
                  <a:srgbClr val="3F3F3F"/>
                </a:solidFill>
              </a:rPr>
              <a:t>μm</a:t>
            </a:r>
            <a:r>
              <a:rPr lang="de-DE" b="1" dirty="0">
                <a:solidFill>
                  <a:srgbClr val="3F3F3F"/>
                </a:solidFill>
              </a:rPr>
              <a:t>](n</a:t>
            </a:r>
            <a:r>
              <a:rPr lang="de-DE" b="1" baseline="-25000" dirty="0">
                <a:solidFill>
                  <a:srgbClr val="3F3F3F"/>
                </a:solidFill>
              </a:rPr>
              <a:t>e</a:t>
            </a:r>
            <a:r>
              <a:rPr lang="de-DE" b="1" dirty="0">
                <a:solidFill>
                  <a:srgbClr val="3F3F3F"/>
                </a:solidFill>
              </a:rPr>
              <a:t>/</a:t>
            </a:r>
            <a:r>
              <a:rPr lang="de-DE" b="1" dirty="0" err="1">
                <a:solidFill>
                  <a:srgbClr val="3F3F3F"/>
                </a:solidFill>
              </a:rPr>
              <a:t>n</a:t>
            </a:r>
            <a:r>
              <a:rPr lang="de-DE" b="1" baseline="-25000" dirty="0" err="1">
                <a:solidFill>
                  <a:srgbClr val="3F3F3F"/>
                </a:solidFill>
              </a:rPr>
              <a:t>c</a:t>
            </a:r>
            <a:r>
              <a:rPr lang="de-DE" b="1" dirty="0">
                <a:solidFill>
                  <a:srgbClr val="3F3F3F"/>
                </a:solidFill>
              </a:rPr>
              <a:t>)</a:t>
            </a:r>
          </a:p>
          <a:p>
            <a:endParaRPr lang="en-US" sz="1600" dirty="0">
              <a:solidFill>
                <a:srgbClr val="3F3F3F"/>
              </a:solidFill>
            </a:endParaRPr>
          </a:p>
          <a:p>
            <a:pPr algn="ctr"/>
            <a:r>
              <a:rPr lang="de-DE" sz="1600" dirty="0"/>
              <a:t>    </a:t>
            </a:r>
            <a:r>
              <a:rPr lang="de-DE" dirty="0"/>
              <a:t>→ </a:t>
            </a:r>
            <a:r>
              <a:rPr lang="de-DE" dirty="0" err="1"/>
              <a:t>upper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τ</a:t>
            </a:r>
            <a:r>
              <a:rPr lang="de-DE" baseline="-25000" dirty="0" err="1"/>
              <a:t>p</a:t>
            </a:r>
            <a:r>
              <a:rPr lang="de-DE" dirty="0"/>
              <a:t> &amp;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amplifier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; </a:t>
            </a:r>
          </a:p>
        </p:txBody>
      </p:sp>
      <p:pic>
        <p:nvPicPr>
          <p:cNvPr id="21512" name="Bild 4" descr="Poynt_l8_t2800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032448" cy="328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Bild 6" descr="Poynt_s1_t2300_2d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405932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hteck 7"/>
          <p:cNvSpPr>
            <a:spLocks noChangeArrowheads="1"/>
          </p:cNvSpPr>
          <p:nvPr/>
        </p:nvSpPr>
        <p:spPr bwMode="auto">
          <a:xfrm>
            <a:off x="179512" y="6309320"/>
            <a:ext cx="45448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τ</a:t>
            </a:r>
            <a:r>
              <a:rPr lang="de-DE" b="1" baseline="-25000" dirty="0" err="1">
                <a:solidFill>
                  <a:srgbClr val="0000FF"/>
                </a:solidFill>
              </a:rPr>
              <a:t>pump</a:t>
            </a:r>
            <a:r>
              <a:rPr lang="de-DE" b="1" dirty="0">
                <a:solidFill>
                  <a:srgbClr val="0000FF"/>
                </a:solidFill>
              </a:rPr>
              <a:t> = O</a:t>
            </a:r>
            <a:r>
              <a:rPr lang="de-DE" b="1" dirty="0" smtClean="0">
                <a:solidFill>
                  <a:srgbClr val="0000FF"/>
                </a:solidFill>
              </a:rPr>
              <a:t>(10ps) </a:t>
            </a:r>
            <a:r>
              <a:rPr lang="de-DE" b="1" dirty="0" err="1" smtClean="0">
                <a:solidFill>
                  <a:srgbClr val="0000FF"/>
                </a:solidFill>
              </a:rPr>
              <a:t>too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long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for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the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given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density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1515" name="Rechteck 8"/>
          <p:cNvSpPr>
            <a:spLocks noChangeArrowheads="1"/>
          </p:cNvSpPr>
          <p:nvPr/>
        </p:nvSpPr>
        <p:spPr bwMode="auto">
          <a:xfrm>
            <a:off x="5508104" y="6190950"/>
            <a:ext cx="3087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τ</a:t>
            </a:r>
            <a:r>
              <a:rPr lang="de-DE" b="1" baseline="-25000" dirty="0" err="1">
                <a:solidFill>
                  <a:srgbClr val="0000FF"/>
                </a:solidFill>
              </a:rPr>
              <a:t>pump</a:t>
            </a:r>
            <a:r>
              <a:rPr lang="de-DE" b="1" dirty="0">
                <a:solidFill>
                  <a:srgbClr val="0000FF"/>
                </a:solidFill>
              </a:rPr>
              <a:t> = 300 </a:t>
            </a:r>
            <a:r>
              <a:rPr lang="de-DE" b="1" dirty="0" err="1" smtClean="0">
                <a:solidFill>
                  <a:srgbClr val="0000FF"/>
                </a:solidFill>
              </a:rPr>
              <a:t>fs</a:t>
            </a:r>
            <a:r>
              <a:rPr lang="de-DE" b="1" dirty="0" smtClean="0">
                <a:solidFill>
                  <a:srgbClr val="0000FF"/>
                </a:solidFill>
              </a:rPr>
              <a:t> ok </a:t>
            </a:r>
            <a:r>
              <a:rPr lang="de-DE" b="1" dirty="0" err="1" smtClean="0">
                <a:solidFill>
                  <a:srgbClr val="0000FF"/>
                </a:solidFill>
              </a:rPr>
              <a:t>for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instability</a:t>
            </a:r>
            <a:endParaRPr lang="de-DE" b="1" dirty="0" smtClean="0">
              <a:solidFill>
                <a:srgbClr val="0000FF"/>
              </a:solidFill>
            </a:endParaRPr>
          </a:p>
          <a:p>
            <a:r>
              <a:rPr lang="de-DE" b="1" dirty="0" smtClean="0">
                <a:solidFill>
                  <a:srgbClr val="0000FF"/>
                </a:solidFill>
              </a:rPr>
              <a:t>But not </a:t>
            </a:r>
            <a:r>
              <a:rPr lang="de-DE" b="1" dirty="0" err="1" smtClean="0">
                <a:solidFill>
                  <a:srgbClr val="0000FF"/>
                </a:solidFill>
              </a:rPr>
              <a:t>much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energy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transfert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2195513" y="301625"/>
            <a:ext cx="6624637" cy="615950"/>
          </a:xfrm>
        </p:spPr>
        <p:txBody>
          <a:bodyPr/>
          <a:lstStyle/>
          <a:p>
            <a:pPr algn="r" eaLnBrk="1" hangingPunct="1"/>
            <a:r>
              <a:rPr lang="en-US" sz="2000" b="1" dirty="0">
                <a:solidFill>
                  <a:srgbClr val="0000FF"/>
                </a:solidFill>
                <a:latin typeface="Verdana" charset="0"/>
                <a:ea typeface="MS PGothic" charset="0"/>
              </a:rPr>
              <a:t>Competing instabilities cont’d</a:t>
            </a:r>
            <a:endParaRPr lang="en-GB" sz="2000" b="1" dirty="0">
              <a:solidFill>
                <a:srgbClr val="0000FF"/>
              </a:solidFill>
              <a:latin typeface="Verdana" charset="0"/>
              <a:ea typeface="MS PGothic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468313" y="1341438"/>
            <a:ext cx="82073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rgbClr val="FF0000"/>
                </a:solidFill>
              </a:rPr>
              <a:t>2) </a:t>
            </a:r>
            <a:r>
              <a:rPr lang="de-DE" b="1" dirty="0" err="1" smtClean="0">
                <a:solidFill>
                  <a:srgbClr val="FF0000"/>
                </a:solidFill>
              </a:rPr>
              <a:t>avoid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SRS </a:t>
            </a:r>
            <a:r>
              <a:rPr lang="de-DE" b="1" dirty="0" err="1">
                <a:solidFill>
                  <a:srgbClr val="FF0000"/>
                </a:solidFill>
              </a:rPr>
              <a:t>if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possible</a:t>
            </a:r>
            <a:r>
              <a:rPr lang="de-DE" b="1" dirty="0">
                <a:solidFill>
                  <a:srgbClr val="FF0000"/>
                </a:solidFill>
              </a:rPr>
              <a:t>:</a:t>
            </a:r>
            <a:r>
              <a:rPr lang="de-DE" dirty="0"/>
              <a:t> </a:t>
            </a:r>
            <a:r>
              <a:rPr lang="de-DE" b="1" dirty="0" err="1">
                <a:solidFill>
                  <a:srgbClr val="0000FF"/>
                </a:solidFill>
              </a:rPr>
              <a:t>τ</a:t>
            </a:r>
            <a:r>
              <a:rPr lang="de-DE" b="1" baseline="-25000" dirty="0" err="1">
                <a:solidFill>
                  <a:srgbClr val="0000FF"/>
                </a:solidFill>
              </a:rPr>
              <a:t>p</a:t>
            </a:r>
            <a:r>
              <a:rPr lang="de-DE" b="1" dirty="0">
                <a:solidFill>
                  <a:srgbClr val="0000FF"/>
                </a:solidFill>
              </a:rPr>
              <a:t>/(1/</a:t>
            </a:r>
            <a:r>
              <a:rPr lang="de-DE" b="1" dirty="0" err="1">
                <a:solidFill>
                  <a:srgbClr val="0000FF"/>
                </a:solidFill>
              </a:rPr>
              <a:t>γ</a:t>
            </a:r>
            <a:r>
              <a:rPr lang="en-US" b="1" baseline="-25000" dirty="0" err="1">
                <a:solidFill>
                  <a:srgbClr val="0000FF"/>
                </a:solidFill>
              </a:rPr>
              <a:t>srs</a:t>
            </a:r>
            <a:r>
              <a:rPr lang="en-US" b="1" dirty="0">
                <a:solidFill>
                  <a:srgbClr val="0000FF"/>
                </a:solidFill>
              </a:rPr>
              <a:t>) &lt; 1 </a:t>
            </a:r>
            <a:r>
              <a:rPr lang="en-US" dirty="0"/>
              <a:t>with </a:t>
            </a:r>
            <a:r>
              <a:rPr lang="en-US" dirty="0" err="1"/>
              <a:t>γ</a:t>
            </a:r>
            <a:r>
              <a:rPr lang="da-DK" baseline="-25000" dirty="0" err="1"/>
              <a:t>srs</a:t>
            </a:r>
            <a:r>
              <a:rPr lang="da-DK" dirty="0"/>
              <a:t>/</a:t>
            </a:r>
            <a:r>
              <a:rPr lang="da-DK" dirty="0" err="1"/>
              <a:t>ω</a:t>
            </a:r>
            <a:r>
              <a:rPr lang="da-DK" baseline="-25000" dirty="0" err="1"/>
              <a:t>o</a:t>
            </a:r>
            <a:r>
              <a:rPr lang="da-DK" dirty="0"/>
              <a:t> ≈ 4.3 x 10</a:t>
            </a:r>
            <a:r>
              <a:rPr lang="da-DK" baseline="30000" dirty="0"/>
              <a:t>−3</a:t>
            </a:r>
            <a:r>
              <a:rPr lang="da-DK" dirty="0"/>
              <a:t> √(I</a:t>
            </a:r>
            <a:r>
              <a:rPr lang="da-DK" baseline="-25000" dirty="0"/>
              <a:t>14</a:t>
            </a:r>
            <a:r>
              <a:rPr lang="da-DK" dirty="0"/>
              <a:t> λ</a:t>
            </a:r>
            <a:r>
              <a:rPr lang="da-DK" baseline="30000" dirty="0"/>
              <a:t>2</a:t>
            </a:r>
            <a:r>
              <a:rPr lang="el-GR" dirty="0"/>
              <a:t>[μm]) (ne/nc)</a:t>
            </a:r>
            <a:r>
              <a:rPr lang="el-GR" baseline="30000" dirty="0"/>
              <a:t>1/4</a:t>
            </a:r>
          </a:p>
          <a:p>
            <a:pPr>
              <a:defRPr/>
            </a:pPr>
            <a:endParaRPr lang="el-GR" baseline="30000" dirty="0"/>
          </a:p>
          <a:p>
            <a:pPr>
              <a:defRPr/>
            </a:pPr>
            <a:r>
              <a:rPr lang="el-GR" dirty="0"/>
              <a:t>→ 1/γ</a:t>
            </a:r>
            <a:r>
              <a:rPr lang="de-DE" baseline="-25000" dirty="0" err="1"/>
              <a:t>srs</a:t>
            </a:r>
            <a:r>
              <a:rPr lang="de-DE" dirty="0"/>
              <a:t> ≈ 25 </a:t>
            </a:r>
            <a:r>
              <a:rPr lang="de-DE" dirty="0" err="1"/>
              <a:t>fs</a:t>
            </a:r>
            <a:r>
              <a:rPr lang="de-DE" dirty="0"/>
              <a:t> !! </a:t>
            </a:r>
            <a:endParaRPr lang="de-DE" dirty="0" smtClean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 smtClean="0"/>
              <a:t>BUT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controlled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, </a:t>
            </a:r>
            <a:r>
              <a:rPr lang="de-DE" dirty="0" err="1"/>
              <a:t>associated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losses</a:t>
            </a:r>
            <a:r>
              <a:rPr lang="de-DE" dirty="0"/>
              <a:t> </a:t>
            </a:r>
            <a:r>
              <a:rPr lang="de-DE" dirty="0" err="1"/>
              <a:t>small</a:t>
            </a:r>
            <a:endParaRPr lang="de-DE" dirty="0"/>
          </a:p>
          <a:p>
            <a:pPr>
              <a:defRPr/>
            </a:pPr>
            <a:endParaRPr lang="de-DE" dirty="0"/>
          </a:p>
          <a:p>
            <a:pPr marL="285750" indent="-285750">
              <a:buFont typeface="Wingdings" charset="0"/>
              <a:buChar char="è"/>
              <a:defRPr/>
            </a:pPr>
            <a:r>
              <a:rPr lang="de-DE" b="1" dirty="0" smtClean="0">
                <a:solidFill>
                  <a:srgbClr val="FF0000"/>
                </a:solidFill>
              </a:rPr>
              <a:t>Other </a:t>
            </a:r>
            <a:r>
              <a:rPr lang="de-DE" b="1" dirty="0" err="1" smtClean="0">
                <a:solidFill>
                  <a:srgbClr val="FF0000"/>
                </a:solidFill>
              </a:rPr>
              <a:t>limit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related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to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efficency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of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energy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transfer</a:t>
            </a:r>
            <a:r>
              <a:rPr lang="de-DE" b="1" dirty="0" smtClean="0">
                <a:solidFill>
                  <a:srgbClr val="FF0000"/>
                </a:solidFill>
              </a:rPr>
              <a:t>:  </a:t>
            </a:r>
            <a:r>
              <a:rPr lang="de-DE" b="1" dirty="0">
                <a:solidFill>
                  <a:srgbClr val="0000FF"/>
                </a:solidFill>
              </a:rPr>
              <a:t>(1/</a:t>
            </a:r>
            <a:r>
              <a:rPr lang="de-DE" b="1" dirty="0" err="1">
                <a:solidFill>
                  <a:srgbClr val="0000FF"/>
                </a:solidFill>
              </a:rPr>
              <a:t>γ</a:t>
            </a:r>
            <a:r>
              <a:rPr lang="de-DE" b="1" baseline="-25000" dirty="0" err="1">
                <a:solidFill>
                  <a:srgbClr val="0000FF"/>
                </a:solidFill>
              </a:rPr>
              <a:t>sc</a:t>
            </a:r>
            <a:r>
              <a:rPr lang="de-DE" b="1" baseline="-25000" dirty="0">
                <a:solidFill>
                  <a:srgbClr val="0000FF"/>
                </a:solidFill>
              </a:rPr>
              <a:t> </a:t>
            </a:r>
            <a:r>
              <a:rPr lang="de-DE" b="1" dirty="0">
                <a:solidFill>
                  <a:srgbClr val="0000FF"/>
                </a:solidFill>
              </a:rPr>
              <a:t>) ∼ </a:t>
            </a:r>
            <a:r>
              <a:rPr lang="de-DE" b="1" dirty="0" err="1">
                <a:solidFill>
                  <a:srgbClr val="0000FF"/>
                </a:solidFill>
              </a:rPr>
              <a:t>τ</a:t>
            </a:r>
            <a:r>
              <a:rPr lang="de-DE" b="1" baseline="-25000" dirty="0" err="1">
                <a:solidFill>
                  <a:srgbClr val="0000FF"/>
                </a:solidFill>
              </a:rPr>
              <a:t>wb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dirty="0"/>
              <a:t>→ </a:t>
            </a:r>
            <a:r>
              <a:rPr lang="de-DE" dirty="0" err="1"/>
              <a:t>a</a:t>
            </a:r>
            <a:r>
              <a:rPr lang="de-DE" baseline="-25000" dirty="0" err="1"/>
              <a:t>max</a:t>
            </a:r>
            <a:r>
              <a:rPr lang="de-DE" dirty="0"/>
              <a:t> = </a:t>
            </a:r>
            <a:r>
              <a:rPr lang="de-DE" dirty="0" err="1"/>
              <a:t>v</a:t>
            </a:r>
            <a:r>
              <a:rPr lang="de-DE" baseline="-25000" dirty="0" err="1"/>
              <a:t>osc</a:t>
            </a:r>
            <a:r>
              <a:rPr lang="de-DE" baseline="-25000" dirty="0"/>
              <a:t>/</a:t>
            </a:r>
            <a:r>
              <a:rPr lang="de-DE" dirty="0"/>
              <a:t>c ≈ √(m</a:t>
            </a:r>
            <a:r>
              <a:rPr lang="de-DE" baseline="-25000" dirty="0"/>
              <a:t>i</a:t>
            </a:r>
            <a:r>
              <a:rPr lang="de-DE" dirty="0"/>
              <a:t>/</a:t>
            </a:r>
            <a:r>
              <a:rPr lang="de-DE" dirty="0" err="1"/>
              <a:t>Zm</a:t>
            </a:r>
            <a:r>
              <a:rPr lang="de-DE" baseline="-25000" dirty="0" err="1"/>
              <a:t>e</a:t>
            </a:r>
            <a:r>
              <a:rPr lang="de-DE" dirty="0"/>
              <a:t>) (n</a:t>
            </a:r>
            <a:r>
              <a:rPr lang="de-DE" baseline="-25000" dirty="0"/>
              <a:t>e</a:t>
            </a:r>
            <a:r>
              <a:rPr lang="de-DE" dirty="0"/>
              <a:t>/</a:t>
            </a:r>
            <a:r>
              <a:rPr lang="de-DE" dirty="0" err="1"/>
              <a:t>n</a:t>
            </a:r>
            <a:r>
              <a:rPr lang="de-DE" baseline="-25000" dirty="0" err="1"/>
              <a:t>c</a:t>
            </a:r>
            <a:r>
              <a:rPr lang="de-DE" dirty="0"/>
              <a:t>)</a:t>
            </a:r>
          </a:p>
          <a:p>
            <a:pPr marL="285750" indent="-285750">
              <a:buFont typeface="Wingdings" charset="0"/>
              <a:buChar char="è"/>
              <a:defRPr/>
            </a:pPr>
            <a:endParaRPr lang="de-DE" dirty="0"/>
          </a:p>
          <a:p>
            <a:pPr>
              <a:defRPr/>
            </a:pPr>
            <a:r>
              <a:rPr lang="en-US" dirty="0"/>
              <a:t>→ for n</a:t>
            </a:r>
            <a:r>
              <a:rPr lang="en-US" baseline="-25000" dirty="0"/>
              <a:t>e</a:t>
            </a:r>
            <a:r>
              <a:rPr lang="en-US" dirty="0"/>
              <a:t> = 0.05 </a:t>
            </a:r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dirty="0"/>
              <a:t> get </a:t>
            </a:r>
            <a:r>
              <a:rPr lang="en-US" b="1" dirty="0">
                <a:solidFill>
                  <a:srgbClr val="0000FF"/>
                </a:solidFill>
              </a:rPr>
              <a:t>I</a:t>
            </a:r>
            <a:r>
              <a:rPr lang="en-US" b="1" baseline="-25000" dirty="0">
                <a:solidFill>
                  <a:srgbClr val="0000FF"/>
                </a:solidFill>
              </a:rPr>
              <a:t>max</a:t>
            </a:r>
            <a:r>
              <a:rPr lang="en-US" b="1" dirty="0">
                <a:solidFill>
                  <a:srgbClr val="0000FF"/>
                </a:solidFill>
              </a:rPr>
              <a:t> ≈ 10</a:t>
            </a:r>
            <a:r>
              <a:rPr lang="en-US" b="1" baseline="30000" dirty="0">
                <a:solidFill>
                  <a:srgbClr val="0000FF"/>
                </a:solidFill>
              </a:rPr>
              <a:t>18</a:t>
            </a:r>
            <a:r>
              <a:rPr lang="en-US" b="1" dirty="0">
                <a:solidFill>
                  <a:srgbClr val="0000FF"/>
                </a:solidFill>
              </a:rPr>
              <a:t>W/cm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endParaRPr lang="de-DE" b="1" baseline="30000" dirty="0">
              <a:solidFill>
                <a:srgbClr val="0000FF"/>
              </a:solidFill>
            </a:endParaRPr>
          </a:p>
        </p:txBody>
      </p:sp>
      <p:sp>
        <p:nvSpPr>
          <p:cNvPr id="23558" name="Textfeld 2"/>
          <p:cNvSpPr txBox="1">
            <a:spLocks noChangeArrowheads="1"/>
          </p:cNvSpPr>
          <p:nvPr/>
        </p:nvSpPr>
        <p:spPr bwMode="auto">
          <a:xfrm>
            <a:off x="226174" y="5013176"/>
            <a:ext cx="78919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 eaLnBrk="1" hangingPunct="1">
              <a:buFont typeface="Wingdings" charset="0"/>
              <a:buChar char="è"/>
            </a:pPr>
            <a:r>
              <a:rPr lang="de-DE" sz="1800" dirty="0" err="1" smtClean="0">
                <a:solidFill>
                  <a:srgbClr val="0000FF"/>
                </a:solidFill>
                <a:sym typeface="Wingdings" charset="0"/>
              </a:rPr>
              <a:t>From</a:t>
            </a:r>
            <a:r>
              <a:rPr lang="de-DE" sz="1800" dirty="0" smtClean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dirty="0" err="1">
                <a:solidFill>
                  <a:srgbClr val="0000FF"/>
                </a:solidFill>
                <a:sym typeface="Wingdings" charset="0"/>
              </a:rPr>
              <a:t>these</a:t>
            </a:r>
            <a:r>
              <a:rPr lang="de-DE" sz="1800" dirty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dirty="0" err="1">
                <a:solidFill>
                  <a:srgbClr val="0000FF"/>
                </a:solidFill>
                <a:sym typeface="Wingdings" charset="0"/>
              </a:rPr>
              <a:t>consideration</a:t>
            </a:r>
            <a:r>
              <a:rPr lang="de-DE" sz="1800" dirty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dirty="0" err="1">
                <a:solidFill>
                  <a:srgbClr val="0000FF"/>
                </a:solidFill>
                <a:sym typeface="Wingdings" charset="0"/>
              </a:rPr>
              <a:t>one</a:t>
            </a:r>
            <a:r>
              <a:rPr lang="de-DE" sz="1800" dirty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dirty="0" err="1">
                <a:solidFill>
                  <a:srgbClr val="0000FF"/>
                </a:solidFill>
                <a:sym typeface="Wingdings" charset="0"/>
              </a:rPr>
              <a:t>obtains</a:t>
            </a:r>
            <a:r>
              <a:rPr lang="de-DE" sz="1800" dirty="0">
                <a:solidFill>
                  <a:srgbClr val="0000FF"/>
                </a:solidFill>
                <a:sym typeface="Wingdings" charset="0"/>
              </a:rPr>
              <a:t> a </a:t>
            </a:r>
            <a:r>
              <a:rPr lang="de-DE" sz="1800" dirty="0" err="1">
                <a:solidFill>
                  <a:srgbClr val="0000FF"/>
                </a:solidFill>
                <a:sym typeface="Wingdings" charset="0"/>
              </a:rPr>
              <a:t>parameter</a:t>
            </a:r>
            <a:r>
              <a:rPr lang="de-DE" sz="1800" dirty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dirty="0" err="1">
                <a:solidFill>
                  <a:srgbClr val="0000FF"/>
                </a:solidFill>
                <a:sym typeface="Wingdings" charset="0"/>
              </a:rPr>
              <a:t>space</a:t>
            </a:r>
            <a:r>
              <a:rPr lang="de-DE" sz="1800" dirty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dirty="0" err="1">
                <a:solidFill>
                  <a:srgbClr val="0000FF"/>
                </a:solidFill>
                <a:sym typeface="Wingdings" charset="0"/>
              </a:rPr>
              <a:t>of</a:t>
            </a:r>
            <a:r>
              <a:rPr lang="de-DE" sz="1800" dirty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sym typeface="Wingdings" charset="0"/>
              </a:rPr>
              <a:t>operation</a:t>
            </a:r>
            <a:endParaRPr lang="de-DE" sz="1800" dirty="0" smtClean="0">
              <a:solidFill>
                <a:srgbClr val="0000FF"/>
              </a:solidFill>
              <a:sym typeface="Wingdings" charset="0"/>
            </a:endParaRPr>
          </a:p>
          <a:p>
            <a:pPr marL="342900" indent="-342900" eaLnBrk="1" hangingPunct="1">
              <a:buFont typeface="Wingdings" charset="0"/>
              <a:buChar char="è"/>
            </a:pPr>
            <a:endParaRPr lang="de-DE" sz="1800" dirty="0">
              <a:solidFill>
                <a:srgbClr val="0000FF"/>
              </a:solidFill>
              <a:sym typeface="Wingdings" charset="0"/>
            </a:endParaRPr>
          </a:p>
          <a:p>
            <a:pPr marL="342900" indent="-342900" eaLnBrk="1" hangingPunct="1">
              <a:buFont typeface="Wingdings" charset="0"/>
              <a:buChar char="è"/>
            </a:pPr>
            <a:r>
              <a:rPr lang="de-DE" sz="1800" dirty="0" err="1" smtClean="0">
                <a:solidFill>
                  <a:srgbClr val="0000FF"/>
                </a:solidFill>
                <a:sym typeface="Wingdings" charset="0"/>
              </a:rPr>
              <a:t>Optimization</a:t>
            </a:r>
            <a:r>
              <a:rPr lang="de-DE" sz="1800" dirty="0" smtClean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sym typeface="Wingdings" charset="0"/>
              </a:rPr>
              <a:t>is</a:t>
            </a:r>
            <a:r>
              <a:rPr lang="de-DE" sz="1800" dirty="0" smtClean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sym typeface="Wingdings" charset="0"/>
              </a:rPr>
              <a:t>required</a:t>
            </a:r>
            <a:r>
              <a:rPr lang="de-DE" sz="1800" dirty="0" smtClean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sym typeface="Wingdings" charset="0"/>
              </a:rPr>
              <a:t>wrt</a:t>
            </a:r>
            <a:r>
              <a:rPr lang="de-DE" sz="1800" dirty="0" smtClean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sym typeface="Wingdings" charset="0"/>
              </a:rPr>
              <a:t>to</a:t>
            </a:r>
            <a:r>
              <a:rPr lang="de-DE" sz="1800" dirty="0" smtClean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sym typeface="Wingdings" charset="0"/>
              </a:rPr>
              <a:t>plasma</a:t>
            </a:r>
            <a:r>
              <a:rPr lang="de-DE" sz="1800" dirty="0" smtClean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sym typeface="Wingdings" charset="0"/>
              </a:rPr>
              <a:t>profile</a:t>
            </a:r>
            <a:r>
              <a:rPr lang="de-DE" sz="1800" dirty="0" smtClean="0">
                <a:solidFill>
                  <a:srgbClr val="0000FF"/>
                </a:solidFill>
                <a:sym typeface="Wingdings" charset="0"/>
              </a:rPr>
              <a:t>, </a:t>
            </a:r>
            <a:r>
              <a:rPr lang="de-DE" sz="1800" dirty="0" err="1" smtClean="0">
                <a:solidFill>
                  <a:srgbClr val="0000FF"/>
                </a:solidFill>
                <a:sym typeface="Wingdings" charset="0"/>
              </a:rPr>
              <a:t>seed</a:t>
            </a:r>
            <a:r>
              <a:rPr lang="de-DE" sz="1800" dirty="0" smtClean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sym typeface="Wingdings" charset="0"/>
              </a:rPr>
              <a:t>duration</a:t>
            </a:r>
            <a:r>
              <a:rPr lang="de-DE" sz="1800" dirty="0" smtClean="0">
                <a:solidFill>
                  <a:srgbClr val="0000FF"/>
                </a:solidFill>
                <a:sym typeface="Wingdings" charset="0"/>
              </a:rPr>
              <a:t>, pump </a:t>
            </a:r>
            <a:r>
              <a:rPr lang="de-DE" sz="1800" dirty="0" err="1" smtClean="0">
                <a:solidFill>
                  <a:srgbClr val="0000FF"/>
                </a:solidFill>
                <a:sym typeface="Wingdings" charset="0"/>
              </a:rPr>
              <a:t>intensities</a:t>
            </a:r>
            <a:endParaRPr lang="de-DE" sz="1800" dirty="0" smtClean="0">
              <a:solidFill>
                <a:srgbClr val="0000FF"/>
              </a:solidFill>
              <a:sym typeface="Wingdings" charset="0"/>
            </a:endParaRPr>
          </a:p>
          <a:p>
            <a:pPr marL="342900" indent="-342900" eaLnBrk="1" hangingPunct="1">
              <a:buFont typeface="Wingdings" charset="0"/>
              <a:buChar char="è"/>
            </a:pPr>
            <a:endParaRPr lang="de-DE" sz="1800" dirty="0">
              <a:solidFill>
                <a:srgbClr val="0000FF"/>
              </a:solidFill>
              <a:sym typeface="Wingdings" charset="0"/>
            </a:endParaRPr>
          </a:p>
          <a:p>
            <a:pPr marL="342900" indent="-342900" eaLnBrk="1" hangingPunct="1">
              <a:buFont typeface="Wingdings" charset="0"/>
              <a:buChar char="è"/>
            </a:pPr>
            <a:r>
              <a:rPr lang="de-DE" sz="1800" dirty="0" err="1" smtClean="0">
                <a:solidFill>
                  <a:srgbClr val="0000FF"/>
                </a:solidFill>
                <a:sym typeface="Wingdings" charset="0"/>
              </a:rPr>
              <a:t>Requires</a:t>
            </a:r>
            <a:r>
              <a:rPr lang="de-DE" sz="1800" dirty="0" smtClean="0">
                <a:solidFill>
                  <a:srgbClr val="0000FF"/>
                </a:solidFill>
                <a:sym typeface="Wingdings" charset="0"/>
              </a:rPr>
              <a:t> extensive 2D </a:t>
            </a:r>
            <a:r>
              <a:rPr lang="de-DE" sz="1800" dirty="0" err="1" smtClean="0">
                <a:solidFill>
                  <a:srgbClr val="0000FF"/>
                </a:solidFill>
                <a:sym typeface="Wingdings" charset="0"/>
              </a:rPr>
              <a:t>kinetic</a:t>
            </a:r>
            <a:r>
              <a:rPr lang="de-DE" sz="1800" dirty="0" smtClean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sym typeface="Wingdings" charset="0"/>
              </a:rPr>
              <a:t>simulation</a:t>
            </a:r>
            <a:r>
              <a:rPr lang="de-DE" sz="1800" dirty="0" smtClean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sym typeface="Wingdings" charset="0"/>
              </a:rPr>
              <a:t>work</a:t>
            </a:r>
            <a:endParaRPr lang="de-DE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Textfeld 3"/>
          <p:cNvSpPr txBox="1">
            <a:spLocks noChangeArrowheads="1"/>
          </p:cNvSpPr>
          <p:nvPr/>
        </p:nvSpPr>
        <p:spPr bwMode="auto">
          <a:xfrm>
            <a:off x="5508104" y="476672"/>
            <a:ext cx="3137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0000FF"/>
                </a:solidFill>
              </a:rPr>
              <a:t>The 4th </a:t>
            </a:r>
            <a:r>
              <a:rPr lang="de-DE" b="1" dirty="0" err="1">
                <a:solidFill>
                  <a:srgbClr val="0000FF"/>
                </a:solidFill>
              </a:rPr>
              <a:t>state</a:t>
            </a:r>
            <a:r>
              <a:rPr lang="de-DE" b="1" dirty="0">
                <a:solidFill>
                  <a:srgbClr val="0000FF"/>
                </a:solidFill>
              </a:rPr>
              <a:t> of </a:t>
            </a:r>
            <a:r>
              <a:rPr lang="de-DE" b="1" dirty="0" smtClean="0">
                <a:solidFill>
                  <a:srgbClr val="0000FF"/>
                </a:solidFill>
              </a:rPr>
              <a:t>matter  </a:t>
            </a:r>
            <a:endParaRPr lang="de-DE" b="1" dirty="0">
              <a:solidFill>
                <a:srgbClr val="0000FF"/>
              </a:solidFill>
            </a:endParaRPr>
          </a:p>
        </p:txBody>
      </p:sp>
      <p:pic>
        <p:nvPicPr>
          <p:cNvPr id="18436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5186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7504" y="4365104"/>
            <a:ext cx="91230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de-DE" dirty="0" err="1" smtClean="0"/>
              <a:t>Ionized</a:t>
            </a:r>
            <a:r>
              <a:rPr lang="de-DE" dirty="0" smtClean="0"/>
              <a:t> gas: p</a:t>
            </a:r>
            <a:r>
              <a:rPr lang="el-GR" dirty="0" smtClean="0"/>
              <a:t>ositive &amp; negative charges are in some sense «free» particles</a:t>
            </a:r>
            <a:r>
              <a:rPr lang="fr-FR" dirty="0"/>
              <a:t>:</a:t>
            </a:r>
            <a:r>
              <a:rPr lang="fr-FR" dirty="0" smtClean="0"/>
              <a:t> </a:t>
            </a:r>
          </a:p>
          <a:p>
            <a:r>
              <a:rPr lang="fr-FR" dirty="0" smtClean="0"/>
              <a:t>      cold plasma </a:t>
            </a:r>
            <a:r>
              <a:rPr lang="fr-FR" dirty="0" err="1" smtClean="0"/>
              <a:t>never</a:t>
            </a:r>
            <a:r>
              <a:rPr lang="fr-FR" dirty="0" smtClean="0"/>
              <a:t> </a:t>
            </a:r>
            <a:r>
              <a:rPr lang="fr-FR" dirty="0" err="1" smtClean="0"/>
              <a:t>really</a:t>
            </a:r>
            <a:r>
              <a:rPr lang="fr-FR" dirty="0" smtClean="0"/>
              <a:t> « cold » (1eV = 11605 K)</a:t>
            </a:r>
            <a:endParaRPr lang="el-GR" dirty="0" smtClean="0"/>
          </a:p>
          <a:p>
            <a:pPr marL="285750" indent="-285750">
              <a:buFont typeface="Wingdings" charset="0"/>
              <a:buChar char="è"/>
            </a:pPr>
            <a:endParaRPr lang="el-GR" dirty="0"/>
          </a:p>
          <a:p>
            <a:pPr marL="285750" indent="-285750">
              <a:buFont typeface="Wingdings" charset="0"/>
              <a:buChar char="è"/>
            </a:pPr>
            <a:r>
              <a:rPr lang="el-GR" dirty="0" smtClean="0"/>
              <a:t>Πλάσμα (</a:t>
            </a:r>
            <a:r>
              <a:rPr lang="de-DE" dirty="0" err="1" smtClean="0">
                <a:sym typeface="Wingdings"/>
              </a:rPr>
              <a:t>plasma</a:t>
            </a:r>
            <a:r>
              <a:rPr lang="de-DE" dirty="0" smtClean="0">
                <a:sym typeface="Wingdings"/>
              </a:rPr>
              <a:t>) </a:t>
            </a:r>
            <a:r>
              <a:rPr lang="de-DE" dirty="0" err="1" smtClean="0">
                <a:sym typeface="Wingdings"/>
              </a:rPr>
              <a:t>is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most</a:t>
            </a:r>
            <a:r>
              <a:rPr lang="de-DE" dirty="0" smtClean="0">
                <a:sym typeface="Wingdings"/>
              </a:rPr>
              <a:t> abundant form of matter in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universe</a:t>
            </a:r>
            <a:r>
              <a:rPr lang="de-DE" dirty="0" smtClean="0">
                <a:sym typeface="Wingdings"/>
              </a:rPr>
              <a:t>: 99,999% </a:t>
            </a:r>
          </a:p>
          <a:p>
            <a:endParaRPr lang="de-DE" dirty="0" smtClean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r>
              <a:rPr lang="de-DE" i="1" dirty="0">
                <a:sym typeface="Wingdings"/>
              </a:rPr>
              <a:t>"</a:t>
            </a:r>
            <a:r>
              <a:rPr lang="de-DE" i="1" dirty="0" smtClean="0">
                <a:sym typeface="Wingdings"/>
              </a:rPr>
              <a:t>In </a:t>
            </a:r>
            <a:r>
              <a:rPr lang="de-DE" i="1" dirty="0" err="1" smtClean="0">
                <a:sym typeface="Wingdings"/>
              </a:rPr>
              <a:t>the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beginning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there</a:t>
            </a:r>
            <a:r>
              <a:rPr lang="de-DE" i="1" dirty="0" smtClean="0">
                <a:sym typeface="Wingdings"/>
              </a:rPr>
              <a:t> was </a:t>
            </a:r>
            <a:r>
              <a:rPr lang="de-DE" i="1" dirty="0" err="1" smtClean="0">
                <a:sym typeface="Wingdings"/>
              </a:rPr>
              <a:t>plasma</a:t>
            </a:r>
            <a:r>
              <a:rPr lang="de-DE" i="1" dirty="0" smtClean="0">
                <a:sym typeface="Wingdings"/>
              </a:rPr>
              <a:t>. The </a:t>
            </a:r>
            <a:r>
              <a:rPr lang="de-DE" i="1" dirty="0" err="1" smtClean="0">
                <a:sym typeface="Wingdings"/>
              </a:rPr>
              <a:t>other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stuff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came</a:t>
            </a:r>
            <a:r>
              <a:rPr lang="de-DE" i="1" dirty="0" smtClean="0">
                <a:sym typeface="Wingdings"/>
              </a:rPr>
              <a:t> </a:t>
            </a:r>
            <a:r>
              <a:rPr lang="de-DE" i="1" dirty="0" err="1" smtClean="0">
                <a:sym typeface="Wingdings"/>
              </a:rPr>
              <a:t>later</a:t>
            </a:r>
            <a:r>
              <a:rPr lang="de-DE" i="1" dirty="0" smtClean="0">
                <a:sym typeface="Wingdings"/>
              </a:rPr>
              <a:t>.“ </a:t>
            </a:r>
            <a:r>
              <a:rPr lang="de-DE" dirty="0" smtClean="0">
                <a:sym typeface="Wingdings"/>
              </a:rPr>
              <a:t>(</a:t>
            </a:r>
            <a:r>
              <a:rPr lang="de-DE" dirty="0" err="1" smtClean="0">
                <a:sym typeface="Wingdings"/>
              </a:rPr>
              <a:t>Rogoff</a:t>
            </a:r>
            <a:r>
              <a:rPr lang="de-DE" dirty="0" smtClean="0">
                <a:sym typeface="Wingdings"/>
              </a:rPr>
              <a:t>, </a:t>
            </a:r>
            <a:r>
              <a:rPr lang="de-DE" sz="1200" dirty="0" err="1" smtClean="0">
                <a:sym typeface="Wingdings"/>
              </a:rPr>
              <a:t>Coalition</a:t>
            </a:r>
            <a:r>
              <a:rPr lang="de-DE" sz="1200" dirty="0" smtClean="0">
                <a:sym typeface="Wingdings"/>
              </a:rPr>
              <a:t> </a:t>
            </a:r>
            <a:r>
              <a:rPr lang="de-DE" sz="1200" dirty="0" err="1" smtClean="0">
                <a:sym typeface="Wingdings"/>
              </a:rPr>
              <a:t>for</a:t>
            </a:r>
            <a:r>
              <a:rPr lang="de-DE" sz="1200" dirty="0" smtClean="0">
                <a:sym typeface="Wingdings"/>
              </a:rPr>
              <a:t> Plasma Science</a:t>
            </a:r>
            <a:r>
              <a:rPr lang="de-DE" dirty="0" smtClean="0">
                <a:sym typeface="Wingdings"/>
              </a:rPr>
              <a:t>)</a:t>
            </a:r>
          </a:p>
          <a:p>
            <a:endParaRPr lang="de-DE" dirty="0" smtClean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r>
              <a:rPr lang="de-DE" dirty="0" err="1" smtClean="0">
                <a:sym typeface="Wingdings"/>
              </a:rPr>
              <a:t>Introduced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by</a:t>
            </a:r>
            <a:r>
              <a:rPr lang="de-DE" dirty="0" smtClean="0">
                <a:sym typeface="Wingdings"/>
              </a:rPr>
              <a:t> Langmuir &amp; </a:t>
            </a:r>
            <a:r>
              <a:rPr lang="de-DE" dirty="0" err="1" smtClean="0">
                <a:sym typeface="Wingdings"/>
              </a:rPr>
              <a:t>Tonks</a:t>
            </a:r>
            <a:r>
              <a:rPr lang="de-DE" dirty="0" smtClean="0">
                <a:sym typeface="Wingdings"/>
              </a:rPr>
              <a:t> in 1929.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3" name="Titel 1"/>
          <p:cNvSpPr>
            <a:spLocks noGrp="1"/>
          </p:cNvSpPr>
          <p:nvPr>
            <p:ph type="ctrTitle"/>
          </p:nvPr>
        </p:nvSpPr>
        <p:spPr>
          <a:xfrm>
            <a:off x="2123728" y="260350"/>
            <a:ext cx="6840885" cy="746125"/>
          </a:xfrm>
        </p:spPr>
        <p:txBody>
          <a:bodyPr/>
          <a:lstStyle/>
          <a:p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Video on 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1D*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plasma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amplification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using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a PIC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code</a:t>
            </a:r>
            <a:endParaRPr lang="de-DE" sz="2400" b="1" dirty="0">
              <a:solidFill>
                <a:srgbClr val="0000FF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2" name="gauss_intensity_fast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1268760"/>
            <a:ext cx="6336704" cy="475252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96550" y="6453336"/>
            <a:ext cx="6186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* 1D simulation </a:t>
            </a:r>
            <a:r>
              <a:rPr lang="fr-FR" sz="1400" dirty="0" err="1" smtClean="0"/>
              <a:t>fully</a:t>
            </a:r>
            <a:r>
              <a:rPr lang="fr-FR" sz="1400" dirty="0" smtClean="0"/>
              <a:t> </a:t>
            </a:r>
            <a:r>
              <a:rPr lang="fr-FR" sz="1400" dirty="0" err="1" smtClean="0"/>
              <a:t>reliable</a:t>
            </a:r>
            <a:r>
              <a:rPr lang="fr-FR" sz="1400" dirty="0" smtClean="0"/>
              <a:t>, once transverse </a:t>
            </a:r>
            <a:r>
              <a:rPr lang="fr-FR" sz="1400" dirty="0" err="1" smtClean="0"/>
              <a:t>filamentation</a:t>
            </a:r>
            <a:r>
              <a:rPr lang="fr-FR" sz="1400" dirty="0" smtClean="0"/>
              <a:t> </a:t>
            </a:r>
            <a:r>
              <a:rPr lang="fr-FR" sz="1400" dirty="0" err="1" smtClean="0"/>
              <a:t>instability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controlled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550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1" name="Titel 1"/>
          <p:cNvSpPr>
            <a:spLocks noGrp="1"/>
          </p:cNvSpPr>
          <p:nvPr>
            <p:ph type="ctrTitle"/>
          </p:nvPr>
        </p:nvSpPr>
        <p:spPr>
          <a:xfrm>
            <a:off x="2916238" y="260350"/>
            <a:ext cx="5903912" cy="819150"/>
          </a:xfrm>
        </p:spPr>
        <p:txBody>
          <a:bodyPr/>
          <a:lstStyle/>
          <a:p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Experimental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proof</a:t>
            </a:r>
            <a:endParaRPr lang="de-DE" sz="2400" b="1" dirty="0">
              <a:solidFill>
                <a:srgbClr val="0000FF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7" name="Bild 1" descr="setup_ol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07682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292080" y="1268760"/>
            <a:ext cx="3529013" cy="5355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b="1" dirty="0">
                <a:solidFill>
                  <a:srgbClr val="FF0000"/>
                </a:solidFill>
              </a:rPr>
              <a:t>E</a:t>
            </a:r>
            <a:r>
              <a:rPr lang="da-DK" b="1" baseline="-25000" dirty="0">
                <a:solidFill>
                  <a:srgbClr val="FF0000"/>
                </a:solidFill>
              </a:rPr>
              <a:t>p</a:t>
            </a:r>
            <a:r>
              <a:rPr lang="da-DK" b="1" dirty="0">
                <a:solidFill>
                  <a:srgbClr val="FF0000"/>
                </a:solidFill>
              </a:rPr>
              <a:t> = 2 J, </a:t>
            </a:r>
            <a:r>
              <a:rPr lang="da-DK" b="1" dirty="0" err="1">
                <a:solidFill>
                  <a:srgbClr val="FF0000"/>
                </a:solidFill>
              </a:rPr>
              <a:t>I</a:t>
            </a:r>
            <a:r>
              <a:rPr lang="da-DK" b="1" baseline="-25000" dirty="0" err="1">
                <a:solidFill>
                  <a:srgbClr val="FF0000"/>
                </a:solidFill>
              </a:rPr>
              <a:t>p</a:t>
            </a:r>
            <a:r>
              <a:rPr lang="da-DK" b="1" dirty="0">
                <a:solidFill>
                  <a:srgbClr val="FF0000"/>
                </a:solidFill>
              </a:rPr>
              <a:t> = 6.5 x 10</a:t>
            </a:r>
            <a:r>
              <a:rPr lang="da-DK" b="1" baseline="30000" dirty="0">
                <a:solidFill>
                  <a:srgbClr val="FF0000"/>
                </a:solidFill>
              </a:rPr>
              <a:t>16</a:t>
            </a:r>
            <a:r>
              <a:rPr lang="da-DK" b="1" dirty="0">
                <a:solidFill>
                  <a:srgbClr val="FF0000"/>
                </a:solidFill>
              </a:rPr>
              <a:t>W/cm</a:t>
            </a:r>
            <a:r>
              <a:rPr lang="da-DK" b="1" baseline="30000" dirty="0">
                <a:solidFill>
                  <a:srgbClr val="FF0000"/>
                </a:solidFill>
              </a:rPr>
              <a:t>2</a:t>
            </a:r>
          </a:p>
          <a:p>
            <a:pPr>
              <a:defRPr/>
            </a:pPr>
            <a:r>
              <a:rPr lang="da-DK" b="1" dirty="0" err="1">
                <a:solidFill>
                  <a:srgbClr val="FF0000"/>
                </a:solidFill>
              </a:rPr>
              <a:t>τ</a:t>
            </a:r>
            <a:r>
              <a:rPr lang="da-DK" b="1" baseline="-25000" dirty="0" err="1">
                <a:solidFill>
                  <a:srgbClr val="FF0000"/>
                </a:solidFill>
              </a:rPr>
              <a:t>p</a:t>
            </a:r>
            <a:r>
              <a:rPr lang="da-DK" b="1" dirty="0">
                <a:solidFill>
                  <a:srgbClr val="FF0000"/>
                </a:solidFill>
              </a:rPr>
              <a:t> = 3.5 ps</a:t>
            </a:r>
          </a:p>
          <a:p>
            <a:pPr>
              <a:defRPr/>
            </a:pPr>
            <a:endParaRPr lang="da-DK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da-DK" b="1" dirty="0">
                <a:solidFill>
                  <a:srgbClr val="FF0000"/>
                </a:solidFill>
              </a:rPr>
              <a:t>E</a:t>
            </a:r>
            <a:r>
              <a:rPr lang="da-DK" b="1" baseline="-25000" dirty="0">
                <a:solidFill>
                  <a:srgbClr val="FF0000"/>
                </a:solidFill>
              </a:rPr>
              <a:t>s</a:t>
            </a:r>
            <a:r>
              <a:rPr lang="da-DK" b="1" dirty="0">
                <a:solidFill>
                  <a:srgbClr val="FF0000"/>
                </a:solidFill>
              </a:rPr>
              <a:t> = 15mJ, I</a:t>
            </a:r>
            <a:r>
              <a:rPr lang="da-DK" b="1" baseline="-25000" dirty="0">
                <a:solidFill>
                  <a:srgbClr val="FF0000"/>
                </a:solidFill>
              </a:rPr>
              <a:t>s</a:t>
            </a:r>
            <a:r>
              <a:rPr lang="da-DK" b="1" dirty="0">
                <a:solidFill>
                  <a:srgbClr val="FF0000"/>
                </a:solidFill>
              </a:rPr>
              <a:t> = 5 x 10</a:t>
            </a:r>
            <a:r>
              <a:rPr lang="da-DK" b="1" baseline="30000" dirty="0">
                <a:solidFill>
                  <a:srgbClr val="FF0000"/>
                </a:solidFill>
              </a:rPr>
              <a:t>15</a:t>
            </a:r>
            <a:r>
              <a:rPr lang="da-DK" b="1" dirty="0">
                <a:solidFill>
                  <a:srgbClr val="FF0000"/>
                </a:solidFill>
              </a:rPr>
              <a:t>W/cm</a:t>
            </a:r>
            <a:r>
              <a:rPr lang="da-DK" b="1" baseline="30000" dirty="0">
                <a:solidFill>
                  <a:srgbClr val="FF0000"/>
                </a:solidFill>
              </a:rPr>
              <a:t>2</a:t>
            </a:r>
          </a:p>
          <a:p>
            <a:pPr>
              <a:defRPr/>
            </a:pPr>
            <a:r>
              <a:rPr lang="da-DK" b="1" dirty="0" err="1">
                <a:solidFill>
                  <a:srgbClr val="FF0000"/>
                </a:solidFill>
              </a:rPr>
              <a:t>τ</a:t>
            </a:r>
            <a:r>
              <a:rPr lang="da-DK" b="1" baseline="-25000" dirty="0" err="1">
                <a:solidFill>
                  <a:srgbClr val="FF0000"/>
                </a:solidFill>
              </a:rPr>
              <a:t>s</a:t>
            </a:r>
            <a:r>
              <a:rPr lang="da-DK" b="1" dirty="0">
                <a:solidFill>
                  <a:srgbClr val="FF0000"/>
                </a:solidFill>
              </a:rPr>
              <a:t> = 400 fs</a:t>
            </a:r>
          </a:p>
          <a:p>
            <a:pPr>
              <a:defRPr/>
            </a:pPr>
            <a:endParaRPr lang="da-DK" dirty="0"/>
          </a:p>
          <a:p>
            <a:pPr marL="285750" indent="-285750">
              <a:buFont typeface="Wingdings" charset="2"/>
              <a:buChar char="Ø"/>
              <a:defRPr/>
            </a:pPr>
            <a:r>
              <a:rPr lang="da-DK" dirty="0"/>
              <a:t>pump &amp; seed </a:t>
            </a:r>
            <a:r>
              <a:rPr lang="da-DK" dirty="0" err="1"/>
              <a:t>cross</a:t>
            </a:r>
            <a:r>
              <a:rPr lang="da-DK" dirty="0"/>
              <a:t> under angle</a:t>
            </a:r>
          </a:p>
          <a:p>
            <a:pPr>
              <a:defRPr/>
            </a:pPr>
            <a:r>
              <a:rPr lang="da-DK" dirty="0"/>
              <a:t>      </a:t>
            </a:r>
            <a:r>
              <a:rPr lang="da-DK" dirty="0" err="1"/>
              <a:t>interaction</a:t>
            </a:r>
            <a:r>
              <a:rPr lang="da-DK" dirty="0"/>
              <a:t> </a:t>
            </a:r>
            <a:r>
              <a:rPr lang="da-DK" dirty="0" err="1"/>
              <a:t>length</a:t>
            </a:r>
            <a:r>
              <a:rPr lang="da-DK" dirty="0"/>
              <a:t>: ≈ 100 </a:t>
            </a:r>
            <a:r>
              <a:rPr lang="da-DK" dirty="0" smtClean="0"/>
              <a:t>μm</a:t>
            </a:r>
          </a:p>
          <a:p>
            <a:pPr>
              <a:defRPr/>
            </a:pPr>
            <a:endParaRPr lang="da-DK" dirty="0"/>
          </a:p>
          <a:p>
            <a:pPr marL="285750" indent="-285750">
              <a:buFont typeface="Wingdings" charset="2"/>
              <a:buChar char="Ø"/>
              <a:defRPr/>
            </a:pPr>
            <a:r>
              <a:rPr lang="da-DK" dirty="0" err="1"/>
              <a:t>energy</a:t>
            </a:r>
            <a:r>
              <a:rPr lang="da-DK" dirty="0"/>
              <a:t> </a:t>
            </a:r>
            <a:r>
              <a:rPr lang="da-DK" dirty="0" err="1"/>
              <a:t>uptake</a:t>
            </a:r>
            <a:r>
              <a:rPr lang="da-DK" dirty="0"/>
              <a:t> of seed </a:t>
            </a:r>
            <a:r>
              <a:rPr lang="da-DK" dirty="0" smtClean="0">
                <a:solidFill>
                  <a:srgbClr val="FF0000"/>
                </a:solidFill>
              </a:rPr>
              <a:t>45 mJ</a:t>
            </a:r>
          </a:p>
          <a:p>
            <a:pPr marL="285750" indent="-285750">
              <a:buFont typeface="Wingdings" charset="2"/>
              <a:buChar char="Ø"/>
              <a:defRPr/>
            </a:pPr>
            <a:endParaRPr lang="da-DK" dirty="0"/>
          </a:p>
          <a:p>
            <a:pPr marL="285750" indent="-285750">
              <a:buFont typeface="Wingdings" charset="2"/>
              <a:buChar char="Ø"/>
              <a:defRPr/>
            </a:pPr>
            <a:r>
              <a:rPr lang="da-DK" dirty="0" err="1"/>
              <a:t>amplification</a:t>
            </a:r>
            <a:r>
              <a:rPr lang="da-DK" dirty="0"/>
              <a:t> factor of 35</a:t>
            </a:r>
          </a:p>
          <a:p>
            <a:pPr>
              <a:defRPr/>
            </a:pPr>
            <a:r>
              <a:rPr lang="da-DK" dirty="0"/>
              <a:t>      (Is/Is0) </a:t>
            </a:r>
            <a:r>
              <a:rPr lang="da-DK" dirty="0" err="1" smtClean="0"/>
              <a:t>achieved</a:t>
            </a:r>
            <a:endParaRPr lang="da-DK" dirty="0" smtClean="0"/>
          </a:p>
          <a:p>
            <a:pPr>
              <a:defRPr/>
            </a:pPr>
            <a:endParaRPr lang="da-DK" dirty="0"/>
          </a:p>
          <a:p>
            <a:pPr marL="285750" indent="-285750">
              <a:buFont typeface="Wingdings" charset="2"/>
              <a:buChar char="Ø"/>
              <a:defRPr/>
            </a:pPr>
            <a:r>
              <a:rPr lang="da-DK" dirty="0"/>
              <a:t>pump </a:t>
            </a:r>
            <a:r>
              <a:rPr lang="da-DK" dirty="0" err="1"/>
              <a:t>depletion</a:t>
            </a:r>
            <a:r>
              <a:rPr lang="da-DK" dirty="0"/>
              <a:t> </a:t>
            </a:r>
            <a:r>
              <a:rPr lang="da-DK" dirty="0" err="1"/>
              <a:t>achieved</a:t>
            </a:r>
            <a:r>
              <a:rPr lang="da-DK" dirty="0"/>
              <a:t> !</a:t>
            </a:r>
          </a:p>
          <a:p>
            <a:pPr>
              <a:defRPr/>
            </a:pPr>
            <a:r>
              <a:rPr lang="da-DK" dirty="0"/>
              <a:t>      (100% on </a:t>
            </a:r>
            <a:r>
              <a:rPr lang="da-DK" dirty="0" err="1"/>
              <a:t>trajectory</a:t>
            </a:r>
            <a:r>
              <a:rPr lang="da-DK" dirty="0" smtClean="0"/>
              <a:t>)</a:t>
            </a:r>
          </a:p>
          <a:p>
            <a:pPr>
              <a:defRPr/>
            </a:pPr>
            <a:endParaRPr lang="da-DK" dirty="0"/>
          </a:p>
          <a:p>
            <a:pPr marL="285750" indent="-285750">
              <a:buFont typeface="Wingdings" charset="2"/>
              <a:buChar char="Ø"/>
              <a:defRPr/>
            </a:pPr>
            <a:r>
              <a:rPr lang="da-DK" dirty="0" err="1"/>
              <a:t>crossed</a:t>
            </a:r>
            <a:r>
              <a:rPr lang="da-DK" dirty="0"/>
              <a:t> </a:t>
            </a:r>
            <a:r>
              <a:rPr lang="da-DK" dirty="0" err="1"/>
              <a:t>polarization</a:t>
            </a:r>
            <a:r>
              <a:rPr lang="da-DK" dirty="0"/>
              <a:t> ⇒ NO</a:t>
            </a:r>
          </a:p>
          <a:p>
            <a:pPr>
              <a:defRPr/>
            </a:pPr>
            <a:r>
              <a:rPr lang="da-DK" dirty="0"/>
              <a:t>      </a:t>
            </a:r>
            <a:r>
              <a:rPr lang="da-DK" dirty="0" err="1"/>
              <a:t>amplification</a:t>
            </a:r>
            <a:endParaRPr lang="da-DK" dirty="0"/>
          </a:p>
        </p:txBody>
      </p:sp>
      <p:sp>
        <p:nvSpPr>
          <p:cNvPr id="9" name="Textfeld 3"/>
          <p:cNvSpPr txBox="1">
            <a:spLocks noChangeArrowheads="1"/>
          </p:cNvSpPr>
          <p:nvPr/>
        </p:nvSpPr>
        <p:spPr bwMode="auto">
          <a:xfrm>
            <a:off x="467544" y="6093296"/>
            <a:ext cx="3480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 b="1" dirty="0">
                <a:solidFill>
                  <a:srgbClr val="0000FF"/>
                </a:solidFill>
                <a:sym typeface="Wingdings" charset="0"/>
              </a:rPr>
              <a:t> L. </a:t>
            </a:r>
            <a:r>
              <a:rPr lang="de-DE" sz="1800" b="1" dirty="0">
                <a:solidFill>
                  <a:srgbClr val="0000FF"/>
                </a:solidFill>
              </a:rPr>
              <a:t>Lancia et al. PRL (</a:t>
            </a:r>
            <a:r>
              <a:rPr lang="de-DE" sz="1800" b="1" dirty="0" smtClean="0">
                <a:solidFill>
                  <a:srgbClr val="0000FF"/>
                </a:solidFill>
              </a:rPr>
              <a:t>2010, 2016)</a:t>
            </a:r>
            <a:endParaRPr lang="de-DE" sz="1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r"/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Record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energy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transfer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by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scan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in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seed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intensity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endParaRPr lang="de-DE" sz="2400" b="1" dirty="0">
              <a:solidFill>
                <a:srgbClr val="0000FF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5" name="Image 4" descr="Schema_SetUp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5" r="22781"/>
          <a:stretch/>
        </p:blipFill>
        <p:spPr>
          <a:xfrm>
            <a:off x="683568" y="1340768"/>
            <a:ext cx="3312368" cy="1865247"/>
          </a:xfrm>
          <a:prstGeom prst="rect">
            <a:avLst/>
          </a:prstGeom>
        </p:spPr>
      </p:pic>
      <p:pic>
        <p:nvPicPr>
          <p:cNvPr id="6" name="Image 5" descr="Energy_in_seed_and_pump_focal_spot_vs_Eseed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845"/>
          <a:stretch/>
        </p:blipFill>
        <p:spPr>
          <a:xfrm>
            <a:off x="698074" y="3286081"/>
            <a:ext cx="3225854" cy="1655087"/>
          </a:xfrm>
          <a:prstGeom prst="rect">
            <a:avLst/>
          </a:prstGeom>
        </p:spPr>
      </p:pic>
      <p:pic>
        <p:nvPicPr>
          <p:cNvPr id="7" name="Image 6" descr="Capture d’écran 2018-03-28 à 17.22.0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3528392" cy="1800200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4932040" y="1111973"/>
            <a:ext cx="2808312" cy="2605059"/>
            <a:chOff x="4860032" y="3632253"/>
            <a:chExt cx="2808312" cy="2605059"/>
          </a:xfrm>
        </p:grpSpPr>
        <p:pic>
          <p:nvPicPr>
            <p:cNvPr id="8" name="Image 7" descr="Simul_F3D_image_3D_Seed.pdf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3632253"/>
              <a:ext cx="2808312" cy="2028995"/>
            </a:xfrm>
            <a:prstGeom prst="rect">
              <a:avLst/>
            </a:prstGeom>
          </p:spPr>
        </p:pic>
        <p:cxnSp>
          <p:nvCxnSpPr>
            <p:cNvPr id="9" name="Connecteur droit avec flèche 8"/>
            <p:cNvCxnSpPr/>
            <p:nvPr/>
          </p:nvCxnSpPr>
          <p:spPr>
            <a:xfrm>
              <a:off x="6660232" y="5517232"/>
              <a:ext cx="432048" cy="72008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arrow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1" name="ZoneTexte 10"/>
          <p:cNvSpPr txBox="1"/>
          <p:nvPr/>
        </p:nvSpPr>
        <p:spPr>
          <a:xfrm>
            <a:off x="107504" y="5146740"/>
            <a:ext cx="8892480" cy="10310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Experiment</a:t>
            </a:r>
            <a:r>
              <a:rPr lang="fr-FR" sz="1600" b="1" dirty="0" smtClean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confirmed</a:t>
            </a:r>
            <a:r>
              <a:rPr lang="fr-FR" sz="1600" b="1" dirty="0" smtClean="0">
                <a:solidFill>
                  <a:srgbClr val="FF0000"/>
                </a:solidFill>
                <a:latin typeface="Calibri Light"/>
                <a:cs typeface="Calibri Light"/>
              </a:rPr>
              <a:t> by </a:t>
            </a:r>
            <a:r>
              <a:rPr lang="fr-FR" sz="1600" b="1" dirty="0" err="1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lang="fr-FR" sz="1600" b="1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heory</a:t>
            </a:r>
            <a:r>
              <a:rPr lang="fr-FR" sz="1600" b="1" dirty="0" smtClean="0">
                <a:solidFill>
                  <a:srgbClr val="FF0000"/>
                </a:solidFill>
                <a:latin typeface="Calibri Light"/>
                <a:cs typeface="Calibri Light"/>
              </a:rPr>
              <a:t> and 3D simulations : optimum </a:t>
            </a:r>
            <a:r>
              <a:rPr lang="fr-FR" sz="1600" b="1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intensity</a:t>
            </a:r>
            <a:r>
              <a:rPr lang="fr-FR" sz="1600" b="1" dirty="0" smtClean="0">
                <a:solidFill>
                  <a:srgbClr val="FF0000"/>
                </a:solidFill>
                <a:latin typeface="Calibri Light"/>
                <a:cs typeface="Calibri Light"/>
              </a:rPr>
              <a:t> I</a:t>
            </a:r>
            <a:r>
              <a:rPr lang="fr-FR" sz="1600" b="1" baseline="-25000" dirty="0" smtClean="0">
                <a:solidFill>
                  <a:srgbClr val="FF0000"/>
                </a:solidFill>
                <a:latin typeface="Calibri Light"/>
                <a:cs typeface="Calibri Light"/>
              </a:rPr>
              <a:t>s</a:t>
            </a:r>
            <a:r>
              <a:rPr lang="fr-FR" sz="1600" b="1" dirty="0" smtClean="0">
                <a:solidFill>
                  <a:srgbClr val="FF0000"/>
                </a:solidFill>
                <a:latin typeface="Calibri Light"/>
                <a:cs typeface="Calibri Light"/>
              </a:rPr>
              <a:t> ~ few % </a:t>
            </a:r>
            <a:r>
              <a:rPr lang="fr-FR" sz="1600" b="1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I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p</a:t>
            </a:r>
            <a:r>
              <a:rPr lang="fr-FR" sz="1600" b="1" dirty="0" smtClean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endParaRPr kumimoji="0" lang="fr-FR" sz="16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Calibri Light"/>
              <a:cs typeface="Calibri Light"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Calibri Light"/>
              <a:cs typeface="Calibri Light"/>
              <a:sym typeface="Helvetica Light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fr-FR" sz="1600" dirty="0" smtClean="0">
                <a:latin typeface="Calibri Light"/>
                <a:cs typeface="Calibri Light"/>
              </a:rPr>
              <a:t>System </a:t>
            </a:r>
            <a:r>
              <a:rPr lang="fr-FR" sz="1600" dirty="0" err="1">
                <a:latin typeface="Calibri Light"/>
                <a:cs typeface="Calibri Light"/>
              </a:rPr>
              <a:t>e</a:t>
            </a:r>
            <a:r>
              <a:rPr lang="fr-FR" sz="1600" dirty="0" err="1" smtClean="0">
                <a:latin typeface="Calibri Light"/>
                <a:cs typeface="Calibri Light"/>
              </a:rPr>
              <a:t>nters</a:t>
            </a:r>
            <a:r>
              <a:rPr lang="fr-FR" sz="1600" dirty="0" smtClean="0">
                <a:latin typeface="Calibri Light"/>
                <a:cs typeface="Calibri Light"/>
              </a:rPr>
              <a:t> more </a:t>
            </a:r>
            <a:r>
              <a:rPr lang="fr-FR" sz="1600" dirty="0" err="1" smtClean="0">
                <a:latin typeface="Calibri Light"/>
                <a:cs typeface="Calibri Light"/>
              </a:rPr>
              <a:t>quickly</a:t>
            </a:r>
            <a:r>
              <a:rPr lang="fr-FR" sz="1600" dirty="0" smtClean="0">
                <a:latin typeface="Calibri Light"/>
                <a:cs typeface="Calibri Light"/>
              </a:rPr>
              <a:t> </a:t>
            </a:r>
            <a:r>
              <a:rPr lang="fr-FR" sz="1600" dirty="0" err="1" smtClean="0">
                <a:latin typeface="Calibri Light"/>
                <a:cs typeface="Calibri Light"/>
              </a:rPr>
              <a:t>into</a:t>
            </a:r>
            <a:r>
              <a:rPr lang="fr-FR" sz="1600" dirty="0" smtClean="0">
                <a:latin typeface="Calibri Light"/>
                <a:cs typeface="Calibri Light"/>
              </a:rPr>
              <a:t> efficient self-</a:t>
            </a:r>
            <a:r>
              <a:rPr lang="fr-FR" sz="1600" dirty="0" err="1" smtClean="0">
                <a:latin typeface="Calibri Light"/>
                <a:cs typeface="Calibri Light"/>
              </a:rPr>
              <a:t>similar</a:t>
            </a:r>
            <a:r>
              <a:rPr lang="fr-FR" sz="1600" dirty="0" smtClean="0">
                <a:latin typeface="Calibri Light"/>
                <a:cs typeface="Calibri Light"/>
              </a:rPr>
              <a:t> </a:t>
            </a:r>
            <a:r>
              <a:rPr lang="fr-FR" sz="1600" dirty="0" err="1" smtClean="0">
                <a:latin typeface="Calibri Light"/>
                <a:cs typeface="Calibri Light"/>
              </a:rPr>
              <a:t>regime</a:t>
            </a:r>
            <a:endParaRPr lang="fr-FR" sz="1600" dirty="0" smtClean="0">
              <a:latin typeface="Calibri Light"/>
              <a:cs typeface="Calibri Light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fr-FR" sz="1600" dirty="0" err="1" smtClean="0">
                <a:latin typeface="Calibri Light"/>
                <a:cs typeface="Calibri Light"/>
              </a:rPr>
              <a:t>Favors</a:t>
            </a:r>
            <a:r>
              <a:rPr lang="fr-FR" sz="1600" dirty="0" smtClean="0">
                <a:latin typeface="Calibri Light"/>
                <a:cs typeface="Calibri Light"/>
              </a:rPr>
              <a:t> </a:t>
            </a:r>
            <a:r>
              <a:rPr lang="fr-FR" sz="1600" dirty="0" err="1" smtClean="0">
                <a:latin typeface="Calibri Light"/>
                <a:cs typeface="Calibri Light"/>
              </a:rPr>
              <a:t>pump</a:t>
            </a:r>
            <a:r>
              <a:rPr lang="fr-FR" sz="1600" dirty="0" smtClean="0">
                <a:latin typeface="Calibri Light"/>
                <a:cs typeface="Calibri Light"/>
              </a:rPr>
              <a:t> </a:t>
            </a:r>
            <a:r>
              <a:rPr lang="fr-FR" sz="1600" dirty="0" err="1" smtClean="0">
                <a:latin typeface="Calibri Light"/>
                <a:cs typeface="Calibri Light"/>
              </a:rPr>
              <a:t>depletion</a:t>
            </a:r>
            <a:r>
              <a:rPr lang="fr-FR" sz="1600" dirty="0" smtClean="0">
                <a:latin typeface="Calibri Light"/>
                <a:cs typeface="Calibri Light"/>
              </a:rPr>
              <a:t> </a:t>
            </a:r>
            <a:r>
              <a:rPr lang="fr-FR" sz="1600" dirty="0" err="1" smtClean="0">
                <a:latin typeface="Calibri Light"/>
                <a:cs typeface="Calibri Light"/>
              </a:rPr>
              <a:t>form</a:t>
            </a:r>
            <a:r>
              <a:rPr lang="fr-FR" sz="1600" dirty="0" smtClean="0">
                <a:latin typeface="Calibri Light"/>
                <a:cs typeface="Calibri Light"/>
              </a:rPr>
              <a:t> the </a:t>
            </a:r>
            <a:r>
              <a:rPr lang="fr-FR" sz="1600" dirty="0" err="1" smtClean="0">
                <a:latin typeface="Calibri Light"/>
                <a:cs typeface="Calibri Light"/>
              </a:rPr>
              <a:t>beginning</a:t>
            </a:r>
            <a:r>
              <a:rPr lang="fr-FR" sz="1600" dirty="0" smtClean="0">
                <a:solidFill>
                  <a:srgbClr val="000000"/>
                </a:solidFill>
                <a:latin typeface="Calibri Light"/>
                <a:cs typeface="Calibri Light"/>
              </a:rPr>
              <a:t> : </a:t>
            </a:r>
            <a:r>
              <a:rPr lang="fr-FR" sz="1600" b="1" dirty="0" smtClean="0">
                <a:solidFill>
                  <a:srgbClr val="FF0000"/>
                </a:solidFill>
                <a:latin typeface="Calibri Light"/>
                <a:cs typeface="Calibri Light"/>
              </a:rPr>
              <a:t>2 J</a:t>
            </a:r>
            <a:r>
              <a:rPr lang="fr-FR" sz="1600" dirty="0" smtClean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energy</a:t>
            </a:r>
            <a:r>
              <a:rPr lang="fr-FR" sz="1600" dirty="0" smtClean="0">
                <a:solidFill>
                  <a:srgbClr val="000000"/>
                </a:solidFill>
                <a:latin typeface="Calibri Light"/>
                <a:cs typeface="Calibri Light"/>
              </a:rPr>
              <a:t> exchange and </a:t>
            </a:r>
            <a:r>
              <a:rPr lang="fr-FR" sz="16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highest</a:t>
            </a:r>
            <a:r>
              <a:rPr lang="fr-FR" sz="1600" dirty="0" smtClean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intensity</a:t>
            </a:r>
            <a:r>
              <a:rPr lang="fr-FR" sz="1600" dirty="0" smtClean="0">
                <a:solidFill>
                  <a:srgbClr val="000000"/>
                </a:solidFill>
                <a:latin typeface="Calibri Light"/>
                <a:cs typeface="Calibri Light"/>
              </a:rPr>
              <a:t> gain. </a:t>
            </a: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Light"/>
              <a:cs typeface="Calibri Light"/>
              <a:sym typeface="Helvetica Light"/>
            </a:endParaRPr>
          </a:p>
        </p:txBody>
      </p:sp>
      <p:sp>
        <p:nvSpPr>
          <p:cNvPr id="14" name="Textfeld 3"/>
          <p:cNvSpPr txBox="1">
            <a:spLocks noChangeArrowheads="1"/>
          </p:cNvSpPr>
          <p:nvPr/>
        </p:nvSpPr>
        <p:spPr bwMode="auto">
          <a:xfrm>
            <a:off x="5580112" y="6309320"/>
            <a:ext cx="335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 b="1" dirty="0">
                <a:solidFill>
                  <a:srgbClr val="0000FF"/>
                </a:solidFill>
                <a:sym typeface="Wingdings" charset="0"/>
              </a:rPr>
              <a:t> </a:t>
            </a:r>
            <a:r>
              <a:rPr lang="de-DE" sz="1800" b="1" dirty="0" smtClean="0">
                <a:solidFill>
                  <a:srgbClr val="0000FF"/>
                </a:solidFill>
                <a:sym typeface="Wingdings" charset="0"/>
              </a:rPr>
              <a:t>J.R. </a:t>
            </a:r>
            <a:r>
              <a:rPr lang="de-DE" sz="1800" b="1" dirty="0" err="1" smtClean="0">
                <a:solidFill>
                  <a:srgbClr val="0000FF"/>
                </a:solidFill>
                <a:sym typeface="Wingdings" charset="0"/>
              </a:rPr>
              <a:t>Marquès</a:t>
            </a:r>
            <a:r>
              <a:rPr lang="de-DE" sz="1800" b="1" dirty="0" smtClean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de-DE" sz="1800" b="1" dirty="0" smtClean="0">
                <a:solidFill>
                  <a:srgbClr val="0000FF"/>
                </a:solidFill>
              </a:rPr>
              <a:t>et </a:t>
            </a:r>
            <a:r>
              <a:rPr lang="de-DE" sz="1800" b="1" dirty="0">
                <a:solidFill>
                  <a:srgbClr val="0000FF"/>
                </a:solidFill>
              </a:rPr>
              <a:t>al. </a:t>
            </a:r>
            <a:r>
              <a:rPr lang="de-DE" sz="1800" b="1" dirty="0" smtClean="0">
                <a:solidFill>
                  <a:srgbClr val="0000FF"/>
                </a:solidFill>
              </a:rPr>
              <a:t>PRX </a:t>
            </a:r>
            <a:r>
              <a:rPr lang="de-DE" sz="1800" b="1" dirty="0">
                <a:solidFill>
                  <a:srgbClr val="0000FF"/>
                </a:solidFill>
              </a:rPr>
              <a:t>(</a:t>
            </a:r>
            <a:r>
              <a:rPr lang="de-DE" sz="1800" b="1" dirty="0" smtClean="0">
                <a:solidFill>
                  <a:srgbClr val="0000FF"/>
                </a:solidFill>
              </a:rPr>
              <a:t>2019)</a:t>
            </a:r>
            <a:endParaRPr lang="de-DE" sz="1800" b="1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24328" y="3465016"/>
            <a:ext cx="396048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0000"/>
                </a:schemeClr>
              </a:gs>
              <a:gs pos="80000">
                <a:schemeClr val="accent1">
                  <a:shade val="93000"/>
                  <a:satMod val="130000"/>
                  <a:alpha val="30000"/>
                </a:schemeClr>
              </a:gs>
              <a:gs pos="100000">
                <a:schemeClr val="accent1">
                  <a:shade val="94000"/>
                  <a:satMod val="135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507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6-08-25 à 12.01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5616624" cy="3168352"/>
          </a:xfrm>
          <a:prstGeom prst="rect">
            <a:avLst/>
          </a:prstGeom>
        </p:spPr>
      </p:pic>
      <p:cxnSp>
        <p:nvCxnSpPr>
          <p:cNvPr id="7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 txBox="1">
            <a:spLocks/>
          </p:cNvSpPr>
          <p:nvPr/>
        </p:nvSpPr>
        <p:spPr bwMode="auto">
          <a:xfrm>
            <a:off x="1619672" y="260350"/>
            <a:ext cx="748895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2D PIC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simulation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of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amplification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over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a large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focal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spot</a:t>
            </a:r>
            <a:endParaRPr lang="de-DE" sz="2400" b="1" dirty="0">
              <a:solidFill>
                <a:srgbClr val="0000FF"/>
              </a:solidFill>
              <a:latin typeface="Calibri" charset="0"/>
              <a:ea typeface="MS PGothic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71600" y="5877272"/>
            <a:ext cx="739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Possibility</a:t>
            </a:r>
            <a:r>
              <a:rPr lang="fr-FR" dirty="0" smtClean="0"/>
              <a:t> of quasi-</a:t>
            </a:r>
            <a:r>
              <a:rPr lang="fr-FR" dirty="0" err="1" smtClean="0"/>
              <a:t>relativistic</a:t>
            </a:r>
            <a:r>
              <a:rPr lang="fr-FR" dirty="0" smtClean="0"/>
              <a:t> </a:t>
            </a:r>
            <a:r>
              <a:rPr lang="fr-FR" dirty="0" err="1" smtClean="0"/>
              <a:t>intensity</a:t>
            </a:r>
            <a:r>
              <a:rPr lang="fr-FR" dirty="0" smtClean="0"/>
              <a:t> over large focal spot ( ~100 microns)!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979712" y="1844824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369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i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33056"/>
            <a:ext cx="4361394" cy="292494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5" name="Titel 1"/>
          <p:cNvSpPr>
            <a:spLocks noGrp="1"/>
          </p:cNvSpPr>
          <p:nvPr>
            <p:ph type="ctrTitle"/>
          </p:nvPr>
        </p:nvSpPr>
        <p:spPr>
          <a:xfrm>
            <a:off x="3491881" y="260350"/>
            <a:ext cx="5544170" cy="819150"/>
          </a:xfrm>
        </p:spPr>
        <p:txBody>
          <a:bodyPr/>
          <a:lstStyle/>
          <a:p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Plasma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focusing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mirror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–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plasma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lens</a:t>
            </a:r>
            <a:endParaRPr lang="de-DE" sz="2400" b="1" dirty="0">
              <a:solidFill>
                <a:srgbClr val="0000FF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4516" name="Textfeld 1"/>
          <p:cNvSpPr txBox="1">
            <a:spLocks noChangeArrowheads="1"/>
          </p:cNvSpPr>
          <p:nvPr/>
        </p:nvSpPr>
        <p:spPr bwMode="auto">
          <a:xfrm>
            <a:off x="251520" y="5589240"/>
            <a:ext cx="37444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hangingPunct="1">
              <a:buFont typeface="Wingdings" charset="0"/>
              <a:buChar char="è"/>
            </a:pPr>
            <a:r>
              <a:rPr lang="de-DE" sz="1800" dirty="0" smtClean="0">
                <a:solidFill>
                  <a:srgbClr val="0000FF"/>
                </a:solidFill>
              </a:rPr>
              <a:t>10PW </a:t>
            </a:r>
            <a:r>
              <a:rPr lang="de-DE" sz="1800" dirty="0" err="1" smtClean="0">
                <a:solidFill>
                  <a:srgbClr val="0000FF"/>
                </a:solidFill>
              </a:rPr>
              <a:t>focusing</a:t>
            </a:r>
            <a:r>
              <a:rPr lang="de-DE" sz="1800" dirty="0" smtClean="0">
                <a:solidFill>
                  <a:srgbClr val="0000FF"/>
                </a:solidFill>
              </a:rPr>
              <a:t>: </a:t>
            </a:r>
          </a:p>
          <a:p>
            <a:pPr eaLnBrk="1" hangingPunct="1"/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smtClean="0">
                <a:solidFill>
                  <a:srgbClr val="0000FF"/>
                </a:solidFill>
              </a:rPr>
              <a:t>     </a:t>
            </a:r>
            <a:r>
              <a:rPr lang="de-DE" sz="1800" dirty="0" err="1" smtClean="0">
                <a:solidFill>
                  <a:srgbClr val="0000FF"/>
                </a:solidFill>
              </a:rPr>
              <a:t>combining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>
                <a:solidFill>
                  <a:srgbClr val="0000FF"/>
                </a:solidFill>
              </a:rPr>
              <a:t>conventional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mirror</a:t>
            </a:r>
            <a:endParaRPr lang="de-DE" sz="18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de-DE" sz="1800" dirty="0" smtClean="0">
                <a:solidFill>
                  <a:srgbClr val="0000FF"/>
                </a:solidFill>
              </a:rPr>
              <a:t>      </a:t>
            </a:r>
            <a:r>
              <a:rPr lang="de-DE" sz="1800" dirty="0" err="1" smtClean="0">
                <a:solidFill>
                  <a:srgbClr val="0000FF"/>
                </a:solidFill>
              </a:rPr>
              <a:t>plasma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>
                <a:solidFill>
                  <a:srgbClr val="0000FF"/>
                </a:solidFill>
              </a:rPr>
              <a:t>mirror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smtClean="0">
                <a:solidFill>
                  <a:srgbClr val="0000FF"/>
                </a:solidFill>
              </a:rPr>
              <a:t>in 2-stage </a:t>
            </a:r>
            <a:r>
              <a:rPr lang="de-DE" sz="1800" dirty="0" err="1" smtClean="0">
                <a:solidFill>
                  <a:srgbClr val="0000FF"/>
                </a:solidFill>
              </a:rPr>
              <a:t>process</a:t>
            </a:r>
            <a:endParaRPr lang="de-DE" sz="1800" dirty="0">
              <a:solidFill>
                <a:srgbClr val="0000FF"/>
              </a:solidFill>
            </a:endParaRPr>
          </a:p>
        </p:txBody>
      </p:sp>
      <p:pic>
        <p:nvPicPr>
          <p:cNvPr id="64517" name="Bild 2" descr="plasma_mirror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844824"/>
            <a:ext cx="90058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9512" y="4221088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de-DE" dirty="0" err="1" smtClean="0"/>
              <a:t>plasma</a:t>
            </a:r>
            <a:r>
              <a:rPr lang="de-DE" dirty="0" smtClean="0"/>
              <a:t> </a:t>
            </a:r>
            <a:r>
              <a:rPr lang="de-DE" dirty="0" err="1" smtClean="0"/>
              <a:t>lens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relativistic</a:t>
            </a:r>
            <a:r>
              <a:rPr lang="de-DE" dirty="0" smtClean="0"/>
              <a:t> </a:t>
            </a:r>
            <a:r>
              <a:rPr lang="de-DE" dirty="0" err="1" smtClean="0"/>
              <a:t>self-focusing</a:t>
            </a:r>
            <a:r>
              <a:rPr lang="de-DE" dirty="0" smtClean="0"/>
              <a:t>: 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instability</a:t>
            </a:r>
            <a:r>
              <a:rPr lang="de-DE" dirty="0" smtClean="0"/>
              <a:t> </a:t>
            </a:r>
            <a:r>
              <a:rPr lang="de-DE" dirty="0" err="1" smtClean="0"/>
              <a:t>usage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9512" y="3717032"/>
            <a:ext cx="1621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Nakatsutsumi</a:t>
            </a:r>
            <a:r>
              <a:rPr lang="de-DE" sz="1400" b="1" dirty="0" smtClean="0"/>
              <a:t> 2010</a:t>
            </a:r>
            <a:endParaRPr lang="de-DE" sz="1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452320" y="6093296"/>
            <a:ext cx="830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Bin 2014</a:t>
            </a:r>
            <a:endParaRPr lang="de-DE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07504" y="1196752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ym typeface="Wingdings"/>
              </a:rPr>
              <a:t>To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focus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amplified</a:t>
            </a:r>
            <a:r>
              <a:rPr lang="de-DE" dirty="0" smtClean="0">
                <a:sym typeface="Wingdings"/>
              </a:rPr>
              <a:t> pulse </a:t>
            </a:r>
            <a:r>
              <a:rPr lang="de-DE" dirty="0" err="1" smtClean="0">
                <a:sym typeface="Wingdings"/>
              </a:rPr>
              <a:t>plasma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optics</a:t>
            </a:r>
            <a:r>
              <a:rPr lang="de-DE" dirty="0" smtClean="0">
                <a:sym typeface="Wingdings"/>
              </a:rPr>
              <a:t> </a:t>
            </a:r>
          </a:p>
          <a:p>
            <a:pPr marL="285750" indent="-285750">
              <a:buFont typeface="Wingdings" charset="0"/>
              <a:buChar char="è"/>
            </a:pP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f</a:t>
            </a:r>
            <a:r>
              <a:rPr lang="de-DE" dirty="0" err="1" smtClean="0">
                <a:sym typeface="Wingdings"/>
              </a:rPr>
              <a:t>ocusing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plasma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mirror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" descr="setup_ol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40" y="1124744"/>
            <a:ext cx="2900461" cy="245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39" name="Titel 1"/>
          <p:cNvSpPr>
            <a:spLocks noGrp="1"/>
          </p:cNvSpPr>
          <p:nvPr>
            <p:ph type="ctrTitle"/>
          </p:nvPr>
        </p:nvSpPr>
        <p:spPr>
          <a:xfrm>
            <a:off x="2195513" y="260350"/>
            <a:ext cx="6840537" cy="819150"/>
          </a:xfrm>
        </p:spPr>
        <p:txBody>
          <a:bodyPr/>
          <a:lstStyle/>
          <a:p>
            <a:r>
              <a:rPr lang="de-DE" sz="2400" b="1">
                <a:solidFill>
                  <a:srgbClr val="0000FF"/>
                </a:solidFill>
                <a:latin typeface="Calibri" charset="0"/>
                <a:ea typeface="MS PGothic" charset="0"/>
              </a:rPr>
              <a:t>Plasma amplification: a longterm perspective</a:t>
            </a:r>
          </a:p>
        </p:txBody>
      </p:sp>
      <p:pic>
        <p:nvPicPr>
          <p:cNvPr id="7" name="Immagin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6" y="1268761"/>
            <a:ext cx="2201467" cy="240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6" descr="Poynt_time_e8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8289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4" descr="schematic2x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504190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3528" y="6237312"/>
            <a:ext cx="452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sym typeface="Wingdings"/>
              </a:rPr>
              <a:t> The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future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of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UHI light pulse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generation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?!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2339752" y="2132856"/>
            <a:ext cx="67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3600" dirty="0">
                <a:solidFill>
                  <a:srgbClr val="FF6600"/>
                </a:solidFill>
                <a:latin typeface="Wingdings" charset="0"/>
                <a:cs typeface="Wingdings" charset="0"/>
                <a:sym typeface="Wingdings" charset="0"/>
              </a:rPr>
              <a:t></a:t>
            </a:r>
            <a:endParaRPr lang="de-DE" sz="3600" dirty="0">
              <a:solidFill>
                <a:srgbClr val="FF6600"/>
              </a:solidFill>
            </a:endParaRPr>
          </a:p>
        </p:txBody>
      </p:sp>
      <p:sp>
        <p:nvSpPr>
          <p:cNvPr id="12" name="Textfeld 12"/>
          <p:cNvSpPr txBox="1">
            <a:spLocks noChangeArrowheads="1"/>
          </p:cNvSpPr>
          <p:nvPr/>
        </p:nvSpPr>
        <p:spPr bwMode="auto">
          <a:xfrm>
            <a:off x="5652120" y="2132856"/>
            <a:ext cx="677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3600" dirty="0">
                <a:solidFill>
                  <a:srgbClr val="FF6600"/>
                </a:solidFill>
                <a:latin typeface="Wingdings" charset="0"/>
                <a:cs typeface="Wingdings" charset="0"/>
                <a:sym typeface="Wingdings" charset="0"/>
              </a:rPr>
              <a:t></a:t>
            </a:r>
            <a:endParaRPr lang="de-DE" sz="3600" dirty="0">
              <a:solidFill>
                <a:srgbClr val="FF6600"/>
              </a:solidFill>
            </a:endParaRPr>
          </a:p>
        </p:txBody>
      </p:sp>
      <p:sp>
        <p:nvSpPr>
          <p:cNvPr id="13" name="Textfeld 15"/>
          <p:cNvSpPr txBox="1">
            <a:spLocks noChangeArrowheads="1"/>
          </p:cNvSpPr>
          <p:nvPr/>
        </p:nvSpPr>
        <p:spPr bwMode="auto">
          <a:xfrm>
            <a:off x="7164288" y="414908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3600" dirty="0">
                <a:solidFill>
                  <a:srgbClr val="FF6600"/>
                </a:solidFill>
                <a:latin typeface="Wingdings" charset="0"/>
                <a:cs typeface="Wingdings" charset="0"/>
                <a:sym typeface="Wingdings" charset="0"/>
              </a:rPr>
              <a:t></a:t>
            </a:r>
            <a:endParaRPr lang="de-DE" sz="3600" dirty="0">
              <a:solidFill>
                <a:srgbClr val="FF6600"/>
              </a:solidFill>
            </a:endParaRPr>
          </a:p>
        </p:txBody>
      </p:sp>
      <p:sp>
        <p:nvSpPr>
          <p:cNvPr id="14" name="Textfeld 15"/>
          <p:cNvSpPr txBox="1">
            <a:spLocks noChangeArrowheads="1"/>
          </p:cNvSpPr>
          <p:nvPr/>
        </p:nvSpPr>
        <p:spPr bwMode="auto">
          <a:xfrm>
            <a:off x="7596336" y="3645024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3600" dirty="0">
                <a:solidFill>
                  <a:srgbClr val="FF6600"/>
                </a:solidFill>
                <a:latin typeface="Wingdings" charset="0"/>
                <a:cs typeface="Wingdings" charset="0"/>
                <a:sym typeface="Wingdings" charset="0"/>
              </a:rPr>
              <a:t></a:t>
            </a:r>
            <a:endParaRPr lang="de-DE" sz="3600" dirty="0">
              <a:solidFill>
                <a:srgbClr val="FF6600"/>
              </a:solidFill>
            </a:endParaRPr>
          </a:p>
        </p:txBody>
      </p:sp>
      <p:sp>
        <p:nvSpPr>
          <p:cNvPr id="15" name="Textfeld 15"/>
          <p:cNvSpPr txBox="1">
            <a:spLocks noChangeArrowheads="1"/>
          </p:cNvSpPr>
          <p:nvPr/>
        </p:nvSpPr>
        <p:spPr bwMode="auto">
          <a:xfrm>
            <a:off x="6660232" y="4653136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3600" dirty="0">
                <a:solidFill>
                  <a:srgbClr val="FF6600"/>
                </a:solidFill>
                <a:latin typeface="Wingdings" charset="0"/>
                <a:cs typeface="Wingdings" charset="0"/>
                <a:sym typeface="Wingdings" charset="0"/>
              </a:rPr>
              <a:t></a:t>
            </a:r>
            <a:endParaRPr lang="de-DE" sz="36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ctrTitle"/>
          </p:nvPr>
        </p:nvSpPr>
        <p:spPr>
          <a:xfrm>
            <a:off x="1115616" y="1988840"/>
            <a:ext cx="7127875" cy="2880097"/>
          </a:xfrm>
        </p:spPr>
        <p:txBody>
          <a:bodyPr/>
          <a:lstStyle/>
          <a:p>
            <a:pPr eaLnBrk="1" hangingPunct="1"/>
            <a:r>
              <a:rPr lang="cs-CZ" sz="4800" b="1" dirty="0" err="1">
                <a:solidFill>
                  <a:srgbClr val="FF6633"/>
                </a:solidFill>
                <a:latin typeface="Verdana" charset="0"/>
                <a:ea typeface="MS PGothic" charset="0"/>
              </a:rPr>
              <a:t>Conclusion</a:t>
            </a:r>
            <a:r>
              <a:rPr lang="cs-CZ" sz="4800" b="1" dirty="0">
                <a:solidFill>
                  <a:srgbClr val="FF6633"/>
                </a:solidFill>
                <a:latin typeface="Verdana" charset="0"/>
                <a:ea typeface="MS PGothic" charset="0"/>
              </a:rPr>
              <a:t>/</a:t>
            </a:r>
            <a:r>
              <a:rPr lang="cs-CZ" sz="4800" b="1" dirty="0" err="1">
                <a:solidFill>
                  <a:srgbClr val="FF6633"/>
                </a:solidFill>
                <a:latin typeface="Verdana" charset="0"/>
                <a:ea typeface="MS PGothic" charset="0"/>
              </a:rPr>
              <a:t>outlook</a:t>
            </a:r>
            <a:endParaRPr lang="en-GB" sz="4800" b="1" dirty="0">
              <a:solidFill>
                <a:srgbClr val="FF6633"/>
              </a:solidFill>
              <a:latin typeface="Verdana" charset="0"/>
              <a:ea typeface="MS PGothic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4" name="Textfeld 1"/>
          <p:cNvSpPr txBox="1">
            <a:spLocks noChangeArrowheads="1"/>
          </p:cNvSpPr>
          <p:nvPr/>
        </p:nvSpPr>
        <p:spPr bwMode="auto">
          <a:xfrm>
            <a:off x="179512" y="1556792"/>
            <a:ext cx="8856984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Wingdings" charset="0"/>
              <a:buAutoNum type="arabicPlain"/>
              <a:defRPr/>
            </a:pPr>
            <a:r>
              <a:rPr lang="de-DE" dirty="0" smtClean="0">
                <a:latin typeface="Times New Roman" charset="0"/>
                <a:cs typeface="Times New Roman" charset="0"/>
              </a:rPr>
              <a:t>Plasma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physics</a:t>
            </a:r>
            <a:r>
              <a:rPr lang="de-DE" dirty="0" smtClean="0">
                <a:latin typeface="Times New Roman" charset="0"/>
                <a:cs typeface="Times New Roman" charset="0"/>
              </a:rPr>
              <a:t>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and</a:t>
            </a:r>
            <a:r>
              <a:rPr lang="de-DE" dirty="0" smtClean="0">
                <a:latin typeface="Times New Roman" charset="0"/>
                <a:cs typeface="Times New Roman" charset="0"/>
              </a:rPr>
              <a:t> LPI :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many</a:t>
            </a:r>
            <a:r>
              <a:rPr lang="de-DE" dirty="0" smtClean="0">
                <a:latin typeface="Times New Roman" charset="0"/>
                <a:cs typeface="Times New Roman" charset="0"/>
              </a:rPr>
              <a:t> open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questions</a:t>
            </a:r>
            <a:r>
              <a:rPr lang="de-DE" dirty="0" smtClean="0">
                <a:latin typeface="Times New Roman" charset="0"/>
                <a:cs typeface="Times New Roman" charset="0"/>
              </a:rPr>
              <a:t>/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problems</a:t>
            </a:r>
            <a:r>
              <a:rPr lang="de-DE" dirty="0" smtClean="0">
                <a:latin typeface="Times New Roman" charset="0"/>
                <a:cs typeface="Times New Roman" charset="0"/>
              </a:rPr>
              <a:t>, </a:t>
            </a:r>
          </a:p>
          <a:p>
            <a:pPr marL="0" indent="0" eaLnBrk="1" hangingPunct="1">
              <a:defRPr/>
            </a:pPr>
            <a:r>
              <a:rPr lang="de-DE" dirty="0">
                <a:latin typeface="Times New Roman" charset="0"/>
                <a:cs typeface="Times New Roman" charset="0"/>
              </a:rPr>
              <a:t> </a:t>
            </a:r>
            <a:r>
              <a:rPr lang="de-DE" dirty="0" smtClean="0">
                <a:latin typeface="Times New Roman" charset="0"/>
                <a:cs typeface="Times New Roman" charset="0"/>
              </a:rPr>
              <a:t>    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they</a:t>
            </a:r>
            <a:r>
              <a:rPr lang="de-DE" dirty="0" smtClean="0">
                <a:latin typeface="Times New Roman" charset="0"/>
                <a:cs typeface="Times New Roman" charset="0"/>
              </a:rPr>
              <a:t>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are</a:t>
            </a:r>
            <a:r>
              <a:rPr lang="de-DE" dirty="0" smtClean="0">
                <a:latin typeface="Times New Roman" charset="0"/>
                <a:cs typeface="Times New Roman" charset="0"/>
              </a:rPr>
              <a:t>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anything</a:t>
            </a:r>
            <a:r>
              <a:rPr lang="de-DE" dirty="0" smtClean="0">
                <a:latin typeface="Times New Roman" charset="0"/>
                <a:cs typeface="Times New Roman" charset="0"/>
              </a:rPr>
              <a:t> but simple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research</a:t>
            </a:r>
            <a:r>
              <a:rPr lang="de-DE" dirty="0" smtClean="0">
                <a:latin typeface="Times New Roman" charset="0"/>
                <a:cs typeface="Times New Roman" charset="0"/>
              </a:rPr>
              <a:t> !</a:t>
            </a:r>
          </a:p>
          <a:p>
            <a:pPr marL="0" indent="0" eaLnBrk="1" hangingPunct="1">
              <a:defRPr/>
            </a:pPr>
            <a:endParaRPr lang="de-DE" dirty="0">
              <a:latin typeface="Times New Roman" charset="0"/>
              <a:cs typeface="Times New Roman" charset="0"/>
            </a:endParaRPr>
          </a:p>
          <a:p>
            <a:pPr eaLnBrk="1" hangingPunct="1">
              <a:buAutoNum type="arabicPlain" startAt="2"/>
              <a:defRPr/>
            </a:pPr>
            <a:r>
              <a:rPr lang="de-DE" dirty="0" smtClean="0">
                <a:latin typeface="Times New Roman" charset="0"/>
                <a:cs typeface="Times New Roman" charset="0"/>
              </a:rPr>
              <a:t>There </a:t>
            </a:r>
            <a:r>
              <a:rPr lang="de-DE" dirty="0" err="1">
                <a:latin typeface="Times New Roman" charset="0"/>
                <a:cs typeface="Times New Roman" charset="0"/>
              </a:rPr>
              <a:t>is</a:t>
            </a:r>
            <a:r>
              <a:rPr lang="de-DE" dirty="0">
                <a:latin typeface="Times New Roman" charset="0"/>
                <a:cs typeface="Times New Roman" charset="0"/>
              </a:rPr>
              <a:t> a </a:t>
            </a:r>
            <a:r>
              <a:rPr lang="de-DE" dirty="0" err="1">
                <a:latin typeface="Times New Roman" charset="0"/>
                <a:cs typeface="Times New Roman" charset="0"/>
              </a:rPr>
              <a:t>multitude</a:t>
            </a:r>
            <a:r>
              <a:rPr lang="de-DE" dirty="0">
                <a:latin typeface="Times New Roman" charset="0"/>
                <a:cs typeface="Times New Roman" charset="0"/>
              </a:rPr>
              <a:t> of </a:t>
            </a:r>
            <a:r>
              <a:rPr lang="de-DE" dirty="0" err="1">
                <a:latin typeface="Times New Roman" charset="0"/>
                <a:cs typeface="Times New Roman" charset="0"/>
              </a:rPr>
              <a:t>research</a:t>
            </a:r>
            <a:r>
              <a:rPr lang="de-DE" dirty="0">
                <a:latin typeface="Times New Roman" charset="0"/>
                <a:cs typeface="Times New Roman" charset="0"/>
              </a:rPr>
              <a:t> </a:t>
            </a:r>
            <a:r>
              <a:rPr lang="de-DE" dirty="0" err="1">
                <a:latin typeface="Times New Roman" charset="0"/>
                <a:cs typeface="Times New Roman" charset="0"/>
              </a:rPr>
              <a:t>topics</a:t>
            </a:r>
            <a:r>
              <a:rPr lang="de-DE" dirty="0">
                <a:latin typeface="Times New Roman" charset="0"/>
                <a:cs typeface="Times New Roman" charset="0"/>
              </a:rPr>
              <a:t> in </a:t>
            </a:r>
            <a:r>
              <a:rPr lang="de-DE" dirty="0" err="1">
                <a:latin typeface="Times New Roman" charset="0"/>
                <a:cs typeface="Times New Roman" charset="0"/>
              </a:rPr>
              <a:t>the</a:t>
            </a:r>
            <a:r>
              <a:rPr lang="de-DE" dirty="0">
                <a:latin typeface="Times New Roman" charset="0"/>
                <a:cs typeface="Times New Roman" charset="0"/>
              </a:rPr>
              <a:t> </a:t>
            </a:r>
            <a:r>
              <a:rPr lang="de-DE" dirty="0" err="1">
                <a:latin typeface="Times New Roman" charset="0"/>
                <a:cs typeface="Times New Roman" charset="0"/>
              </a:rPr>
              <a:t>field</a:t>
            </a:r>
            <a:r>
              <a:rPr lang="de-DE" dirty="0">
                <a:latin typeface="Times New Roman" charset="0"/>
                <a:cs typeface="Times New Roman" charset="0"/>
              </a:rPr>
              <a:t>;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only</a:t>
            </a:r>
            <a:r>
              <a:rPr lang="de-DE" dirty="0" smtClean="0">
                <a:latin typeface="Times New Roman" charset="0"/>
                <a:cs typeface="Times New Roman" charset="0"/>
              </a:rPr>
              <a:t> </a:t>
            </a:r>
            <a:r>
              <a:rPr lang="de-DE" dirty="0" err="1">
                <a:latin typeface="Times New Roman" charset="0"/>
                <a:cs typeface="Times New Roman" charset="0"/>
              </a:rPr>
              <a:t>two</a:t>
            </a:r>
            <a:r>
              <a:rPr lang="de-DE" dirty="0">
                <a:latin typeface="Times New Roman" charset="0"/>
                <a:cs typeface="Times New Roman" charset="0"/>
              </a:rPr>
              <a:t> </a:t>
            </a:r>
            <a:r>
              <a:rPr lang="de-DE" dirty="0" err="1">
                <a:latin typeface="Times New Roman" charset="0"/>
                <a:cs typeface="Times New Roman" charset="0"/>
              </a:rPr>
              <a:t>were</a:t>
            </a:r>
            <a:r>
              <a:rPr lang="de-DE" dirty="0">
                <a:latin typeface="Times New Roman" charset="0"/>
                <a:cs typeface="Times New Roman" charset="0"/>
              </a:rPr>
              <a:t>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presented</a:t>
            </a:r>
            <a:r>
              <a:rPr lang="de-DE" dirty="0" smtClean="0">
                <a:latin typeface="Times New Roman" charset="0"/>
                <a:cs typeface="Times New Roman" charset="0"/>
              </a:rPr>
              <a:t>.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Important</a:t>
            </a:r>
            <a:r>
              <a:rPr lang="de-DE" dirty="0" smtClean="0">
                <a:latin typeface="Times New Roman" charset="0"/>
                <a:cs typeface="Times New Roman" charset="0"/>
              </a:rPr>
              <a:t> also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macroscopic</a:t>
            </a:r>
            <a:r>
              <a:rPr lang="de-DE" dirty="0" smtClean="0">
                <a:latin typeface="Times New Roman" charset="0"/>
                <a:cs typeface="Times New Roman" charset="0"/>
              </a:rPr>
              <a:t>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effects</a:t>
            </a:r>
            <a:r>
              <a:rPr lang="de-DE" dirty="0" smtClean="0">
                <a:latin typeface="Times New Roman" charset="0"/>
                <a:cs typeface="Times New Roman" charset="0"/>
              </a:rPr>
              <a:t> </a:t>
            </a:r>
            <a:r>
              <a:rPr lang="de-DE" dirty="0">
                <a:latin typeface="Times New Roman" charset="0"/>
                <a:cs typeface="Times New Roman" charset="0"/>
              </a:rPr>
              <a:t>e.g. </a:t>
            </a:r>
            <a:r>
              <a:rPr lang="de-DE" dirty="0" err="1">
                <a:latin typeface="Times New Roman" charset="0"/>
                <a:cs typeface="Times New Roman" charset="0"/>
              </a:rPr>
              <a:t>nonlocal</a:t>
            </a:r>
            <a:r>
              <a:rPr lang="de-DE" dirty="0">
                <a:latin typeface="Times New Roman" charset="0"/>
                <a:cs typeface="Times New Roman" charset="0"/>
              </a:rPr>
              <a:t>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transport</a:t>
            </a:r>
            <a:r>
              <a:rPr lang="de-DE" dirty="0" smtClean="0">
                <a:latin typeface="Times New Roman" charset="0"/>
                <a:cs typeface="Times New Roman" charset="0"/>
              </a:rPr>
              <a:t>,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which</a:t>
            </a:r>
            <a:r>
              <a:rPr lang="de-DE" dirty="0" smtClean="0">
                <a:latin typeface="Times New Roman" charset="0"/>
                <a:cs typeface="Times New Roman" charset="0"/>
              </a:rPr>
              <a:t> </a:t>
            </a:r>
            <a:r>
              <a:rPr lang="de-DE" dirty="0" err="1">
                <a:latin typeface="Times New Roman" charset="0"/>
                <a:cs typeface="Times New Roman" charset="0"/>
              </a:rPr>
              <a:t>is</a:t>
            </a:r>
            <a:r>
              <a:rPr lang="de-DE" dirty="0">
                <a:latin typeface="Times New Roman" charset="0"/>
                <a:cs typeface="Times New Roman" charset="0"/>
              </a:rPr>
              <a:t>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big</a:t>
            </a:r>
            <a:r>
              <a:rPr lang="de-DE" dirty="0" smtClean="0">
                <a:latin typeface="Times New Roman" charset="0"/>
                <a:cs typeface="Times New Roman" charset="0"/>
              </a:rPr>
              <a:t>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chapter</a:t>
            </a:r>
            <a:r>
              <a:rPr lang="de-DE" dirty="0" smtClean="0">
                <a:latin typeface="Times New Roman" charset="0"/>
                <a:cs typeface="Times New Roman" charset="0"/>
              </a:rPr>
              <a:t>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of</a:t>
            </a:r>
            <a:r>
              <a:rPr lang="de-DE" dirty="0" smtClean="0">
                <a:latin typeface="Times New Roman" charset="0"/>
                <a:cs typeface="Times New Roman" charset="0"/>
              </a:rPr>
              <a:t> </a:t>
            </a:r>
            <a:r>
              <a:rPr lang="de-DE" dirty="0">
                <a:latin typeface="Times New Roman" charset="0"/>
                <a:cs typeface="Times New Roman" charset="0"/>
              </a:rPr>
              <a:t>laser-plasma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interaction</a:t>
            </a:r>
            <a:r>
              <a:rPr lang="de-DE" dirty="0" smtClean="0">
                <a:latin typeface="Times New Roman" charset="0"/>
                <a:cs typeface="Times New Roman" charset="0"/>
              </a:rPr>
              <a:t>.</a:t>
            </a:r>
            <a:endParaRPr lang="de-DE" dirty="0">
              <a:latin typeface="Times New Roman" charset="0"/>
              <a:cs typeface="Times New Roman" charset="0"/>
            </a:endParaRPr>
          </a:p>
          <a:p>
            <a:pPr marL="0" indent="0" eaLnBrk="1" hangingPunct="1">
              <a:defRPr/>
            </a:pPr>
            <a:endParaRPr lang="de-DE" dirty="0" smtClean="0">
              <a:latin typeface="Times New Roman" charset="0"/>
              <a:cs typeface="Times New Roman" charset="0"/>
            </a:endParaRPr>
          </a:p>
          <a:p>
            <a:pPr eaLnBrk="1" hangingPunct="1">
              <a:buAutoNum type="arabicPlain" startAt="3"/>
              <a:defRPr/>
            </a:pPr>
            <a:r>
              <a:rPr lang="de-DE" dirty="0" smtClean="0">
                <a:latin typeface="Times New Roman" charset="0"/>
                <a:cs typeface="Times New Roman" charset="0"/>
              </a:rPr>
              <a:t>LPI </a:t>
            </a:r>
            <a:r>
              <a:rPr lang="de-DE" dirty="0">
                <a:latin typeface="Times New Roman" charset="0"/>
                <a:cs typeface="Times New Roman" charset="0"/>
              </a:rPr>
              <a:t>for high </a:t>
            </a:r>
            <a:r>
              <a:rPr lang="de-DE" dirty="0" err="1">
                <a:latin typeface="Times New Roman" charset="0"/>
                <a:cs typeface="Times New Roman" charset="0"/>
              </a:rPr>
              <a:t>intensities</a:t>
            </a:r>
            <a:r>
              <a:rPr lang="de-DE" dirty="0">
                <a:latin typeface="Times New Roman" charset="0"/>
                <a:cs typeface="Times New Roman" charset="0"/>
              </a:rPr>
              <a:t> also </a:t>
            </a:r>
            <a:r>
              <a:rPr lang="de-DE" dirty="0" err="1">
                <a:latin typeface="Times New Roman" charset="0"/>
                <a:cs typeface="Times New Roman" charset="0"/>
              </a:rPr>
              <a:t>far</a:t>
            </a:r>
            <a:r>
              <a:rPr lang="de-DE" dirty="0">
                <a:latin typeface="Times New Roman" charset="0"/>
                <a:cs typeface="Times New Roman" charset="0"/>
              </a:rPr>
              <a:t> </a:t>
            </a:r>
            <a:r>
              <a:rPr lang="de-DE" dirty="0" err="1">
                <a:latin typeface="Times New Roman" charset="0"/>
                <a:cs typeface="Times New Roman" charset="0"/>
              </a:rPr>
              <a:t>from</a:t>
            </a:r>
            <a:r>
              <a:rPr lang="de-DE" dirty="0">
                <a:latin typeface="Times New Roman" charset="0"/>
                <a:cs typeface="Times New Roman" charset="0"/>
              </a:rPr>
              <a:t> </a:t>
            </a:r>
            <a:r>
              <a:rPr lang="de-DE" dirty="0" err="1" smtClean="0">
                <a:latin typeface="Times New Roman" charset="0"/>
                <a:cs typeface="Times New Roman" charset="0"/>
              </a:rPr>
              <a:t>understood</a:t>
            </a:r>
            <a:endParaRPr lang="de-DE" dirty="0" smtClean="0">
              <a:latin typeface="Times New Roman" charset="0"/>
              <a:cs typeface="Times New Roman" charset="0"/>
            </a:endParaRPr>
          </a:p>
          <a:p>
            <a:pPr eaLnBrk="1" hangingPunct="1">
              <a:buAutoNum type="arabicPlain" startAt="3"/>
              <a:defRPr/>
            </a:pPr>
            <a:endParaRPr lang="de-DE" dirty="0" smtClean="0">
              <a:latin typeface="Times New Roman" charset="0"/>
              <a:cs typeface="Times New Roman" charset="0"/>
            </a:endParaRPr>
          </a:p>
          <a:p>
            <a:pPr eaLnBrk="1" hangingPunct="1">
              <a:buAutoNum type="arabicPlain" startAt="3"/>
              <a:defRPr/>
            </a:pPr>
            <a:r>
              <a:rPr lang="de-DE" dirty="0">
                <a:solidFill>
                  <a:srgbClr val="FF6633"/>
                </a:solidFill>
                <a:latin typeface="Times New Roman" charset="0"/>
                <a:cs typeface="Times New Roman" charset="0"/>
              </a:rPr>
              <a:t>Experiment </a:t>
            </a:r>
            <a:r>
              <a:rPr lang="de-DE" dirty="0" err="1">
                <a:solidFill>
                  <a:srgbClr val="FF6633"/>
                </a:solidFill>
                <a:latin typeface="Times New Roman" charset="0"/>
                <a:cs typeface="Times New Roman" charset="0"/>
              </a:rPr>
              <a:t>and</a:t>
            </a:r>
            <a:r>
              <a:rPr lang="de-DE" dirty="0">
                <a:solidFill>
                  <a:srgbClr val="FF6633"/>
                </a:solidFill>
                <a:latin typeface="Times New Roman" charset="0"/>
                <a:cs typeface="Times New Roman" charset="0"/>
              </a:rPr>
              <a:t> </a:t>
            </a:r>
            <a:r>
              <a:rPr lang="de-DE" dirty="0" err="1">
                <a:solidFill>
                  <a:srgbClr val="FF6633"/>
                </a:solidFill>
                <a:latin typeface="Times New Roman" charset="0"/>
                <a:cs typeface="Times New Roman" charset="0"/>
              </a:rPr>
              <a:t>theory</a:t>
            </a:r>
            <a:r>
              <a:rPr lang="de-DE" dirty="0">
                <a:solidFill>
                  <a:srgbClr val="FF6633"/>
                </a:solidFill>
                <a:latin typeface="Times New Roman" charset="0"/>
                <a:cs typeface="Times New Roman" charset="0"/>
              </a:rPr>
              <a:t>/</a:t>
            </a:r>
            <a:r>
              <a:rPr lang="de-DE" dirty="0" err="1">
                <a:solidFill>
                  <a:srgbClr val="FF6633"/>
                </a:solidFill>
                <a:latin typeface="Times New Roman" charset="0"/>
                <a:cs typeface="Times New Roman" charset="0"/>
              </a:rPr>
              <a:t>simulation</a:t>
            </a:r>
            <a:r>
              <a:rPr lang="de-DE" dirty="0">
                <a:solidFill>
                  <a:srgbClr val="FF6633"/>
                </a:solidFill>
                <a:latin typeface="Times New Roman" charset="0"/>
                <a:cs typeface="Times New Roman" charset="0"/>
              </a:rPr>
              <a:t> will </a:t>
            </a:r>
            <a:r>
              <a:rPr lang="de-DE" dirty="0" err="1">
                <a:solidFill>
                  <a:srgbClr val="FF6633"/>
                </a:solidFill>
                <a:latin typeface="Times New Roman" charset="0"/>
                <a:cs typeface="Times New Roman" charset="0"/>
              </a:rPr>
              <a:t>have</a:t>
            </a:r>
            <a:r>
              <a:rPr lang="de-DE" dirty="0">
                <a:solidFill>
                  <a:srgbClr val="FF6633"/>
                </a:solidFill>
                <a:latin typeface="Times New Roman" charset="0"/>
                <a:cs typeface="Times New Roman" charset="0"/>
              </a:rPr>
              <a:t> </a:t>
            </a:r>
            <a:r>
              <a:rPr lang="de-DE" dirty="0" err="1">
                <a:solidFill>
                  <a:srgbClr val="FF6633"/>
                </a:solidFill>
                <a:latin typeface="Times New Roman" charset="0"/>
                <a:cs typeface="Times New Roman" charset="0"/>
              </a:rPr>
              <a:t>to</a:t>
            </a:r>
            <a:r>
              <a:rPr lang="de-DE" dirty="0">
                <a:solidFill>
                  <a:srgbClr val="FF6633"/>
                </a:solidFill>
                <a:latin typeface="Times New Roman" charset="0"/>
                <a:cs typeface="Times New Roman" charset="0"/>
              </a:rPr>
              <a:t> </a:t>
            </a:r>
            <a:r>
              <a:rPr lang="de-DE" dirty="0" err="1">
                <a:solidFill>
                  <a:srgbClr val="FF6633"/>
                </a:solidFill>
                <a:latin typeface="Times New Roman" charset="0"/>
                <a:cs typeface="Times New Roman" charset="0"/>
              </a:rPr>
              <a:t>go</a:t>
            </a:r>
            <a:r>
              <a:rPr lang="de-DE" dirty="0">
                <a:solidFill>
                  <a:srgbClr val="FF6633"/>
                </a:solidFill>
                <a:latin typeface="Times New Roman" charset="0"/>
                <a:cs typeface="Times New Roman" charset="0"/>
              </a:rPr>
              <a:t> </a:t>
            </a:r>
            <a:r>
              <a:rPr lang="de-DE" dirty="0" err="1">
                <a:solidFill>
                  <a:srgbClr val="FF6633"/>
                </a:solidFill>
                <a:latin typeface="Times New Roman" charset="0"/>
                <a:cs typeface="Times New Roman" charset="0"/>
              </a:rPr>
              <a:t>hand</a:t>
            </a:r>
            <a:r>
              <a:rPr lang="de-DE" dirty="0">
                <a:solidFill>
                  <a:srgbClr val="FF6633"/>
                </a:solidFill>
                <a:latin typeface="Times New Roman" charset="0"/>
                <a:cs typeface="Times New Roman" charset="0"/>
              </a:rPr>
              <a:t> in </a:t>
            </a:r>
            <a:r>
              <a:rPr lang="de-DE" dirty="0" err="1" smtClean="0">
                <a:solidFill>
                  <a:srgbClr val="FF6633"/>
                </a:solidFill>
                <a:latin typeface="Times New Roman" charset="0"/>
                <a:cs typeface="Times New Roman" charset="0"/>
              </a:rPr>
              <a:t>hand</a:t>
            </a:r>
            <a:r>
              <a:rPr lang="de-DE" dirty="0" smtClean="0">
                <a:solidFill>
                  <a:srgbClr val="FF6633"/>
                </a:solidFill>
                <a:latin typeface="Times New Roman" charset="0"/>
                <a:cs typeface="Times New Roman" charset="0"/>
              </a:rPr>
              <a:t> !!</a:t>
            </a:r>
          </a:p>
          <a:p>
            <a:pPr eaLnBrk="1" hangingPunct="1">
              <a:buAutoNum type="arabicPlain" startAt="3"/>
              <a:defRPr/>
            </a:pPr>
            <a:endParaRPr lang="de-DE" sz="1800" dirty="0" smtClean="0">
              <a:solidFill>
                <a:srgbClr val="FF6633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72708" name="Textfeld 2"/>
          <p:cNvSpPr txBox="1">
            <a:spLocks noChangeArrowheads="1"/>
          </p:cNvSpPr>
          <p:nvPr/>
        </p:nvSpPr>
        <p:spPr bwMode="auto">
          <a:xfrm>
            <a:off x="6876256" y="476672"/>
            <a:ext cx="1742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 err="1" smtClean="0">
                <a:solidFill>
                  <a:srgbClr val="0000FF"/>
                </a:solidFill>
              </a:rPr>
              <a:t>Conclusion</a:t>
            </a:r>
            <a:r>
              <a:rPr lang="de-DE" dirty="0" err="1" smtClean="0">
                <a:solidFill>
                  <a:srgbClr val="0000FF"/>
                </a:solidFill>
              </a:rPr>
              <a:t>s</a:t>
            </a:r>
            <a:endParaRPr lang="de-DE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ctrTitle"/>
          </p:nvPr>
        </p:nvSpPr>
        <p:spPr>
          <a:xfrm>
            <a:off x="1115616" y="1988840"/>
            <a:ext cx="7127875" cy="2880097"/>
          </a:xfrm>
        </p:spPr>
        <p:txBody>
          <a:bodyPr/>
          <a:lstStyle/>
          <a:p>
            <a:pPr eaLnBrk="1" hangingPunct="1"/>
            <a:r>
              <a:rPr lang="cs-CZ" sz="4800" b="1" dirty="0" err="1" smtClean="0">
                <a:solidFill>
                  <a:srgbClr val="FF6633"/>
                </a:solidFill>
                <a:latin typeface="Verdana" charset="0"/>
                <a:ea typeface="MS PGothic" charset="0"/>
              </a:rPr>
              <a:t>Thanks</a:t>
            </a:r>
            <a:r>
              <a:rPr lang="cs-CZ" sz="4800" b="1" dirty="0">
                <a:solidFill>
                  <a:srgbClr val="FF6633"/>
                </a:solidFill>
                <a:latin typeface="Verdana" charset="0"/>
                <a:ea typeface="MS PGothic" charset="0"/>
              </a:rPr>
              <a:t>/</a:t>
            </a:r>
            <a:r>
              <a:rPr lang="cs-CZ" sz="4800" b="1" dirty="0" smtClean="0">
                <a:solidFill>
                  <a:srgbClr val="FF6633"/>
                </a:solidFill>
                <a:latin typeface="Verdana" charset="0"/>
                <a:ea typeface="MS PGothic" charset="0"/>
              </a:rPr>
              <a:t>Díky</a:t>
            </a:r>
            <a:endParaRPr lang="en-GB" sz="4800" b="1" dirty="0">
              <a:solidFill>
                <a:srgbClr val="FF6633"/>
              </a:solidFill>
              <a:latin typeface="Verdana" charset="0"/>
              <a:ea typeface="MS PGothic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7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7" name="Titel 1"/>
          <p:cNvSpPr>
            <a:spLocks noGrp="1"/>
          </p:cNvSpPr>
          <p:nvPr>
            <p:ph type="ctrTitle"/>
          </p:nvPr>
        </p:nvSpPr>
        <p:spPr>
          <a:xfrm>
            <a:off x="5364088" y="332656"/>
            <a:ext cx="3600028" cy="746125"/>
          </a:xfrm>
        </p:spPr>
        <p:txBody>
          <a:bodyPr/>
          <a:lstStyle/>
          <a:p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Relation </a:t>
            </a:r>
            <a:r>
              <a:rPr lang="de-DE" sz="2400" b="1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to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ICF</a:t>
            </a:r>
            <a:endParaRPr lang="de-DE" sz="2400" b="1" dirty="0">
              <a:solidFill>
                <a:srgbClr val="0000FF"/>
              </a:solidFill>
              <a:latin typeface="Calibri" charset="0"/>
              <a:ea typeface="MS PGothic" charset="0"/>
            </a:endParaRPr>
          </a:p>
        </p:txBody>
      </p:sp>
      <p:sp>
        <p:nvSpPr>
          <p:cNvPr id="57348" name="Textfeld 1"/>
          <p:cNvSpPr txBox="1">
            <a:spLocks noChangeArrowheads="1"/>
          </p:cNvSpPr>
          <p:nvPr/>
        </p:nvSpPr>
        <p:spPr bwMode="auto">
          <a:xfrm>
            <a:off x="323528" y="6021288"/>
            <a:ext cx="76929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 dirty="0" smtClean="0">
                <a:solidFill>
                  <a:srgbClr val="0000FF"/>
                </a:solidFill>
                <a:sym typeface="Wingdings"/>
              </a:rPr>
              <a:t> </a:t>
            </a:r>
            <a:r>
              <a:rPr lang="de-DE" sz="1800" dirty="0" err="1" smtClean="0">
                <a:solidFill>
                  <a:srgbClr val="0000FF"/>
                </a:solidFill>
              </a:rPr>
              <a:t>Idea</a:t>
            </a:r>
            <a:r>
              <a:rPr lang="de-DE" sz="1800" dirty="0">
                <a:solidFill>
                  <a:srgbClr val="0000FF"/>
                </a:solidFill>
              </a:rPr>
              <a:t>: </a:t>
            </a:r>
            <a:r>
              <a:rPr lang="de-DE" sz="1800" dirty="0" err="1">
                <a:solidFill>
                  <a:srgbClr val="0000FF"/>
                </a:solidFill>
              </a:rPr>
              <a:t>make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>
                <a:solidFill>
                  <a:srgbClr val="0000FF"/>
                </a:solidFill>
              </a:rPr>
              <a:t>the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>
                <a:solidFill>
                  <a:srgbClr val="0000FF"/>
                </a:solidFill>
              </a:rPr>
              <a:t>transition</a:t>
            </a:r>
            <a:r>
              <a:rPr lang="de-DE" sz="1800" dirty="0">
                <a:solidFill>
                  <a:srgbClr val="0000FF"/>
                </a:solidFill>
              </a:rPr>
              <a:t> from </a:t>
            </a:r>
            <a:r>
              <a:rPr lang="de-DE" sz="1800" dirty="0" err="1">
                <a:solidFill>
                  <a:srgbClr val="0000FF"/>
                </a:solidFill>
              </a:rPr>
              <a:t>random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>
                <a:solidFill>
                  <a:srgbClr val="0000FF"/>
                </a:solidFill>
              </a:rPr>
              <a:t>processes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>
                <a:solidFill>
                  <a:srgbClr val="0000FF"/>
                </a:solidFill>
              </a:rPr>
              <a:t>to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>
                <a:solidFill>
                  <a:srgbClr val="0000FF"/>
                </a:solidFill>
              </a:rPr>
              <a:t>controlled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>
                <a:solidFill>
                  <a:srgbClr val="0000FF"/>
                </a:solidFill>
              </a:rPr>
              <a:t>environment</a:t>
            </a:r>
            <a:endParaRPr lang="de-DE" sz="1800" dirty="0">
              <a:solidFill>
                <a:srgbClr val="0000F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268760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de-DE" dirty="0" err="1" smtClean="0">
                <a:sym typeface="Wingdings"/>
              </a:rPr>
              <a:t>analysis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of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single</a:t>
            </a:r>
            <a:r>
              <a:rPr lang="de-DE" dirty="0" smtClean="0">
                <a:sym typeface="Wingdings"/>
              </a:rPr>
              <a:t> hot-spot </a:t>
            </a:r>
            <a:r>
              <a:rPr lang="de-DE" dirty="0" err="1" smtClean="0">
                <a:sym typeface="Wingdings"/>
              </a:rPr>
              <a:t>for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standard</a:t>
            </a:r>
            <a:r>
              <a:rPr lang="de-DE" dirty="0" smtClean="0">
                <a:sym typeface="Wingdings"/>
              </a:rPr>
              <a:t> ICF </a:t>
            </a:r>
            <a:r>
              <a:rPr lang="de-DE" dirty="0" err="1" smtClean="0">
                <a:sym typeface="Wingdings"/>
              </a:rPr>
              <a:t>conditions</a:t>
            </a:r>
            <a:endParaRPr lang="de-DE" dirty="0" smtClean="0">
              <a:sym typeface="Wingdings"/>
            </a:endParaRPr>
          </a:p>
          <a:p>
            <a:endParaRPr lang="de-DE" dirty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r>
              <a:rPr lang="de-DE" dirty="0" smtClean="0"/>
              <a:t>in </a:t>
            </a:r>
            <a:r>
              <a:rPr lang="de-DE" dirty="0" err="1" smtClean="0"/>
              <a:t>sc</a:t>
            </a:r>
            <a:r>
              <a:rPr lang="de-DE" dirty="0"/>
              <a:t>-</a:t>
            </a:r>
            <a:r>
              <a:rPr lang="de-DE" dirty="0" smtClean="0"/>
              <a:t>regime </a:t>
            </a:r>
            <a:r>
              <a:rPr lang="de-DE" dirty="0" err="1"/>
              <a:t>reflectivity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exhibit</a:t>
            </a:r>
            <a:r>
              <a:rPr lang="de-DE" dirty="0"/>
              <a:t> large </a:t>
            </a:r>
            <a:r>
              <a:rPr lang="de-DE" dirty="0" err="1"/>
              <a:t>oscillations</a:t>
            </a:r>
            <a:r>
              <a:rPr lang="de-DE" dirty="0"/>
              <a:t> (</a:t>
            </a:r>
            <a:r>
              <a:rPr lang="de-DE" dirty="0" err="1"/>
              <a:t>pulsation</a:t>
            </a:r>
            <a:r>
              <a:rPr lang="de-DE" dirty="0"/>
              <a:t> </a:t>
            </a:r>
            <a:r>
              <a:rPr lang="de-DE" dirty="0" err="1"/>
              <a:t>regime</a:t>
            </a:r>
            <a:r>
              <a:rPr lang="de-DE" dirty="0" smtClean="0"/>
              <a:t>),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smtClean="0"/>
              <a:t>     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/>
              <a:t>cavitation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soliton</a:t>
            </a:r>
            <a:r>
              <a:rPr lang="de-DE" dirty="0"/>
              <a:t> </a:t>
            </a:r>
            <a:r>
              <a:rPr lang="de-DE" dirty="0" err="1" smtClean="0"/>
              <a:t>formation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>
                <a:sym typeface="Wingdings"/>
              </a:rPr>
              <a:t> </a:t>
            </a:r>
            <a:r>
              <a:rPr lang="de-DE" dirty="0" err="1">
                <a:sym typeface="Wingdings"/>
              </a:rPr>
              <a:t>b</a:t>
            </a:r>
            <a:r>
              <a:rPr lang="de-DE" dirty="0" err="1" smtClean="0"/>
              <a:t>ackscattered</a:t>
            </a:r>
            <a:r>
              <a:rPr lang="de-DE" dirty="0" smtClean="0"/>
              <a:t> </a:t>
            </a:r>
            <a:r>
              <a:rPr lang="de-DE" dirty="0" err="1"/>
              <a:t>Brillouin</a:t>
            </a:r>
            <a:r>
              <a:rPr lang="de-DE" dirty="0"/>
              <a:t> </a:t>
            </a:r>
            <a:r>
              <a:rPr lang="de-DE" dirty="0" err="1"/>
              <a:t>pulses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strongly</a:t>
            </a:r>
            <a:r>
              <a:rPr lang="de-DE" dirty="0"/>
              <a:t> </a:t>
            </a:r>
            <a:r>
              <a:rPr lang="de-DE" dirty="0" err="1"/>
              <a:t>amplified</a:t>
            </a:r>
            <a:r>
              <a:rPr lang="de-DE" dirty="0"/>
              <a:t> in </a:t>
            </a:r>
            <a:r>
              <a:rPr lang="de-DE" dirty="0" smtClean="0"/>
              <a:t>an </a:t>
            </a:r>
            <a:r>
              <a:rPr lang="de-DE" b="1" dirty="0" err="1" smtClean="0">
                <a:solidFill>
                  <a:srgbClr val="0000FF"/>
                </a:solidFill>
              </a:rPr>
              <a:t>uncontrolled</a:t>
            </a:r>
            <a:r>
              <a:rPr lang="de-DE" dirty="0" smtClean="0"/>
              <a:t> </a:t>
            </a:r>
            <a:r>
              <a:rPr lang="de-DE" dirty="0" err="1"/>
              <a:t>way</a:t>
            </a:r>
            <a:endParaRPr lang="de-DE" dirty="0"/>
          </a:p>
        </p:txBody>
      </p:sp>
      <p:pic>
        <p:nvPicPr>
          <p:cNvPr id="4" name="Bild 3" descr="refle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2858544" cy="2593209"/>
          </a:xfrm>
          <a:prstGeom prst="rect">
            <a:avLst/>
          </a:prstGeom>
        </p:spPr>
      </p:pic>
      <p:pic>
        <p:nvPicPr>
          <p:cNvPr id="5" name="Bild 4" descr="soliton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0968"/>
            <a:ext cx="320750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Textfeld 3"/>
          <p:cNvSpPr txBox="1">
            <a:spLocks noChangeArrowheads="1"/>
          </p:cNvSpPr>
          <p:nvPr/>
        </p:nvSpPr>
        <p:spPr bwMode="auto">
          <a:xfrm>
            <a:off x="2771800" y="476672"/>
            <a:ext cx="6254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0000FF"/>
                </a:solidFill>
              </a:rPr>
              <a:t>The </a:t>
            </a:r>
            <a:r>
              <a:rPr lang="de-DE" b="1" dirty="0" err="1">
                <a:solidFill>
                  <a:srgbClr val="0000FF"/>
                </a:solidFill>
              </a:rPr>
              <a:t>ubiquitous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plasma</a:t>
            </a:r>
            <a:r>
              <a:rPr lang="de-DE" b="1" dirty="0" smtClean="0">
                <a:solidFill>
                  <a:srgbClr val="0000FF"/>
                </a:solidFill>
              </a:rPr>
              <a:t> (</a:t>
            </a:r>
            <a:r>
              <a:rPr lang="de-DE" b="1" i="1" dirty="0">
                <a:solidFill>
                  <a:srgbClr val="0000FF"/>
                </a:solidFill>
              </a:rPr>
              <a:t>The 1</a:t>
            </a:r>
            <a:r>
              <a:rPr lang="de-DE" b="1" i="1" dirty="0" smtClean="0">
                <a:solidFill>
                  <a:srgbClr val="0000FF"/>
                </a:solidFill>
              </a:rPr>
              <a:t>st </a:t>
            </a:r>
            <a:r>
              <a:rPr lang="de-DE" b="1" i="1" dirty="0" err="1">
                <a:solidFill>
                  <a:srgbClr val="0000FF"/>
                </a:solidFill>
              </a:rPr>
              <a:t>state</a:t>
            </a:r>
            <a:r>
              <a:rPr lang="de-DE" b="1" i="1" dirty="0">
                <a:solidFill>
                  <a:srgbClr val="0000FF"/>
                </a:solidFill>
              </a:rPr>
              <a:t> of matter</a:t>
            </a:r>
            <a:r>
              <a:rPr lang="de-DE" b="1" dirty="0">
                <a:solidFill>
                  <a:srgbClr val="0000FF"/>
                </a:solidFill>
              </a:rPr>
              <a:t>) </a:t>
            </a:r>
          </a:p>
        </p:txBody>
      </p:sp>
      <p:pic>
        <p:nvPicPr>
          <p:cNvPr id="19460" name="Bild 4" descr="typical-plasmas-20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051550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5" name="Textfeld 3"/>
          <p:cNvSpPr txBox="1">
            <a:spLocks noChangeArrowheads="1"/>
          </p:cNvSpPr>
          <p:nvPr/>
        </p:nvSpPr>
        <p:spPr bwMode="auto">
          <a:xfrm>
            <a:off x="4427984" y="404664"/>
            <a:ext cx="4506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 err="1" smtClean="0">
                <a:solidFill>
                  <a:srgbClr val="0000FF"/>
                </a:solidFill>
              </a:rPr>
              <a:t>Many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possible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coupling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processes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8916" name="Textfeld 1"/>
          <p:cNvSpPr txBox="1">
            <a:spLocks noChangeArrowheads="1"/>
          </p:cNvSpPr>
          <p:nvPr/>
        </p:nvSpPr>
        <p:spPr bwMode="auto">
          <a:xfrm>
            <a:off x="179512" y="1196752"/>
            <a:ext cx="6177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 dirty="0" smtClean="0">
                <a:solidFill>
                  <a:srgbClr val="0000FF"/>
                </a:solidFill>
                <a:sym typeface="Wingdings"/>
              </a:rPr>
              <a:t> 3-wave resonant </a:t>
            </a:r>
            <a:r>
              <a:rPr lang="de-DE" sz="1800" dirty="0" err="1" smtClean="0">
                <a:solidFill>
                  <a:srgbClr val="0000FF"/>
                </a:solidFill>
                <a:sym typeface="Wingdings"/>
              </a:rPr>
              <a:t>decay</a:t>
            </a:r>
            <a:r>
              <a:rPr lang="de-DE" sz="18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sym typeface="Wingdings"/>
              </a:rPr>
              <a:t>processes</a:t>
            </a:r>
            <a:r>
              <a:rPr lang="de-DE" sz="1800" dirty="0" smtClean="0">
                <a:solidFill>
                  <a:srgbClr val="0000FF"/>
                </a:solidFill>
                <a:sym typeface="Wingdings"/>
              </a:rPr>
              <a:t> in laser-plasma </a:t>
            </a:r>
            <a:r>
              <a:rPr lang="de-DE" sz="1800" dirty="0" err="1" smtClean="0">
                <a:solidFill>
                  <a:srgbClr val="0000FF"/>
                </a:solidFill>
                <a:sym typeface="Wingdings"/>
              </a:rPr>
              <a:t>interaction</a:t>
            </a:r>
            <a:endParaRPr lang="de-DE" sz="1800" dirty="0">
              <a:solidFill>
                <a:srgbClr val="0000F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55576" y="1844824"/>
            <a:ext cx="554678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e</a:t>
            </a:r>
            <a:r>
              <a:rPr lang="de-DE" b="1" dirty="0" err="1" smtClean="0">
                <a:solidFill>
                  <a:srgbClr val="FF0000"/>
                </a:solidFill>
              </a:rPr>
              <a:t>mw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emw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 + epw  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(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stimulated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Raman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scattering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, SRS)</a:t>
            </a:r>
          </a:p>
          <a:p>
            <a:r>
              <a:rPr lang="de-DE" dirty="0" smtClean="0">
                <a:sym typeface="Wingdings"/>
              </a:rPr>
              <a:t> </a:t>
            </a:r>
          </a:p>
          <a:p>
            <a:r>
              <a:rPr lang="de-DE" b="1" dirty="0" err="1">
                <a:solidFill>
                  <a:srgbClr val="FF0000"/>
                </a:solidFill>
              </a:rPr>
              <a:t>e</a:t>
            </a:r>
            <a:r>
              <a:rPr lang="de-DE" b="1" dirty="0" err="1" smtClean="0">
                <a:solidFill>
                  <a:srgbClr val="FF0000"/>
                </a:solidFill>
              </a:rPr>
              <a:t>mw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emw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 +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iaw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 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(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stimulated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Brillouin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scattering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, SBS)</a:t>
            </a:r>
          </a:p>
          <a:p>
            <a:endParaRPr lang="de-DE" dirty="0">
              <a:solidFill>
                <a:srgbClr val="FF0000"/>
              </a:solidFill>
              <a:sym typeface="Wingdings"/>
            </a:endParaRPr>
          </a:p>
          <a:p>
            <a:r>
              <a:rPr lang="de-DE" b="1" dirty="0" err="1">
                <a:solidFill>
                  <a:srgbClr val="FF0000"/>
                </a:solidFill>
              </a:rPr>
              <a:t>e</a:t>
            </a:r>
            <a:r>
              <a:rPr lang="de-DE" b="1" dirty="0" err="1" smtClean="0">
                <a:solidFill>
                  <a:srgbClr val="FF0000"/>
                </a:solidFill>
              </a:rPr>
              <a:t>mw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 epw + epw  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(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two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-plasmon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decay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instability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, TPD)</a:t>
            </a:r>
          </a:p>
          <a:p>
            <a:endParaRPr lang="de-DE" dirty="0">
              <a:solidFill>
                <a:srgbClr val="FF0000"/>
              </a:solidFill>
              <a:sym typeface="Wingdings"/>
            </a:endParaRPr>
          </a:p>
          <a:p>
            <a:r>
              <a:rPr lang="de-DE" b="1" dirty="0">
                <a:solidFill>
                  <a:srgbClr val="FF0000"/>
                </a:solidFill>
              </a:rPr>
              <a:t>e</a:t>
            </a:r>
            <a:r>
              <a:rPr lang="de-DE" b="1" dirty="0" smtClean="0">
                <a:solidFill>
                  <a:srgbClr val="FF0000"/>
                </a:solidFill>
              </a:rPr>
              <a:t>pw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 epw +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iaw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 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(Langmuir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decay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instability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, LDI)</a:t>
            </a:r>
          </a:p>
          <a:p>
            <a:endParaRPr lang="de-DE" dirty="0">
              <a:sym typeface="Wingdings"/>
            </a:endParaRPr>
          </a:p>
          <a:p>
            <a:r>
              <a:rPr lang="de-DE" dirty="0" err="1"/>
              <a:t>e</a:t>
            </a:r>
            <a:r>
              <a:rPr lang="de-DE" dirty="0" err="1" smtClean="0"/>
              <a:t>mw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 epw + </a:t>
            </a:r>
            <a:r>
              <a:rPr lang="de-DE" dirty="0" err="1" smtClean="0">
                <a:sym typeface="Wingdings"/>
              </a:rPr>
              <a:t>iaw</a:t>
            </a:r>
            <a:r>
              <a:rPr lang="de-DE" dirty="0" smtClean="0">
                <a:sym typeface="Wingdings"/>
              </a:rPr>
              <a:t>   (</a:t>
            </a:r>
            <a:r>
              <a:rPr lang="de-DE" dirty="0" err="1" smtClean="0">
                <a:sym typeface="Wingdings"/>
              </a:rPr>
              <a:t>parametric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decay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instability</a:t>
            </a:r>
            <a:r>
              <a:rPr lang="de-DE" dirty="0" smtClean="0">
                <a:sym typeface="Wingdings"/>
              </a:rPr>
              <a:t>)</a:t>
            </a:r>
          </a:p>
          <a:p>
            <a:endParaRPr lang="de-DE" dirty="0">
              <a:sym typeface="Wingdings"/>
            </a:endParaRPr>
          </a:p>
          <a:p>
            <a:r>
              <a:rPr lang="de-DE" dirty="0"/>
              <a:t>e</a:t>
            </a:r>
            <a:r>
              <a:rPr lang="de-DE" dirty="0" smtClean="0"/>
              <a:t>pw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emw</a:t>
            </a:r>
            <a:r>
              <a:rPr lang="de-DE" dirty="0" smtClean="0">
                <a:sym typeface="Wingdings"/>
              </a:rPr>
              <a:t> + </a:t>
            </a:r>
            <a:r>
              <a:rPr lang="de-DE" dirty="0" err="1" smtClean="0">
                <a:sym typeface="Wingdings"/>
              </a:rPr>
              <a:t>iaw</a:t>
            </a:r>
            <a:r>
              <a:rPr lang="de-DE" dirty="0" smtClean="0">
                <a:sym typeface="Wingdings"/>
              </a:rPr>
              <a:t>  (</a:t>
            </a:r>
            <a:r>
              <a:rPr lang="de-DE" dirty="0" err="1" smtClean="0">
                <a:sym typeface="Wingdings"/>
              </a:rPr>
              <a:t>electromagnetic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decay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instability</a:t>
            </a:r>
            <a:r>
              <a:rPr lang="de-DE" dirty="0" smtClean="0">
                <a:sym typeface="Wingdings"/>
              </a:rPr>
              <a:t>)</a:t>
            </a:r>
          </a:p>
          <a:p>
            <a:endParaRPr lang="de-DE" dirty="0">
              <a:sym typeface="Wingdings"/>
            </a:endParaRPr>
          </a:p>
          <a:p>
            <a:r>
              <a:rPr lang="de-DE" dirty="0" err="1">
                <a:sym typeface="Wingdings"/>
              </a:rPr>
              <a:t>i</a:t>
            </a:r>
            <a:r>
              <a:rPr lang="de-DE" dirty="0" err="1" smtClean="0">
                <a:sym typeface="Wingdings"/>
              </a:rPr>
              <a:t>aw</a:t>
            </a:r>
            <a:r>
              <a:rPr lang="de-DE" dirty="0" smtClean="0">
                <a:sym typeface="Wingdings"/>
              </a:rPr>
              <a:t>  </a:t>
            </a:r>
            <a:r>
              <a:rPr lang="de-DE" dirty="0" err="1" smtClean="0">
                <a:sym typeface="Wingdings"/>
              </a:rPr>
              <a:t>iaw</a:t>
            </a:r>
            <a:r>
              <a:rPr lang="de-DE" dirty="0" smtClean="0">
                <a:sym typeface="Wingdings"/>
              </a:rPr>
              <a:t> + </a:t>
            </a:r>
            <a:r>
              <a:rPr lang="de-DE" dirty="0" err="1" smtClean="0">
                <a:sym typeface="Wingdings"/>
              </a:rPr>
              <a:t>iaw</a:t>
            </a:r>
            <a:r>
              <a:rPr lang="de-DE" dirty="0" smtClean="0">
                <a:sym typeface="Wingdings"/>
              </a:rPr>
              <a:t>  (</a:t>
            </a:r>
            <a:r>
              <a:rPr lang="de-DE" dirty="0" err="1" smtClean="0">
                <a:sym typeface="Wingdings"/>
              </a:rPr>
              <a:t>two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wave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decay</a:t>
            </a:r>
            <a:r>
              <a:rPr lang="de-DE" dirty="0" smtClean="0">
                <a:sym typeface="Wingdings"/>
              </a:rPr>
              <a:t>)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79512" y="5949280"/>
            <a:ext cx="868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de-DE" b="1" dirty="0" err="1">
                <a:solidFill>
                  <a:srgbClr val="0000FF"/>
                </a:solidFill>
                <a:sym typeface="Wingdings"/>
              </a:rPr>
              <a:t>o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ther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nonlinear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processes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: </a:t>
            </a:r>
            <a:r>
              <a:rPr lang="de-DE" dirty="0" err="1">
                <a:solidFill>
                  <a:srgbClr val="000000"/>
                </a:solidFill>
                <a:sym typeface="Wingdings"/>
              </a:rPr>
              <a:t>f</a:t>
            </a:r>
            <a:r>
              <a:rPr lang="de-DE" dirty="0" err="1" smtClean="0">
                <a:solidFill>
                  <a:srgbClr val="000000"/>
                </a:solidFill>
                <a:sym typeface="Wingdings"/>
              </a:rPr>
              <a:t>ilamentation</a:t>
            </a:r>
            <a:r>
              <a:rPr lang="de-DE" dirty="0" smtClean="0">
                <a:solidFill>
                  <a:srgbClr val="000000"/>
                </a:solidFill>
                <a:sym typeface="Wingdings"/>
              </a:rPr>
              <a:t>, </a:t>
            </a:r>
            <a:r>
              <a:rPr lang="de-DE" dirty="0" err="1">
                <a:solidFill>
                  <a:srgbClr val="000000"/>
                </a:solidFill>
                <a:sym typeface="Wingdings"/>
              </a:rPr>
              <a:t>s</a:t>
            </a:r>
            <a:r>
              <a:rPr lang="de-DE" dirty="0" err="1" smtClean="0">
                <a:solidFill>
                  <a:srgbClr val="000000"/>
                </a:solidFill>
              </a:rPr>
              <a:t>elf-focusing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dirty="0" err="1">
                <a:solidFill>
                  <a:srgbClr val="000000"/>
                </a:solidFill>
              </a:rPr>
              <a:t>m</a:t>
            </a:r>
            <a:r>
              <a:rPr lang="de-DE" dirty="0" err="1" smtClean="0">
                <a:solidFill>
                  <a:srgbClr val="000000"/>
                </a:solidFill>
              </a:rPr>
              <a:t>odulational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instability</a:t>
            </a:r>
            <a:r>
              <a:rPr lang="de-DE" dirty="0" smtClean="0">
                <a:solidFill>
                  <a:srgbClr val="000000"/>
                </a:solidFill>
              </a:rPr>
              <a:t> etc. etc.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" name="Bild 3" descr="figure_4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060848"/>
            <a:ext cx="2170248" cy="1197904"/>
          </a:xfrm>
          <a:prstGeom prst="rect">
            <a:avLst/>
          </a:prstGeom>
        </p:spPr>
      </p:pic>
      <p:pic>
        <p:nvPicPr>
          <p:cNvPr id="8" name="Bild 7" descr="figure_4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12976"/>
            <a:ext cx="1969074" cy="118876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812360" y="3068960"/>
            <a:ext cx="56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TPD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Bild 2" descr="fusion_carto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21163"/>
            <a:ext cx="5364163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8" name="Titel 1"/>
          <p:cNvSpPr>
            <a:spLocks noGrp="1"/>
          </p:cNvSpPr>
          <p:nvPr>
            <p:ph type="ctrTitle"/>
          </p:nvPr>
        </p:nvSpPr>
        <p:spPr>
          <a:xfrm>
            <a:off x="6444208" y="260648"/>
            <a:ext cx="2448272" cy="819150"/>
          </a:xfrm>
        </p:spPr>
        <p:txBody>
          <a:bodyPr/>
          <a:lstStyle/>
          <a:p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Why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MS PGothic" charset="0"/>
              </a:rPr>
              <a:t>fusion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MS PGothic" charset="0"/>
              </a:rPr>
              <a:t> ?</a:t>
            </a:r>
          </a:p>
        </p:txBody>
      </p:sp>
      <p:pic>
        <p:nvPicPr>
          <p:cNvPr id="41989" name="Bild 1" descr="Sustai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53707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iger Pfeil 3"/>
          <p:cNvSpPr/>
          <p:nvPr/>
        </p:nvSpPr>
        <p:spPr>
          <a:xfrm rot="5400000">
            <a:off x="5436394" y="2132806"/>
            <a:ext cx="1727200" cy="216058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41991" name="Textfeld 4"/>
          <p:cNvSpPr txBox="1">
            <a:spLocks noChangeArrowheads="1"/>
          </p:cNvSpPr>
          <p:nvPr/>
        </p:nvSpPr>
        <p:spPr bwMode="auto">
          <a:xfrm>
            <a:off x="1331640" y="5805264"/>
            <a:ext cx="2231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800" b="1" dirty="0" err="1" smtClean="0">
                <a:solidFill>
                  <a:srgbClr val="0000FF"/>
                </a:solidFill>
              </a:rPr>
              <a:t>To</a:t>
            </a:r>
            <a:r>
              <a:rPr lang="de-DE" sz="1800" b="1" dirty="0" smtClean="0">
                <a:solidFill>
                  <a:srgbClr val="0000FF"/>
                </a:solidFill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</a:rPr>
              <a:t>avoid</a:t>
            </a:r>
            <a:r>
              <a:rPr lang="de-DE" sz="1800" b="1" dirty="0" smtClean="0">
                <a:solidFill>
                  <a:srgbClr val="0000FF"/>
                </a:solidFill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</a:rPr>
              <a:t>the</a:t>
            </a:r>
            <a:r>
              <a:rPr lang="de-DE" sz="1800" b="1" dirty="0" smtClean="0">
                <a:solidFill>
                  <a:srgbClr val="0000FF"/>
                </a:solidFill>
              </a:rPr>
              <a:t> last </a:t>
            </a:r>
            <a:r>
              <a:rPr lang="de-DE" sz="1800" b="1" dirty="0" err="1" smtClean="0">
                <a:solidFill>
                  <a:srgbClr val="0000FF"/>
                </a:solidFill>
              </a:rPr>
              <a:t>step</a:t>
            </a:r>
            <a:r>
              <a:rPr lang="de-DE" sz="1800" b="1" dirty="0" smtClean="0">
                <a:solidFill>
                  <a:srgbClr val="0000FF"/>
                </a:solidFill>
              </a:rPr>
              <a:t>, </a:t>
            </a:r>
            <a:r>
              <a:rPr lang="de-DE" sz="1800" b="1" dirty="0" err="1">
                <a:solidFill>
                  <a:srgbClr val="0000FF"/>
                </a:solidFill>
              </a:rPr>
              <a:t>i</a:t>
            </a:r>
            <a:r>
              <a:rPr lang="de-DE" sz="1800" b="1" dirty="0" err="1" smtClean="0">
                <a:solidFill>
                  <a:srgbClr val="0000FF"/>
                </a:solidFill>
              </a:rPr>
              <a:t>f</a:t>
            </a:r>
            <a:r>
              <a:rPr lang="de-DE" sz="1800" b="1" dirty="0" smtClean="0">
                <a:solidFill>
                  <a:srgbClr val="0000FF"/>
                </a:solidFill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</a:rPr>
              <a:t>possible</a:t>
            </a:r>
            <a:r>
              <a:rPr lang="de-DE" sz="1800" b="1" dirty="0" smtClean="0">
                <a:solidFill>
                  <a:srgbClr val="0000FF"/>
                </a:solidFill>
              </a:rPr>
              <a:t>!  </a:t>
            </a:r>
            <a:r>
              <a:rPr lang="de-DE" sz="1800" b="1" dirty="0">
                <a:solidFill>
                  <a:srgbClr val="0000FF"/>
                </a:solidFill>
                <a:sym typeface="Wingdings" charset="0"/>
              </a:rPr>
              <a:t></a:t>
            </a:r>
            <a:endParaRPr lang="de-DE" sz="1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Textfeld 3"/>
          <p:cNvSpPr txBox="1">
            <a:spLocks noChangeArrowheads="1"/>
          </p:cNvSpPr>
          <p:nvPr/>
        </p:nvSpPr>
        <p:spPr bwMode="auto">
          <a:xfrm>
            <a:off x="3059832" y="476672"/>
            <a:ext cx="5573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 err="1">
                <a:solidFill>
                  <a:srgbClr val="0000FF"/>
                </a:solidFill>
              </a:rPr>
              <a:t>Defining</a:t>
            </a:r>
            <a:r>
              <a:rPr lang="de-DE" b="1" dirty="0">
                <a:solidFill>
                  <a:srgbClr val="0000FF"/>
                </a:solidFill>
              </a:rPr>
              <a:t> a </a:t>
            </a:r>
            <a:r>
              <a:rPr lang="de-DE" b="1" dirty="0" err="1" smtClean="0">
                <a:solidFill>
                  <a:srgbClr val="0000FF"/>
                </a:solidFill>
              </a:rPr>
              <a:t>plasma</a:t>
            </a:r>
            <a:r>
              <a:rPr lang="de-DE" b="1" dirty="0" smtClean="0">
                <a:solidFill>
                  <a:srgbClr val="0000FF"/>
                </a:solidFill>
              </a:rPr>
              <a:t>: </a:t>
            </a:r>
            <a:r>
              <a:rPr lang="de-DE" b="1" dirty="0" err="1" smtClean="0">
                <a:solidFill>
                  <a:srgbClr val="0000FF"/>
                </a:solidFill>
              </a:rPr>
              <a:t>some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basic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parameters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2204864"/>
            <a:ext cx="864096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l-GR" sz="2000" b="1" dirty="0" smtClean="0">
                <a:solidFill>
                  <a:srgbClr val="FF0000"/>
                </a:solidFill>
              </a:rPr>
              <a:t>(electron) plasma frequency:    </a:t>
            </a:r>
            <a:r>
              <a:rPr lang="el-GR" sz="2000" dirty="0" smtClean="0"/>
              <a:t>ω</a:t>
            </a:r>
            <a:r>
              <a:rPr lang="el-GR" sz="2000" baseline="-25000" dirty="0" smtClean="0"/>
              <a:t>pe</a:t>
            </a:r>
            <a:r>
              <a:rPr lang="el-GR" sz="2000" dirty="0" smtClean="0"/>
              <a:t> </a:t>
            </a:r>
            <a:r>
              <a:rPr lang="el-GR" sz="2000" dirty="0"/>
              <a:t>= (4πn</a:t>
            </a:r>
            <a:r>
              <a:rPr lang="el-GR" sz="2000" baseline="-25000" dirty="0"/>
              <a:t>e</a:t>
            </a:r>
            <a:r>
              <a:rPr lang="el-GR" sz="2000" dirty="0"/>
              <a:t>e</a:t>
            </a:r>
            <a:r>
              <a:rPr lang="el-GR" sz="2000" baseline="30000" dirty="0"/>
              <a:t>2</a:t>
            </a:r>
            <a:r>
              <a:rPr lang="el-GR" sz="2000" dirty="0"/>
              <a:t>/m</a:t>
            </a:r>
            <a:r>
              <a:rPr lang="el-GR" sz="2000" baseline="-25000" dirty="0"/>
              <a:t>e</a:t>
            </a:r>
            <a:r>
              <a:rPr lang="el-GR" sz="2000" dirty="0"/>
              <a:t>)</a:t>
            </a:r>
            <a:r>
              <a:rPr lang="el-GR" sz="2000" baseline="30000" dirty="0"/>
              <a:t>1/</a:t>
            </a:r>
            <a:r>
              <a:rPr lang="el-GR" sz="2000" baseline="30000" dirty="0" smtClean="0"/>
              <a:t>2 </a:t>
            </a:r>
            <a:r>
              <a:rPr lang="el-GR" sz="2000" dirty="0" smtClean="0"/>
              <a:t> = </a:t>
            </a:r>
            <a:r>
              <a:rPr lang="da-DK" sz="2000" dirty="0"/>
              <a:t>5.64 </a:t>
            </a:r>
            <a:r>
              <a:rPr lang="da-DK" sz="2000" dirty="0" smtClean="0"/>
              <a:t>x 10</a:t>
            </a:r>
            <a:r>
              <a:rPr lang="da-DK" sz="2000" baseline="30000" dirty="0" smtClean="0"/>
              <a:t>4</a:t>
            </a:r>
            <a:r>
              <a:rPr lang="da-DK" sz="2000" dirty="0"/>
              <a:t> </a:t>
            </a:r>
            <a:r>
              <a:rPr lang="da-DK" sz="2000" dirty="0" smtClean="0"/>
              <a:t>n</a:t>
            </a:r>
            <a:r>
              <a:rPr lang="da-DK" sz="2000" baseline="-25000" dirty="0" smtClean="0"/>
              <a:t>e</a:t>
            </a:r>
            <a:r>
              <a:rPr lang="da-DK" sz="2000" baseline="30000" dirty="0" smtClean="0"/>
              <a:t>1/2</a:t>
            </a:r>
            <a:r>
              <a:rPr lang="da-DK" sz="2000" dirty="0" smtClean="0"/>
              <a:t> [Hz}</a:t>
            </a:r>
          </a:p>
          <a:p>
            <a:pPr marL="342900" indent="-342900">
              <a:buFont typeface="Wingdings" charset="2"/>
              <a:buChar char="Ø"/>
            </a:pPr>
            <a:endParaRPr lang="da-DK" sz="2000" dirty="0"/>
          </a:p>
          <a:p>
            <a:pPr marL="342900" indent="-342900">
              <a:buFont typeface="Wingdings" charset="2"/>
              <a:buChar char="Ø"/>
            </a:pPr>
            <a:r>
              <a:rPr lang="da-DK" sz="2000" b="1" dirty="0" smtClean="0">
                <a:solidFill>
                  <a:srgbClr val="FF0000"/>
                </a:solidFill>
              </a:rPr>
              <a:t>(</a:t>
            </a:r>
            <a:r>
              <a:rPr lang="da-DK" sz="2000" b="1" dirty="0" err="1" smtClean="0">
                <a:solidFill>
                  <a:srgbClr val="FF0000"/>
                </a:solidFill>
              </a:rPr>
              <a:t>shielding</a:t>
            </a:r>
            <a:r>
              <a:rPr lang="da-DK" sz="2000" b="1" dirty="0" smtClean="0">
                <a:solidFill>
                  <a:srgbClr val="FF0000"/>
                </a:solidFill>
              </a:rPr>
              <a:t>) </a:t>
            </a:r>
            <a:r>
              <a:rPr lang="da-DK" sz="2000" b="1" dirty="0" err="1" smtClean="0">
                <a:solidFill>
                  <a:srgbClr val="FF0000"/>
                </a:solidFill>
              </a:rPr>
              <a:t>Debye</a:t>
            </a:r>
            <a:r>
              <a:rPr lang="da-DK" sz="2000" b="1" dirty="0" smtClean="0">
                <a:solidFill>
                  <a:srgbClr val="FF0000"/>
                </a:solidFill>
              </a:rPr>
              <a:t> </a:t>
            </a:r>
            <a:r>
              <a:rPr lang="da-DK" sz="2000" b="1" dirty="0" err="1" smtClean="0">
                <a:solidFill>
                  <a:srgbClr val="FF0000"/>
                </a:solidFill>
              </a:rPr>
              <a:t>length</a:t>
            </a:r>
            <a:r>
              <a:rPr lang="da-DK" sz="2000" b="1" dirty="0" smtClean="0">
                <a:solidFill>
                  <a:srgbClr val="FF0000"/>
                </a:solidFill>
              </a:rPr>
              <a:t>:   </a:t>
            </a:r>
            <a:r>
              <a:rPr lang="el-GR" sz="2000" dirty="0" smtClean="0"/>
              <a:t>λ</a:t>
            </a:r>
            <a:r>
              <a:rPr lang="el-GR" sz="2000" baseline="-25000" dirty="0" smtClean="0"/>
              <a:t>D</a:t>
            </a:r>
            <a:r>
              <a:rPr lang="el-GR" sz="2000" dirty="0" smtClean="0"/>
              <a:t> </a:t>
            </a:r>
            <a:r>
              <a:rPr lang="el-GR" sz="2000" dirty="0"/>
              <a:t>= (</a:t>
            </a:r>
            <a:r>
              <a:rPr lang="el-GR" sz="2000" dirty="0" smtClean="0"/>
              <a:t>kT</a:t>
            </a:r>
            <a:r>
              <a:rPr lang="el-GR" sz="2000" baseline="-25000" dirty="0" smtClean="0"/>
              <a:t>e</a:t>
            </a:r>
            <a:r>
              <a:rPr lang="el-GR" sz="2000" dirty="0" smtClean="0"/>
              <a:t>/</a:t>
            </a:r>
            <a:r>
              <a:rPr lang="el-GR" sz="2000" dirty="0"/>
              <a:t>4πne</a:t>
            </a:r>
            <a:r>
              <a:rPr lang="el-GR" sz="2000" baseline="30000" dirty="0"/>
              <a:t>2</a:t>
            </a:r>
            <a:r>
              <a:rPr lang="el-GR" sz="2000" dirty="0"/>
              <a:t>)</a:t>
            </a:r>
            <a:r>
              <a:rPr lang="el-GR" sz="2000" baseline="30000" dirty="0"/>
              <a:t>1/2</a:t>
            </a:r>
            <a:r>
              <a:rPr lang="el-GR" sz="2000" dirty="0"/>
              <a:t> = 7.43 </a:t>
            </a:r>
            <a:r>
              <a:rPr lang="el-GR" sz="2000" dirty="0" smtClean="0"/>
              <a:t>x 10</a:t>
            </a:r>
            <a:r>
              <a:rPr lang="el-GR" sz="2000" baseline="30000" dirty="0" smtClean="0"/>
              <a:t>2</a:t>
            </a:r>
            <a:r>
              <a:rPr lang="el-GR" sz="2000" dirty="0" smtClean="0"/>
              <a:t>T</a:t>
            </a:r>
            <a:r>
              <a:rPr lang="el-GR" sz="2000" baseline="-25000" dirty="0" smtClean="0"/>
              <a:t>e</a:t>
            </a:r>
            <a:r>
              <a:rPr lang="el-GR" sz="2000" baseline="30000" dirty="0" smtClean="0"/>
              <a:t>1/2 </a:t>
            </a:r>
            <a:r>
              <a:rPr lang="el-GR" sz="2000" dirty="0" smtClean="0"/>
              <a:t>n</a:t>
            </a:r>
            <a:r>
              <a:rPr lang="el-GR" sz="2000" baseline="30000" dirty="0"/>
              <a:t>−1/2</a:t>
            </a:r>
            <a:r>
              <a:rPr lang="el-GR" sz="2000" dirty="0"/>
              <a:t> </a:t>
            </a:r>
            <a:r>
              <a:rPr lang="el-GR" sz="2000" dirty="0" smtClean="0"/>
              <a:t>[cm]</a:t>
            </a:r>
          </a:p>
          <a:p>
            <a:pPr marL="342900" indent="-342900">
              <a:buFont typeface="Wingdings" charset="2"/>
              <a:buChar char="Ø"/>
            </a:pPr>
            <a:endParaRPr lang="el-GR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l-GR" sz="2000" b="1" dirty="0" smtClean="0">
                <a:solidFill>
                  <a:srgbClr val="FF0000"/>
                </a:solidFill>
              </a:rPr>
              <a:t>(electron-ion) collision frequency:  </a:t>
            </a:r>
            <a:r>
              <a:rPr lang="el-GR" sz="2000" dirty="0" smtClean="0"/>
              <a:t>ν</a:t>
            </a:r>
            <a:r>
              <a:rPr lang="el-GR" sz="2000" baseline="-25000" dirty="0" smtClean="0"/>
              <a:t>e </a:t>
            </a:r>
            <a:r>
              <a:rPr lang="el-GR" sz="2000" dirty="0"/>
              <a:t>= 2.91 x</a:t>
            </a:r>
            <a:r>
              <a:rPr lang="el-GR" sz="2000" dirty="0" smtClean="0"/>
              <a:t> </a:t>
            </a:r>
            <a:r>
              <a:rPr lang="el-GR" sz="2000" dirty="0"/>
              <a:t>10</a:t>
            </a:r>
            <a:r>
              <a:rPr lang="el-GR" sz="2000" baseline="30000" dirty="0"/>
              <a:t>−6</a:t>
            </a:r>
            <a:r>
              <a:rPr lang="el-GR" sz="2000" dirty="0"/>
              <a:t>n</a:t>
            </a:r>
            <a:r>
              <a:rPr lang="el-GR" sz="2000" baseline="-25000" dirty="0"/>
              <a:t>e</a:t>
            </a:r>
            <a:r>
              <a:rPr lang="el-GR" sz="2000" dirty="0"/>
              <a:t> ln </a:t>
            </a:r>
            <a:r>
              <a:rPr lang="el-GR" sz="2000" dirty="0" smtClean="0"/>
              <a:t>Λ T</a:t>
            </a:r>
            <a:r>
              <a:rPr lang="el-GR" sz="2000" baseline="-25000" dirty="0" smtClean="0"/>
              <a:t>e</a:t>
            </a:r>
            <a:r>
              <a:rPr lang="el-GR" sz="2000" baseline="30000" dirty="0"/>
              <a:t>−3/2 </a:t>
            </a:r>
            <a:r>
              <a:rPr lang="el-GR" sz="2000" dirty="0" smtClean="0"/>
              <a:t>[Hz]</a:t>
            </a:r>
          </a:p>
          <a:p>
            <a:pPr marL="342900" indent="-342900">
              <a:buFont typeface="Wingdings" charset="2"/>
              <a:buChar char="Ø"/>
            </a:pPr>
            <a:endParaRPr lang="el-GR" sz="2000" dirty="0"/>
          </a:p>
          <a:p>
            <a:pPr marL="342900" indent="-342900">
              <a:buFont typeface="Wingdings" charset="2"/>
              <a:buChar char="Ø"/>
            </a:pPr>
            <a:r>
              <a:rPr lang="el-GR" sz="2000" b="1" dirty="0" smtClean="0">
                <a:solidFill>
                  <a:srgbClr val="FF0000"/>
                </a:solidFill>
              </a:rPr>
              <a:t>(electron) thermal velocity:  </a:t>
            </a:r>
            <a:r>
              <a:rPr lang="de-DE" sz="2000" dirty="0" err="1" smtClean="0"/>
              <a:t>v</a:t>
            </a:r>
            <a:r>
              <a:rPr lang="de-DE" sz="2000" baseline="-25000" dirty="0" err="1" smtClean="0"/>
              <a:t>Te</a:t>
            </a:r>
            <a:r>
              <a:rPr lang="de-DE" sz="2000" dirty="0" smtClean="0"/>
              <a:t> </a:t>
            </a:r>
            <a:r>
              <a:rPr lang="de-DE" sz="2000" dirty="0"/>
              <a:t>= (</a:t>
            </a:r>
            <a:r>
              <a:rPr lang="de-DE" sz="2000" dirty="0" err="1"/>
              <a:t>kT</a:t>
            </a:r>
            <a:r>
              <a:rPr lang="de-DE" sz="2000" baseline="-25000" dirty="0" err="1"/>
              <a:t>e</a:t>
            </a:r>
            <a:r>
              <a:rPr lang="de-DE" sz="2000" dirty="0"/>
              <a:t>/</a:t>
            </a:r>
            <a:r>
              <a:rPr lang="de-DE" sz="2000" dirty="0" err="1"/>
              <a:t>m</a:t>
            </a:r>
            <a:r>
              <a:rPr lang="de-DE" sz="2000" baseline="-25000" dirty="0" err="1"/>
              <a:t>e</a:t>
            </a:r>
            <a:r>
              <a:rPr lang="de-DE" sz="2000" dirty="0"/>
              <a:t>)</a:t>
            </a:r>
            <a:r>
              <a:rPr lang="de-DE" sz="2000" baseline="30000" dirty="0"/>
              <a:t>1/</a:t>
            </a:r>
            <a:r>
              <a:rPr lang="de-DE" sz="2000" baseline="30000" dirty="0" smtClean="0"/>
              <a:t>2</a:t>
            </a:r>
            <a:r>
              <a:rPr lang="de-DE" sz="2000" dirty="0" smtClean="0"/>
              <a:t>  </a:t>
            </a:r>
            <a:r>
              <a:rPr lang="da-DK" sz="2000" dirty="0" smtClean="0"/>
              <a:t>= </a:t>
            </a:r>
            <a:r>
              <a:rPr lang="da-DK" sz="2000" dirty="0"/>
              <a:t>4.19 x</a:t>
            </a:r>
            <a:r>
              <a:rPr lang="da-DK" sz="2000" dirty="0" smtClean="0"/>
              <a:t> 10</a:t>
            </a:r>
            <a:r>
              <a:rPr lang="da-DK" sz="2000" baseline="30000" dirty="0" smtClean="0"/>
              <a:t>7</a:t>
            </a:r>
            <a:r>
              <a:rPr lang="da-DK" sz="2000" dirty="0" smtClean="0"/>
              <a:t>T</a:t>
            </a:r>
            <a:r>
              <a:rPr lang="da-DK" sz="2000" baseline="-25000" dirty="0" smtClean="0"/>
              <a:t>e</a:t>
            </a:r>
            <a:r>
              <a:rPr lang="da-DK" sz="2000" baseline="30000" dirty="0" smtClean="0"/>
              <a:t>1</a:t>
            </a:r>
            <a:r>
              <a:rPr lang="da-DK" sz="2000" baseline="30000" dirty="0"/>
              <a:t>/2  </a:t>
            </a:r>
            <a:r>
              <a:rPr lang="da-DK" sz="2000" dirty="0" smtClean="0"/>
              <a:t>[cm</a:t>
            </a:r>
            <a:r>
              <a:rPr lang="da-DK" sz="2000" dirty="0"/>
              <a:t>/</a:t>
            </a:r>
            <a:r>
              <a:rPr lang="da-DK" sz="2000" dirty="0" smtClean="0"/>
              <a:t>sec]</a:t>
            </a:r>
            <a:endParaRPr lang="el-GR" sz="2000" dirty="0" smtClean="0"/>
          </a:p>
          <a:p>
            <a:pPr marL="342900" indent="-342900">
              <a:buFont typeface="Wingdings" charset="2"/>
              <a:buChar char="Ø"/>
            </a:pPr>
            <a:endParaRPr lang="el-GR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de-DE" sz="2000" b="1" dirty="0">
                <a:solidFill>
                  <a:srgbClr val="FF0000"/>
                </a:solidFill>
              </a:rPr>
              <a:t>a</a:t>
            </a:r>
            <a:r>
              <a:rPr lang="el-GR" sz="2000" b="1" dirty="0" smtClean="0">
                <a:solidFill>
                  <a:srgbClr val="FF0000"/>
                </a:solidFill>
              </a:rPr>
              <a:t>verage distance:  </a:t>
            </a:r>
            <a:r>
              <a:rPr lang="el-GR" sz="2000" dirty="0" smtClean="0"/>
              <a:t>d</a:t>
            </a:r>
            <a:r>
              <a:rPr lang="el-GR" sz="2000" baseline="-25000" dirty="0" smtClean="0"/>
              <a:t>o </a:t>
            </a:r>
            <a:r>
              <a:rPr lang="el-GR" sz="2000" dirty="0" smtClean="0"/>
              <a:t> = n</a:t>
            </a:r>
            <a:r>
              <a:rPr lang="el-GR" sz="2000" baseline="-25000" dirty="0" smtClean="0"/>
              <a:t>e </a:t>
            </a:r>
            <a:r>
              <a:rPr lang="el-GR" sz="2000" baseline="30000" dirty="0" smtClean="0"/>
              <a:t>-1/3</a:t>
            </a:r>
            <a:r>
              <a:rPr lang="el-GR" sz="2000" b="1" baseline="30000" dirty="0" smtClean="0">
                <a:solidFill>
                  <a:srgbClr val="FF0000"/>
                </a:solidFill>
              </a:rPr>
              <a:t> 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l-GR" sz="2000" baseline="30000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l-GR" sz="2000" baseline="30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de-DE" sz="2000" b="1" dirty="0" err="1">
                <a:solidFill>
                  <a:srgbClr val="FF0000"/>
                </a:solidFill>
              </a:rPr>
              <a:t>a</a:t>
            </a:r>
            <a:r>
              <a:rPr lang="de-DE" sz="2000" b="1" dirty="0" err="1" smtClean="0">
                <a:solidFill>
                  <a:srgbClr val="FF0000"/>
                </a:solidFill>
              </a:rPr>
              <a:t>verage</a:t>
            </a:r>
            <a:r>
              <a:rPr lang="de-DE" sz="2000" b="1" dirty="0" smtClean="0">
                <a:solidFill>
                  <a:srgbClr val="FF0000"/>
                </a:solidFill>
              </a:rPr>
              <a:t> p</a:t>
            </a:r>
            <a:r>
              <a:rPr lang="el-GR" sz="2000" b="1" dirty="0" smtClean="0">
                <a:solidFill>
                  <a:srgbClr val="FF0000"/>
                </a:solidFill>
              </a:rPr>
              <a:t>otential energy</a:t>
            </a:r>
            <a:r>
              <a:rPr lang="fr-FR" sz="2000" b="1" dirty="0" smtClean="0">
                <a:solidFill>
                  <a:srgbClr val="FF0000"/>
                </a:solidFill>
              </a:rPr>
              <a:t> for </a:t>
            </a:r>
            <a:r>
              <a:rPr lang="fr-FR" sz="2000" b="1" dirty="0" err="1" smtClean="0">
                <a:solidFill>
                  <a:srgbClr val="FF0000"/>
                </a:solidFill>
              </a:rPr>
              <a:t>binary</a:t>
            </a:r>
            <a:r>
              <a:rPr lang="fr-FR" sz="2000" b="1" dirty="0" smtClean="0">
                <a:solidFill>
                  <a:srgbClr val="FF0000"/>
                </a:solidFill>
              </a:rPr>
              <a:t> interaction</a:t>
            </a:r>
            <a:r>
              <a:rPr lang="el-GR" sz="2000" b="1" dirty="0" smtClean="0">
                <a:solidFill>
                  <a:srgbClr val="FF0000"/>
                </a:solidFill>
              </a:rPr>
              <a:t>:   </a:t>
            </a:r>
            <a:r>
              <a:rPr lang="el-GR" sz="2000" dirty="0" smtClean="0"/>
              <a:t>E</a:t>
            </a:r>
            <a:r>
              <a:rPr lang="el-GR" sz="2000" baseline="-25000" dirty="0" smtClean="0"/>
              <a:t>pot </a:t>
            </a:r>
            <a:r>
              <a:rPr lang="el-GR" sz="2000" dirty="0" smtClean="0"/>
              <a:t>=  e</a:t>
            </a:r>
            <a:r>
              <a:rPr lang="el-GR" sz="2000" baseline="30000" dirty="0" smtClean="0"/>
              <a:t>2</a:t>
            </a:r>
            <a:r>
              <a:rPr lang="el-GR" sz="2000" dirty="0" smtClean="0"/>
              <a:t>/d</a:t>
            </a:r>
            <a:r>
              <a:rPr lang="el-GR" sz="2000" baseline="-25000" dirty="0" smtClean="0"/>
              <a:t>o </a:t>
            </a:r>
            <a:r>
              <a:rPr lang="el-GR" sz="2000" dirty="0" smtClean="0"/>
              <a:t>= e</a:t>
            </a:r>
            <a:r>
              <a:rPr lang="el-GR" sz="2000" baseline="30000" dirty="0" smtClean="0"/>
              <a:t>2</a:t>
            </a:r>
            <a:r>
              <a:rPr lang="el-GR" sz="2000" dirty="0" smtClean="0"/>
              <a:t> n</a:t>
            </a:r>
            <a:r>
              <a:rPr lang="el-GR" sz="2000" baseline="-25000" dirty="0" smtClean="0"/>
              <a:t>e</a:t>
            </a:r>
            <a:r>
              <a:rPr lang="el-GR" sz="2000" baseline="30000" dirty="0" smtClean="0"/>
              <a:t>1</a:t>
            </a:r>
            <a:r>
              <a:rPr lang="el-GR" sz="2000" baseline="30000" dirty="0"/>
              <a:t>/3</a:t>
            </a:r>
            <a:endParaRPr lang="el-GR" sz="2000" baseline="-25000" dirty="0"/>
          </a:p>
          <a:p>
            <a:pPr marL="342900" indent="-342900">
              <a:buFont typeface="Wingdings" charset="2"/>
              <a:buChar char="Ø"/>
            </a:pPr>
            <a:endParaRPr lang="el-GR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de-DE" sz="2000" b="1" dirty="0">
                <a:solidFill>
                  <a:srgbClr val="FF0000"/>
                </a:solidFill>
              </a:rPr>
              <a:t>a</a:t>
            </a:r>
            <a:r>
              <a:rPr lang="el-GR" sz="2000" b="1" dirty="0" smtClean="0">
                <a:solidFill>
                  <a:srgbClr val="FF0000"/>
                </a:solidFill>
              </a:rPr>
              <a:t>verage (electron) kinetic energy:  </a:t>
            </a:r>
            <a:r>
              <a:rPr lang="el-GR" sz="2000" dirty="0" smtClean="0">
                <a:solidFill>
                  <a:srgbClr val="000000"/>
                </a:solidFill>
              </a:rPr>
              <a:t>E</a:t>
            </a:r>
            <a:r>
              <a:rPr lang="el-GR" sz="2000" baseline="-25000" dirty="0" smtClean="0">
                <a:solidFill>
                  <a:srgbClr val="000000"/>
                </a:solidFill>
              </a:rPr>
              <a:t>kin</a:t>
            </a:r>
            <a:r>
              <a:rPr lang="el-GR" sz="2000" dirty="0" smtClean="0">
                <a:solidFill>
                  <a:srgbClr val="000000"/>
                </a:solidFill>
              </a:rPr>
              <a:t> = m</a:t>
            </a:r>
            <a:r>
              <a:rPr lang="el-GR" sz="2000" baseline="-25000" dirty="0" smtClean="0">
                <a:solidFill>
                  <a:srgbClr val="000000"/>
                </a:solidFill>
              </a:rPr>
              <a:t>e</a:t>
            </a:r>
            <a:r>
              <a:rPr lang="el-GR" sz="2000" dirty="0" smtClean="0">
                <a:solidFill>
                  <a:srgbClr val="000000"/>
                </a:solidFill>
              </a:rPr>
              <a:t>v</a:t>
            </a:r>
            <a:r>
              <a:rPr lang="el-GR" sz="2000" baseline="-25000" dirty="0" smtClean="0">
                <a:solidFill>
                  <a:srgbClr val="000000"/>
                </a:solidFill>
              </a:rPr>
              <a:t>Te</a:t>
            </a:r>
            <a:r>
              <a:rPr lang="el-GR" sz="2000" baseline="30000" dirty="0" smtClean="0">
                <a:solidFill>
                  <a:srgbClr val="000000"/>
                </a:solidFill>
              </a:rPr>
              <a:t>2 </a:t>
            </a:r>
            <a:r>
              <a:rPr lang="el-GR" sz="2000" dirty="0" smtClean="0">
                <a:solidFill>
                  <a:srgbClr val="000000"/>
                </a:solidFill>
              </a:rPr>
              <a:t> = k T</a:t>
            </a:r>
            <a:r>
              <a:rPr lang="el-GR" sz="2000" baseline="-25000" dirty="0" smtClean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3528" y="1412776"/>
            <a:ext cx="813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/>
              </a:rPr>
              <a:t> All </a:t>
            </a:r>
            <a:r>
              <a:rPr lang="de-DE" dirty="0" err="1" smtClean="0">
                <a:sym typeface="Wingdings"/>
              </a:rPr>
              <a:t>functions</a:t>
            </a:r>
            <a:r>
              <a:rPr lang="de-DE" dirty="0" smtClean="0">
                <a:sym typeface="Wingdings"/>
              </a:rPr>
              <a:t> of </a:t>
            </a:r>
            <a:r>
              <a:rPr lang="de-DE" dirty="0" err="1" smtClean="0">
                <a:sym typeface="Wingdings"/>
              </a:rPr>
              <a:t>density</a:t>
            </a:r>
            <a:r>
              <a:rPr lang="de-DE" dirty="0" smtClean="0">
                <a:sym typeface="Wingdings"/>
              </a:rPr>
              <a:t> n</a:t>
            </a:r>
            <a:r>
              <a:rPr lang="de-DE" baseline="-25000" dirty="0" smtClean="0">
                <a:sym typeface="Wingdings"/>
              </a:rPr>
              <a:t>e</a:t>
            </a:r>
            <a:r>
              <a:rPr lang="de-DE" dirty="0" smtClean="0">
                <a:sym typeface="Wingdings"/>
              </a:rPr>
              <a:t> [in cm</a:t>
            </a:r>
            <a:r>
              <a:rPr lang="de-DE" baseline="30000" dirty="0" smtClean="0">
                <a:sym typeface="Wingdings"/>
              </a:rPr>
              <a:t>-3</a:t>
            </a:r>
            <a:r>
              <a:rPr lang="de-DE" dirty="0" smtClean="0">
                <a:sym typeface="Wingdings"/>
              </a:rPr>
              <a:t>] </a:t>
            </a:r>
            <a:r>
              <a:rPr lang="de-DE" dirty="0" err="1" smtClean="0">
                <a:sym typeface="Wingdings"/>
              </a:rPr>
              <a:t>and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temperature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</a:t>
            </a:r>
            <a:r>
              <a:rPr lang="de-DE" baseline="-25000" dirty="0" err="1" smtClean="0">
                <a:sym typeface="Wingdings"/>
              </a:rPr>
              <a:t>e</a:t>
            </a:r>
            <a:r>
              <a:rPr lang="de-DE" dirty="0" smtClean="0">
                <a:sym typeface="Wingdings"/>
              </a:rPr>
              <a:t> [in eV] 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N.B. n</a:t>
            </a:r>
            <a:r>
              <a:rPr lang="de-DE" b="1" baseline="-25000" dirty="0" smtClean="0">
                <a:solidFill>
                  <a:srgbClr val="0000FF"/>
                </a:solidFill>
                <a:sym typeface="Wingdings"/>
              </a:rPr>
              <a:t>e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=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n</a:t>
            </a:r>
            <a:r>
              <a:rPr lang="de-DE" b="1" baseline="-25000" dirty="0" err="1" smtClean="0">
                <a:solidFill>
                  <a:srgbClr val="0000FF"/>
                </a:solidFill>
                <a:sym typeface="Wingdings"/>
              </a:rPr>
              <a:t>i</a:t>
            </a:r>
            <a:r>
              <a:rPr lang="de-DE" b="1" baseline="-25000" dirty="0" smtClean="0">
                <a:solidFill>
                  <a:srgbClr val="0000FF"/>
                </a:solidFill>
                <a:sym typeface="Wingdings"/>
              </a:rPr>
              <a:t> , 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m</a:t>
            </a:r>
            <a:r>
              <a:rPr lang="de-DE" b="1" baseline="-25000" dirty="0" smtClean="0">
                <a:solidFill>
                  <a:srgbClr val="0000FF"/>
                </a:solidFill>
                <a:sym typeface="Wingdings"/>
              </a:rPr>
              <a:t>i</a:t>
            </a:r>
            <a:r>
              <a:rPr lang="de-DE" b="1" dirty="0" smtClean="0">
                <a:solidFill>
                  <a:srgbClr val="0000FF"/>
                </a:solidFill>
                <a:sym typeface="Wingdings"/>
              </a:rPr>
              <a:t>&gt;&gt;</a:t>
            </a:r>
            <a:r>
              <a:rPr lang="de-DE" b="1" dirty="0" err="1" smtClean="0">
                <a:solidFill>
                  <a:srgbClr val="0000FF"/>
                </a:solidFill>
                <a:sym typeface="Wingdings"/>
              </a:rPr>
              <a:t>m</a:t>
            </a:r>
            <a:r>
              <a:rPr lang="de-DE" b="1" baseline="-25000" dirty="0" err="1" smtClean="0">
                <a:solidFill>
                  <a:srgbClr val="0000FF"/>
                </a:solidFill>
                <a:sym typeface="Wingdings"/>
              </a:rPr>
              <a:t>e</a:t>
            </a:r>
            <a:endParaRPr lang="de-DE" b="1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Textfeld 3"/>
          <p:cNvSpPr txBox="1">
            <a:spLocks noChangeArrowheads="1"/>
          </p:cNvSpPr>
          <p:nvPr/>
        </p:nvSpPr>
        <p:spPr bwMode="auto">
          <a:xfrm>
            <a:off x="2339752" y="548680"/>
            <a:ext cx="6668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 err="1" smtClean="0">
                <a:solidFill>
                  <a:srgbClr val="0000FF"/>
                </a:solidFill>
              </a:rPr>
              <a:t>Some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derived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parameters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to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characterize</a:t>
            </a:r>
            <a:r>
              <a:rPr lang="de-DE" b="1" dirty="0" smtClean="0">
                <a:solidFill>
                  <a:srgbClr val="0000FF"/>
                </a:solidFill>
              </a:rPr>
              <a:t> a </a:t>
            </a:r>
            <a:r>
              <a:rPr lang="de-DE" b="1" dirty="0" err="1" smtClean="0">
                <a:solidFill>
                  <a:srgbClr val="0000FF"/>
                </a:solidFill>
              </a:rPr>
              <a:t>plasma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7544" y="1700808"/>
            <a:ext cx="8424936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è"/>
            </a:pPr>
            <a:r>
              <a:rPr lang="de-DE" sz="2000" dirty="0" err="1" smtClean="0">
                <a:sym typeface="Wingdings"/>
              </a:rPr>
              <a:t>one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definitely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needs</a:t>
            </a:r>
            <a:r>
              <a:rPr lang="de-DE" sz="2000" dirty="0" smtClean="0">
                <a:sym typeface="Wingdings"/>
              </a:rPr>
              <a:t> for </a:t>
            </a:r>
            <a:r>
              <a:rPr lang="de-DE" sz="2000" dirty="0" err="1" smtClean="0">
                <a:sym typeface="Wingdings"/>
              </a:rPr>
              <a:t>typical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scales</a:t>
            </a:r>
            <a:r>
              <a:rPr lang="de-DE" sz="2000" dirty="0" smtClean="0">
                <a:sym typeface="Wingdings"/>
              </a:rPr>
              <a:t>:  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L &gt;&gt; </a:t>
            </a:r>
            <a:r>
              <a:rPr lang="el-GR" sz="2000" b="1" dirty="0" smtClean="0">
                <a:solidFill>
                  <a:srgbClr val="FF0000"/>
                </a:solidFill>
              </a:rPr>
              <a:t>λ</a:t>
            </a:r>
            <a:r>
              <a:rPr lang="el-GR" sz="2000" b="1" baseline="-25000" dirty="0" smtClean="0">
                <a:solidFill>
                  <a:srgbClr val="FF0000"/>
                </a:solidFill>
              </a:rPr>
              <a:t>D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   &amp;  t &gt;&gt; 1/</a:t>
            </a:r>
            <a:r>
              <a:rPr lang="el-GR" sz="2000" b="1" dirty="0" smtClean="0">
                <a:solidFill>
                  <a:srgbClr val="FF0000"/>
                </a:solidFill>
              </a:rPr>
              <a:t>ω</a:t>
            </a:r>
            <a:r>
              <a:rPr lang="el-GR" sz="2000" b="1" baseline="-25000" dirty="0" smtClean="0">
                <a:solidFill>
                  <a:srgbClr val="FF0000"/>
                </a:solidFill>
              </a:rPr>
              <a:t>pe  </a:t>
            </a:r>
            <a:r>
              <a:rPr lang="el-GR" sz="2000" b="1" dirty="0" smtClean="0">
                <a:solidFill>
                  <a:srgbClr val="FF0000"/>
                </a:solidFill>
              </a:rPr>
              <a:t>, 1/ω</a:t>
            </a:r>
            <a:r>
              <a:rPr lang="el-GR" sz="2000" b="1" baseline="-25000" dirty="0">
                <a:solidFill>
                  <a:srgbClr val="FF0000"/>
                </a:solidFill>
              </a:rPr>
              <a:t>o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  </a:t>
            </a:r>
          </a:p>
          <a:p>
            <a:endParaRPr lang="de-DE" sz="2000" b="1" dirty="0" smtClean="0">
              <a:solidFill>
                <a:srgbClr val="FF0000"/>
              </a:solidFill>
              <a:sym typeface="Wingdings"/>
            </a:endParaRPr>
          </a:p>
          <a:p>
            <a:pPr marL="342900" indent="-342900">
              <a:buFont typeface="Wingdings" charset="0"/>
              <a:buChar char="è"/>
            </a:pPr>
            <a:endParaRPr lang="de-DE" sz="2000" b="1" dirty="0">
              <a:solidFill>
                <a:srgbClr val="FF0000"/>
              </a:solidFill>
              <a:sym typeface="Wingdings"/>
            </a:endParaRPr>
          </a:p>
          <a:p>
            <a:pPr marL="342900" indent="-342900">
              <a:buFont typeface="Wingdings" charset="0"/>
              <a:buChar char="è"/>
            </a:pPr>
            <a:r>
              <a:rPr lang="de-DE" sz="2000" dirty="0">
                <a:sym typeface="Wingdings"/>
              </a:rPr>
              <a:t>a</a:t>
            </a:r>
            <a:r>
              <a:rPr lang="de-DE" sz="2000" dirty="0" smtClean="0">
                <a:sym typeface="Wingdings"/>
              </a:rPr>
              <a:t>n </a:t>
            </a:r>
            <a:r>
              <a:rPr lang="de-DE" sz="2000" dirty="0" err="1" smtClean="0">
                <a:sym typeface="Wingdings"/>
              </a:rPr>
              <a:t>important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parameter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is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the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number</a:t>
            </a:r>
            <a:r>
              <a:rPr lang="de-DE" sz="2000" dirty="0" smtClean="0">
                <a:sym typeface="Wingdings"/>
              </a:rPr>
              <a:t> of </a:t>
            </a:r>
            <a:r>
              <a:rPr lang="de-DE" sz="2000" dirty="0" err="1" smtClean="0">
                <a:sym typeface="Wingdings"/>
              </a:rPr>
              <a:t>particles</a:t>
            </a:r>
            <a:r>
              <a:rPr lang="de-DE" sz="2000" dirty="0" smtClean="0">
                <a:sym typeface="Wingdings"/>
              </a:rPr>
              <a:t> in a Debye </a:t>
            </a:r>
            <a:r>
              <a:rPr lang="de-DE" sz="2000" dirty="0" err="1" smtClean="0">
                <a:sym typeface="Wingdings"/>
              </a:rPr>
              <a:t>sphere</a:t>
            </a:r>
            <a:r>
              <a:rPr lang="de-DE" sz="2000" dirty="0" smtClean="0">
                <a:sym typeface="Wingdings"/>
              </a:rPr>
              <a:t>:</a:t>
            </a:r>
          </a:p>
          <a:p>
            <a:pPr marL="342900" indent="-342900">
              <a:buFont typeface="Wingdings" charset="0"/>
              <a:buChar char="è"/>
            </a:pPr>
            <a:endParaRPr lang="de-DE" sz="2000" dirty="0">
              <a:sym typeface="Wingdings"/>
            </a:endParaRPr>
          </a:p>
          <a:p>
            <a:pPr algn="ctr"/>
            <a:r>
              <a:rPr lang="de-DE" sz="2000" dirty="0" smtClean="0">
                <a:sym typeface="Wingdings"/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N</a:t>
            </a:r>
            <a:r>
              <a:rPr lang="de-DE" sz="2000" b="1" baseline="-25000" dirty="0" smtClean="0">
                <a:solidFill>
                  <a:srgbClr val="FF0000"/>
                </a:solidFill>
              </a:rPr>
              <a:t>D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>
                <a:solidFill>
                  <a:srgbClr val="FF0000"/>
                </a:solidFill>
              </a:rPr>
              <a:t>≡ </a:t>
            </a:r>
            <a:r>
              <a:rPr lang="de-DE" sz="2000" b="1" dirty="0" smtClean="0">
                <a:solidFill>
                  <a:srgbClr val="FF0000"/>
                </a:solidFill>
              </a:rPr>
              <a:t>(</a:t>
            </a:r>
            <a:r>
              <a:rPr lang="el-GR" sz="2000" b="1" dirty="0" smtClean="0">
                <a:solidFill>
                  <a:srgbClr val="FF0000"/>
                </a:solidFill>
              </a:rPr>
              <a:t>4π/3) n</a:t>
            </a:r>
            <a:r>
              <a:rPr lang="el-GR" sz="2000" b="1" baseline="-25000" dirty="0" smtClean="0">
                <a:solidFill>
                  <a:srgbClr val="FF0000"/>
                </a:solidFill>
              </a:rPr>
              <a:t>e</a:t>
            </a:r>
            <a:r>
              <a:rPr lang="el-GR" sz="2000" b="1" dirty="0" smtClean="0">
                <a:solidFill>
                  <a:srgbClr val="FF0000"/>
                </a:solidFill>
              </a:rPr>
              <a:t> λ</a:t>
            </a:r>
            <a:r>
              <a:rPr lang="el-GR" sz="2000" b="1" baseline="-25000" dirty="0" smtClean="0">
                <a:solidFill>
                  <a:srgbClr val="FF0000"/>
                </a:solidFill>
              </a:rPr>
              <a:t>D</a:t>
            </a:r>
            <a:r>
              <a:rPr lang="el-GR" sz="2000" b="1" baseline="30000" dirty="0" smtClean="0">
                <a:solidFill>
                  <a:srgbClr val="FF0000"/>
                </a:solidFill>
              </a:rPr>
              <a:t>3  </a:t>
            </a:r>
            <a:r>
              <a:rPr lang="el-GR" sz="2000" b="1" dirty="0" smtClean="0">
                <a:solidFill>
                  <a:srgbClr val="FF0000"/>
                </a:solidFill>
              </a:rPr>
              <a:t>&gt;&gt;&gt;  1</a:t>
            </a:r>
          </a:p>
          <a:p>
            <a:pPr algn="ctr"/>
            <a:endParaRPr lang="el-GR" sz="2000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ea"/>
              <a:buAutoNum type="circleNumDbPlain"/>
            </a:pPr>
            <a:r>
              <a:rPr lang="de-DE" sz="2000" b="1" dirty="0" smtClean="0"/>
              <a:t>F</a:t>
            </a:r>
            <a:r>
              <a:rPr lang="el-GR" sz="2000" b="1" dirty="0" smtClean="0"/>
              <a:t>reeness: </a:t>
            </a:r>
            <a:r>
              <a:rPr lang="el-GR" sz="2000" dirty="0" smtClean="0"/>
              <a:t>E</a:t>
            </a:r>
            <a:r>
              <a:rPr lang="el-GR" sz="2000" baseline="-25000" dirty="0" smtClean="0"/>
              <a:t>kin</a:t>
            </a:r>
            <a:r>
              <a:rPr lang="el-GR" sz="2000" dirty="0" smtClean="0"/>
              <a:t> &gt;&gt; E</a:t>
            </a:r>
            <a:r>
              <a:rPr lang="el-GR" sz="2000" baseline="-25000" dirty="0" smtClean="0"/>
              <a:t>pot </a:t>
            </a:r>
            <a:r>
              <a:rPr lang="el-GR" sz="2000" dirty="0" smtClean="0"/>
              <a:t> </a:t>
            </a:r>
            <a:r>
              <a:rPr lang="el-GR" sz="2000" dirty="0" smtClean="0">
                <a:sym typeface="Wingdings"/>
              </a:rPr>
              <a:t> T</a:t>
            </a:r>
            <a:r>
              <a:rPr lang="el-GR" sz="2000" baseline="-25000" dirty="0" smtClean="0">
                <a:sym typeface="Wingdings"/>
              </a:rPr>
              <a:t>e</a:t>
            </a:r>
            <a:r>
              <a:rPr lang="el-GR" sz="2000" dirty="0" smtClean="0">
                <a:sym typeface="Wingdings"/>
              </a:rPr>
              <a:t> &gt;&gt; e</a:t>
            </a:r>
            <a:r>
              <a:rPr lang="el-GR" sz="2000" baseline="30000" dirty="0" smtClean="0">
                <a:sym typeface="Wingdings"/>
              </a:rPr>
              <a:t>2</a:t>
            </a:r>
            <a:r>
              <a:rPr lang="fr-FR" sz="2000" dirty="0" smtClean="0">
                <a:sym typeface="Wingdings"/>
              </a:rPr>
              <a:t>/</a:t>
            </a:r>
            <a:r>
              <a:rPr lang="el-GR" sz="2000" dirty="0" smtClean="0">
                <a:sym typeface="Wingdings"/>
              </a:rPr>
              <a:t>d</a:t>
            </a:r>
            <a:r>
              <a:rPr lang="el-GR" sz="2000" baseline="-25000" dirty="0" smtClean="0">
                <a:sym typeface="Wingdings"/>
              </a:rPr>
              <a:t>o</a:t>
            </a:r>
            <a:r>
              <a:rPr lang="fr-FR" sz="2000" dirty="0" smtClean="0">
                <a:sym typeface="Wingdings"/>
              </a:rPr>
              <a:t>=e</a:t>
            </a:r>
            <a:r>
              <a:rPr lang="fr-FR" sz="2000" baseline="30000" dirty="0" smtClean="0">
                <a:sym typeface="Wingdings"/>
              </a:rPr>
              <a:t>2</a:t>
            </a:r>
            <a:r>
              <a:rPr lang="el-GR" sz="2000" dirty="0" smtClean="0">
                <a:sym typeface="Wingdings"/>
              </a:rPr>
              <a:t>n</a:t>
            </a:r>
            <a:r>
              <a:rPr lang="el-GR" sz="2000" baseline="-25000" dirty="0" smtClean="0">
                <a:sym typeface="Wingdings"/>
              </a:rPr>
              <a:t>e</a:t>
            </a:r>
            <a:r>
              <a:rPr lang="el-GR" sz="2000" baseline="30000" dirty="0" smtClean="0">
                <a:sym typeface="Wingdings"/>
              </a:rPr>
              <a:t>1/3  </a:t>
            </a:r>
            <a:r>
              <a:rPr lang="el-GR" sz="2000" dirty="0" smtClean="0">
                <a:sym typeface="Wingdings"/>
              </a:rPr>
              <a:t> n</a:t>
            </a:r>
            <a:r>
              <a:rPr lang="el-GR" sz="2000" baseline="-25000" dirty="0" smtClean="0">
                <a:sym typeface="Wingdings"/>
              </a:rPr>
              <a:t>e</a:t>
            </a:r>
            <a:r>
              <a:rPr lang="el-GR" sz="2000" baseline="30000" dirty="0" smtClean="0">
                <a:sym typeface="Wingdings"/>
              </a:rPr>
              <a:t>2/3 </a:t>
            </a:r>
            <a:r>
              <a:rPr lang="el-GR" sz="2000" dirty="0" smtClean="0">
                <a:sym typeface="Wingdings"/>
              </a:rPr>
              <a:t>T</a:t>
            </a:r>
            <a:r>
              <a:rPr lang="el-GR" sz="2000" baseline="-25000" dirty="0" smtClean="0">
                <a:sym typeface="Wingdings"/>
              </a:rPr>
              <a:t>e</a:t>
            </a:r>
            <a:r>
              <a:rPr lang="el-GR" sz="2000" dirty="0" smtClean="0">
                <a:sym typeface="Wingdings"/>
              </a:rPr>
              <a:t> / e</a:t>
            </a:r>
            <a:r>
              <a:rPr lang="el-GR" sz="2000" baseline="30000" dirty="0" smtClean="0">
                <a:sym typeface="Wingdings"/>
              </a:rPr>
              <a:t>2</a:t>
            </a:r>
            <a:r>
              <a:rPr lang="el-GR" sz="2000" dirty="0" smtClean="0">
                <a:sym typeface="Wingdings"/>
              </a:rPr>
              <a:t>n</a:t>
            </a:r>
            <a:r>
              <a:rPr lang="el-GR" sz="2000" baseline="-25000" dirty="0" smtClean="0">
                <a:sym typeface="Wingdings"/>
              </a:rPr>
              <a:t>e</a:t>
            </a:r>
            <a:r>
              <a:rPr lang="el-GR" sz="2000" dirty="0" smtClean="0">
                <a:sym typeface="Wingdings"/>
              </a:rPr>
              <a:t> = N</a:t>
            </a:r>
            <a:r>
              <a:rPr lang="el-GR" sz="2000" baseline="-25000" dirty="0" smtClean="0">
                <a:sym typeface="Wingdings"/>
              </a:rPr>
              <a:t>D</a:t>
            </a:r>
            <a:r>
              <a:rPr lang="el-GR" sz="2000" baseline="30000" dirty="0" smtClean="0">
                <a:sym typeface="Wingdings"/>
              </a:rPr>
              <a:t>2/3   </a:t>
            </a:r>
          </a:p>
          <a:p>
            <a:r>
              <a:rPr lang="el-GR" sz="2000" baseline="30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            </a:t>
            </a:r>
          </a:p>
          <a:p>
            <a:r>
              <a:rPr lang="de-DE" sz="2000" baseline="30000" dirty="0">
                <a:sym typeface="Wingdings"/>
              </a:rPr>
              <a:t> </a:t>
            </a:r>
            <a:r>
              <a:rPr lang="de-DE" sz="2000" dirty="0" smtClean="0">
                <a:sym typeface="Wingdings"/>
              </a:rPr>
              <a:t>                               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N</a:t>
            </a:r>
            <a:r>
              <a:rPr lang="de-DE" sz="2000" b="1" baseline="-25000" dirty="0" smtClean="0">
                <a:solidFill>
                  <a:srgbClr val="FF0000"/>
                </a:solidFill>
                <a:sym typeface="Wingdings"/>
              </a:rPr>
              <a:t>D 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&gt;&gt; 1</a:t>
            </a:r>
            <a:endParaRPr lang="el-GR" sz="2000" b="1" baseline="-25000" dirty="0">
              <a:solidFill>
                <a:srgbClr val="FF0000"/>
              </a:solidFill>
              <a:sym typeface="Wingdings"/>
            </a:endParaRPr>
          </a:p>
          <a:p>
            <a:endParaRPr lang="el-GR" sz="2000" b="1" baseline="-25000" dirty="0" smtClean="0">
              <a:solidFill>
                <a:srgbClr val="FF0000"/>
              </a:solidFill>
              <a:sym typeface="Wingdings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l-GR" sz="2000" b="1" dirty="0" smtClean="0"/>
              <a:t>Collisionlessness:  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  </a:t>
            </a:r>
            <a:r>
              <a:rPr lang="el-GR" sz="2000" dirty="0" smtClean="0"/>
              <a:t>ν</a:t>
            </a:r>
            <a:r>
              <a:rPr lang="el-GR" sz="2000" baseline="-25000" dirty="0" smtClean="0"/>
              <a:t>e </a:t>
            </a:r>
            <a:r>
              <a:rPr lang="el-GR" sz="2000" dirty="0" smtClean="0"/>
              <a:t>/ </a:t>
            </a:r>
            <a:r>
              <a:rPr lang="el-GR" sz="2000" baseline="-25000" dirty="0" smtClean="0"/>
              <a:t> </a:t>
            </a:r>
            <a:r>
              <a:rPr lang="el-GR" sz="2000" dirty="0"/>
              <a:t>ω</a:t>
            </a:r>
            <a:r>
              <a:rPr lang="el-GR" sz="2000" baseline="-25000" dirty="0"/>
              <a:t>pe </a:t>
            </a:r>
            <a:r>
              <a:rPr lang="el-GR" sz="2000" baseline="-25000" dirty="0" smtClean="0"/>
              <a:t> </a:t>
            </a:r>
            <a:r>
              <a:rPr lang="el-GR" sz="2000" dirty="0" smtClean="0"/>
              <a:t> ~  </a:t>
            </a:r>
            <a:r>
              <a:rPr lang="el-GR" sz="2000" b="1" dirty="0" smtClean="0">
                <a:solidFill>
                  <a:srgbClr val="FF0000"/>
                </a:solidFill>
              </a:rPr>
              <a:t>1/N</a:t>
            </a:r>
            <a:r>
              <a:rPr lang="el-GR" sz="2000" b="1" baseline="-25000" dirty="0" smtClean="0">
                <a:solidFill>
                  <a:srgbClr val="FF0000"/>
                </a:solidFill>
              </a:rPr>
              <a:t>D  </a:t>
            </a:r>
            <a:r>
              <a:rPr lang="el-GR" sz="2000" b="1" dirty="0" smtClean="0">
                <a:solidFill>
                  <a:srgbClr val="FF0000"/>
                </a:solidFill>
              </a:rPr>
              <a:t>&lt;&lt;  1</a:t>
            </a:r>
            <a:endParaRPr lang="el-GR" sz="2000" b="1" baseline="30000" dirty="0">
              <a:solidFill>
                <a:srgbClr val="FF0000"/>
              </a:solidFill>
            </a:endParaRPr>
          </a:p>
          <a:p>
            <a:pPr algn="ctr"/>
            <a:endParaRPr lang="de-DE" sz="2000" b="1" baseline="30000" dirty="0">
              <a:solidFill>
                <a:srgbClr val="FF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7545" y="5589240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charset="0"/>
              <a:buChar char="è"/>
            </a:pPr>
            <a:r>
              <a:rPr lang="de-DE" b="1" i="1" u="sng" dirty="0" smtClean="0">
                <a:solidFill>
                  <a:srgbClr val="0000FF"/>
                </a:solidFill>
                <a:sym typeface="Wingdings"/>
              </a:rPr>
              <a:t>A</a:t>
            </a:r>
            <a:r>
              <a:rPr lang="de-DE" b="1" i="1" u="sng" dirty="0" smtClean="0">
                <a:solidFill>
                  <a:srgbClr val="0000FF"/>
                </a:solidFill>
              </a:rPr>
              <a:t> </a:t>
            </a:r>
            <a:r>
              <a:rPr lang="de-DE" b="1" i="1" u="sng" dirty="0" err="1">
                <a:solidFill>
                  <a:srgbClr val="0000FF"/>
                </a:solidFill>
              </a:rPr>
              <a:t>plasma</a:t>
            </a:r>
            <a:r>
              <a:rPr lang="de-DE" b="1" i="1" u="sng" dirty="0">
                <a:solidFill>
                  <a:srgbClr val="0000FF"/>
                </a:solidFill>
              </a:rPr>
              <a:t> </a:t>
            </a:r>
            <a:r>
              <a:rPr lang="de-DE" b="1" i="1" u="sng" dirty="0" err="1">
                <a:solidFill>
                  <a:srgbClr val="0000FF"/>
                </a:solidFill>
              </a:rPr>
              <a:t>is</a:t>
            </a:r>
            <a:r>
              <a:rPr lang="de-DE" b="1" i="1" u="sng" dirty="0">
                <a:solidFill>
                  <a:srgbClr val="0000FF"/>
                </a:solidFill>
              </a:rPr>
              <a:t> </a:t>
            </a:r>
            <a:r>
              <a:rPr lang="de-DE" b="1" i="1" u="sng" dirty="0" err="1" smtClean="0">
                <a:solidFill>
                  <a:srgbClr val="0000FF"/>
                </a:solidFill>
              </a:rPr>
              <a:t>very</a:t>
            </a:r>
            <a:r>
              <a:rPr lang="de-DE" b="1" i="1" u="sng" dirty="0" smtClean="0">
                <a:solidFill>
                  <a:srgbClr val="0000FF"/>
                </a:solidFill>
              </a:rPr>
              <a:t> </a:t>
            </a:r>
            <a:r>
              <a:rPr lang="de-DE" b="1" i="1" u="sng" dirty="0" err="1" smtClean="0">
                <a:solidFill>
                  <a:srgbClr val="0000FF"/>
                </a:solidFill>
              </a:rPr>
              <a:t>often</a:t>
            </a:r>
            <a:r>
              <a:rPr lang="de-DE" b="1" i="1" u="sng" dirty="0" smtClean="0">
                <a:solidFill>
                  <a:srgbClr val="0000FF"/>
                </a:solidFill>
              </a:rPr>
              <a:t> </a:t>
            </a:r>
            <a:r>
              <a:rPr lang="de-DE" b="1" i="1" u="sng" dirty="0" err="1" smtClean="0">
                <a:solidFill>
                  <a:srgbClr val="0000FF"/>
                </a:solidFill>
              </a:rPr>
              <a:t>dominated</a:t>
            </a:r>
            <a:r>
              <a:rPr lang="de-DE" b="1" i="1" u="sng" dirty="0" smtClean="0">
                <a:solidFill>
                  <a:srgbClr val="0000FF"/>
                </a:solidFill>
              </a:rPr>
              <a:t> </a:t>
            </a:r>
            <a:r>
              <a:rPr lang="de-DE" b="1" i="1" u="sng" dirty="0" err="1">
                <a:solidFill>
                  <a:srgbClr val="0000FF"/>
                </a:solidFill>
              </a:rPr>
              <a:t>by</a:t>
            </a:r>
            <a:r>
              <a:rPr lang="de-DE" b="1" i="1" u="sng" dirty="0">
                <a:solidFill>
                  <a:srgbClr val="0000FF"/>
                </a:solidFill>
              </a:rPr>
              <a:t> </a:t>
            </a:r>
            <a:r>
              <a:rPr lang="de-DE" b="1" i="1" u="sng" dirty="0" err="1">
                <a:solidFill>
                  <a:srgbClr val="0000FF"/>
                </a:solidFill>
              </a:rPr>
              <a:t>collective</a:t>
            </a:r>
            <a:r>
              <a:rPr lang="de-DE" b="1" i="1" u="sng" dirty="0">
                <a:solidFill>
                  <a:srgbClr val="0000FF"/>
                </a:solidFill>
              </a:rPr>
              <a:t> </a:t>
            </a:r>
            <a:r>
              <a:rPr lang="de-DE" b="1" i="1" u="sng" dirty="0" err="1" smtClean="0">
                <a:solidFill>
                  <a:srgbClr val="0000FF"/>
                </a:solidFill>
              </a:rPr>
              <a:t>effects</a:t>
            </a:r>
            <a:r>
              <a:rPr lang="de-DE" b="1" i="1" u="sng" dirty="0" smtClean="0">
                <a:solidFill>
                  <a:srgbClr val="0000FF"/>
                </a:solidFill>
              </a:rPr>
              <a:t> </a:t>
            </a:r>
            <a:r>
              <a:rPr lang="de-DE" b="1" i="1" dirty="0" smtClean="0">
                <a:solidFill>
                  <a:srgbClr val="0000FF"/>
                </a:solidFill>
              </a:rPr>
              <a:t>!</a:t>
            </a:r>
          </a:p>
          <a:p>
            <a:pPr marL="285750" indent="-285750" eaLnBrk="1" hangingPunct="1">
              <a:buFont typeface="Wingdings" charset="0"/>
              <a:buChar char="è"/>
            </a:pPr>
            <a:r>
              <a:rPr lang="de-DE" b="1" i="1" dirty="0" smtClean="0">
                <a:solidFill>
                  <a:srgbClr val="0000FF"/>
                </a:solidFill>
              </a:rPr>
              <a:t>Definition </a:t>
            </a:r>
            <a:r>
              <a:rPr lang="de-DE" b="1" i="1" dirty="0" err="1" smtClean="0">
                <a:solidFill>
                  <a:srgbClr val="0000FF"/>
                </a:solidFill>
              </a:rPr>
              <a:t>of</a:t>
            </a:r>
            <a:r>
              <a:rPr lang="de-DE" b="1" i="1" dirty="0" smtClean="0">
                <a:solidFill>
                  <a:srgbClr val="0000FF"/>
                </a:solidFill>
              </a:rPr>
              <a:t> a </a:t>
            </a:r>
            <a:r>
              <a:rPr lang="de-DE" b="1" i="1" dirty="0" err="1" smtClean="0">
                <a:solidFill>
                  <a:srgbClr val="0000FF"/>
                </a:solidFill>
              </a:rPr>
              <a:t>classical</a:t>
            </a:r>
            <a:r>
              <a:rPr lang="de-DE" b="1" i="1" dirty="0" smtClean="0">
                <a:solidFill>
                  <a:srgbClr val="0000FF"/>
                </a:solidFill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</a:rPr>
              <a:t>plasma</a:t>
            </a:r>
            <a:r>
              <a:rPr lang="de-DE" b="1" i="1" dirty="0" smtClean="0">
                <a:solidFill>
                  <a:srgbClr val="0000FF"/>
                </a:solidFill>
              </a:rPr>
              <a:t>: </a:t>
            </a:r>
            <a:r>
              <a:rPr lang="de-DE" b="1" i="1" dirty="0" err="1" smtClean="0">
                <a:solidFill>
                  <a:srgbClr val="0000FF"/>
                </a:solidFill>
              </a:rPr>
              <a:t>fields</a:t>
            </a:r>
            <a:r>
              <a:rPr lang="de-DE" b="1" i="1" dirty="0" smtClean="0">
                <a:solidFill>
                  <a:srgbClr val="0000FF"/>
                </a:solidFill>
              </a:rPr>
              <a:t> due </a:t>
            </a:r>
            <a:r>
              <a:rPr lang="de-DE" b="1" i="1" dirty="0" err="1" smtClean="0">
                <a:solidFill>
                  <a:srgbClr val="0000FF"/>
                </a:solidFill>
              </a:rPr>
              <a:t>to</a:t>
            </a:r>
            <a:r>
              <a:rPr lang="de-DE" b="1" i="1" dirty="0" smtClean="0">
                <a:solidFill>
                  <a:srgbClr val="0000FF"/>
                </a:solidFill>
              </a:rPr>
              <a:t> Coulomb  </a:t>
            </a:r>
            <a:r>
              <a:rPr lang="de-DE" b="1" i="1" dirty="0" err="1" smtClean="0">
                <a:solidFill>
                  <a:srgbClr val="0000FF"/>
                </a:solidFill>
              </a:rPr>
              <a:t>binary</a:t>
            </a:r>
            <a:r>
              <a:rPr lang="de-DE" b="1" i="1" dirty="0" smtClean="0">
                <a:solidFill>
                  <a:srgbClr val="0000FF"/>
                </a:solidFill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</a:rPr>
              <a:t>interaction</a:t>
            </a:r>
            <a:r>
              <a:rPr lang="de-DE" b="1" i="1" dirty="0" smtClean="0">
                <a:solidFill>
                  <a:srgbClr val="0000FF"/>
                </a:solidFill>
              </a:rPr>
              <a:t> ≈ 0  on </a:t>
            </a:r>
            <a:r>
              <a:rPr lang="de-DE" b="1" i="1" dirty="0" err="1" smtClean="0">
                <a:solidFill>
                  <a:srgbClr val="0000FF"/>
                </a:solidFill>
              </a:rPr>
              <a:t>average</a:t>
            </a:r>
            <a:r>
              <a:rPr lang="de-DE" b="1" i="1" dirty="0" smtClean="0">
                <a:solidFill>
                  <a:srgbClr val="0000FF"/>
                </a:solidFill>
              </a:rPr>
              <a:t>, but </a:t>
            </a:r>
            <a:r>
              <a:rPr lang="de-DE" b="1" i="1" dirty="0" err="1" smtClean="0">
                <a:solidFill>
                  <a:srgbClr val="0000FF"/>
                </a:solidFill>
              </a:rPr>
              <a:t>collective</a:t>
            </a:r>
            <a:r>
              <a:rPr lang="de-DE" b="1" i="1" dirty="0" smtClean="0">
                <a:solidFill>
                  <a:srgbClr val="0000FF"/>
                </a:solidFill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</a:rPr>
              <a:t>motion</a:t>
            </a:r>
            <a:r>
              <a:rPr lang="de-DE" b="1" i="1" dirty="0" smtClean="0">
                <a:solidFill>
                  <a:srgbClr val="0000FF"/>
                </a:solidFill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</a:rPr>
              <a:t>and</a:t>
            </a:r>
            <a:r>
              <a:rPr lang="de-DE" b="1" i="1" dirty="0" smtClean="0">
                <a:solidFill>
                  <a:srgbClr val="0000FF"/>
                </a:solidFill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</a:rPr>
              <a:t>ability</a:t>
            </a:r>
            <a:r>
              <a:rPr lang="de-DE" b="1" i="1" dirty="0" smtClean="0">
                <a:solidFill>
                  <a:srgbClr val="0000FF"/>
                </a:solidFill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</a:rPr>
              <a:t>to</a:t>
            </a:r>
            <a:r>
              <a:rPr lang="de-DE" b="1" i="1" dirty="0" smtClean="0">
                <a:solidFill>
                  <a:srgbClr val="0000FF"/>
                </a:solidFill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</a:rPr>
              <a:t>generate</a:t>
            </a:r>
            <a:r>
              <a:rPr lang="de-DE" b="1" i="1" dirty="0" smtClean="0">
                <a:solidFill>
                  <a:srgbClr val="0000FF"/>
                </a:solidFill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</a:rPr>
              <a:t>macroscopic</a:t>
            </a:r>
            <a:r>
              <a:rPr lang="de-DE" b="1" i="1" dirty="0" smtClean="0">
                <a:solidFill>
                  <a:srgbClr val="0000FF"/>
                </a:solidFill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</a:rPr>
              <a:t>fields</a:t>
            </a:r>
            <a:r>
              <a:rPr lang="de-DE" b="1" i="1" dirty="0" smtClean="0">
                <a:solidFill>
                  <a:srgbClr val="0000FF"/>
                </a:solidFill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</a:rPr>
              <a:t>important</a:t>
            </a:r>
            <a:r>
              <a:rPr lang="de-DE" b="1" i="1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de-DE" b="1" i="1" dirty="0" smtClean="0">
                <a:solidFill>
                  <a:srgbClr val="0000FF"/>
                </a:solidFill>
              </a:rPr>
              <a:t>                           N</a:t>
            </a:r>
            <a:r>
              <a:rPr lang="de-DE" b="1" i="1" baseline="-25000" dirty="0" smtClean="0">
                <a:solidFill>
                  <a:srgbClr val="0000FF"/>
                </a:solidFill>
              </a:rPr>
              <a:t>D</a:t>
            </a:r>
            <a:r>
              <a:rPr lang="de-DE" b="1" i="1" dirty="0" smtClean="0">
                <a:solidFill>
                  <a:srgbClr val="0000FF"/>
                </a:solidFill>
              </a:rPr>
              <a:t>&gt;&gt;1 </a:t>
            </a:r>
            <a:r>
              <a:rPr lang="de-DE" b="1" i="1" dirty="0" err="1" smtClean="0">
                <a:solidFill>
                  <a:srgbClr val="0000FF"/>
                </a:solidFill>
              </a:rPr>
              <a:t>can</a:t>
            </a:r>
            <a:r>
              <a:rPr lang="de-DE" b="1" i="1" dirty="0" smtClean="0">
                <a:solidFill>
                  <a:srgbClr val="0000FF"/>
                </a:solidFill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</a:rPr>
              <a:t>be</a:t>
            </a:r>
            <a:r>
              <a:rPr lang="de-DE" b="1" i="1" dirty="0" smtClean="0">
                <a:solidFill>
                  <a:srgbClr val="0000FF"/>
                </a:solidFill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</a:rPr>
              <a:t>satisfied</a:t>
            </a:r>
            <a:r>
              <a:rPr lang="de-DE" b="1" i="1" dirty="0" smtClean="0">
                <a:solidFill>
                  <a:srgbClr val="0000FF"/>
                </a:solidFill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</a:rPr>
              <a:t>for</a:t>
            </a:r>
            <a:r>
              <a:rPr lang="de-DE" b="1" i="1" dirty="0" smtClean="0">
                <a:solidFill>
                  <a:srgbClr val="0000FF"/>
                </a:solidFill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</a:rPr>
              <a:t>wide</a:t>
            </a:r>
            <a:r>
              <a:rPr lang="de-DE" b="1" i="1" dirty="0" smtClean="0">
                <a:solidFill>
                  <a:srgbClr val="0000FF"/>
                </a:solidFill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</a:rPr>
              <a:t>range</a:t>
            </a:r>
            <a:r>
              <a:rPr lang="de-DE" b="1" i="1" dirty="0" smtClean="0">
                <a:solidFill>
                  <a:srgbClr val="0000FF"/>
                </a:solidFill>
              </a:rPr>
              <a:t> in n</a:t>
            </a:r>
            <a:r>
              <a:rPr lang="de-DE" b="1" i="1" baseline="-25000" dirty="0" smtClean="0">
                <a:solidFill>
                  <a:srgbClr val="0000FF"/>
                </a:solidFill>
              </a:rPr>
              <a:t>e</a:t>
            </a:r>
            <a:r>
              <a:rPr lang="de-DE" b="1" i="1" dirty="0" smtClean="0">
                <a:solidFill>
                  <a:srgbClr val="0000FF"/>
                </a:solidFill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</a:rPr>
              <a:t>and</a:t>
            </a:r>
            <a:r>
              <a:rPr lang="de-DE" b="1" i="1" dirty="0" smtClean="0">
                <a:solidFill>
                  <a:srgbClr val="0000FF"/>
                </a:solidFill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</a:rPr>
              <a:t>T</a:t>
            </a:r>
            <a:r>
              <a:rPr lang="de-DE" b="1" i="1" baseline="-25000" dirty="0" err="1" smtClean="0">
                <a:solidFill>
                  <a:srgbClr val="0000FF"/>
                </a:solidFill>
              </a:rPr>
              <a:t>e</a:t>
            </a:r>
            <a:endParaRPr lang="de-DE" b="1" i="1" baseline="-250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Textfeld 3"/>
          <p:cNvSpPr txBox="1">
            <a:spLocks noChangeArrowheads="1"/>
          </p:cNvSpPr>
          <p:nvPr/>
        </p:nvSpPr>
        <p:spPr bwMode="auto">
          <a:xfrm>
            <a:off x="2483768" y="404664"/>
            <a:ext cx="6358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b="1" dirty="0" smtClean="0">
                <a:solidFill>
                  <a:srgbClr val="0000FF"/>
                </a:solidFill>
              </a:rPr>
              <a:t>A </a:t>
            </a:r>
            <a:r>
              <a:rPr lang="de-DE" b="1" dirty="0" err="1" smtClean="0">
                <a:solidFill>
                  <a:srgbClr val="0000FF"/>
                </a:solidFill>
              </a:rPr>
              <a:t>comment</a:t>
            </a:r>
            <a:r>
              <a:rPr lang="de-DE" b="1" dirty="0" smtClean="0">
                <a:solidFill>
                  <a:srgbClr val="0000FF"/>
                </a:solidFill>
              </a:rPr>
              <a:t> on </a:t>
            </a:r>
            <a:r>
              <a:rPr lang="de-DE" b="1" dirty="0" err="1" smtClean="0">
                <a:solidFill>
                  <a:srgbClr val="0000FF"/>
                </a:solidFill>
              </a:rPr>
              <a:t>relativistic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and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quantum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plasmas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1268760"/>
            <a:ext cx="862287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è"/>
            </a:pPr>
            <a:r>
              <a:rPr lang="de-DE" sz="2000" dirty="0" err="1">
                <a:sym typeface="Wingdings"/>
              </a:rPr>
              <a:t>r</a:t>
            </a:r>
            <a:r>
              <a:rPr lang="de-DE" sz="2000" dirty="0" err="1" smtClean="0">
                <a:sym typeface="Wingdings"/>
              </a:rPr>
              <a:t>elativistic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plasmas</a:t>
            </a:r>
            <a:r>
              <a:rPr lang="de-DE" sz="2000" dirty="0" smtClean="0">
                <a:sym typeface="Wingdings"/>
              </a:rPr>
              <a:t>:  </a:t>
            </a:r>
            <a:r>
              <a:rPr lang="de-DE" sz="2000" b="1" dirty="0" err="1" smtClean="0">
                <a:solidFill>
                  <a:srgbClr val="FF0000"/>
                </a:solidFill>
                <a:sym typeface="Wingdings"/>
              </a:rPr>
              <a:t>T</a:t>
            </a:r>
            <a:r>
              <a:rPr lang="de-DE" sz="2000" b="1" baseline="-25000" dirty="0" err="1" smtClean="0">
                <a:solidFill>
                  <a:srgbClr val="FF0000"/>
                </a:solidFill>
                <a:sym typeface="Wingdings"/>
              </a:rPr>
              <a:t>e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 ~ m</a:t>
            </a:r>
            <a:r>
              <a:rPr lang="de-DE" sz="2000" b="1" baseline="-25000" dirty="0" smtClean="0">
                <a:solidFill>
                  <a:srgbClr val="FF0000"/>
                </a:solidFill>
                <a:sym typeface="Wingdings"/>
              </a:rPr>
              <a:t>e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c</a:t>
            </a:r>
            <a:r>
              <a:rPr lang="de-DE" sz="2000" b="1" baseline="30000" dirty="0" smtClean="0">
                <a:solidFill>
                  <a:srgbClr val="FF0000"/>
                </a:solidFill>
                <a:sym typeface="Wingdings"/>
              </a:rPr>
              <a:t>2  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~ 500 </a:t>
            </a:r>
            <a:r>
              <a:rPr lang="de-DE" sz="2000" b="1" dirty="0" err="1" smtClean="0">
                <a:solidFill>
                  <a:srgbClr val="FF0000"/>
                </a:solidFill>
                <a:sym typeface="Wingdings"/>
              </a:rPr>
              <a:t>keV</a:t>
            </a:r>
            <a:endParaRPr lang="de-DE" sz="2000" b="1" dirty="0">
              <a:solidFill>
                <a:srgbClr val="FF0000"/>
              </a:solidFill>
              <a:sym typeface="Wingdings"/>
            </a:endParaRPr>
          </a:p>
          <a:p>
            <a:pPr marL="342900" indent="-342900">
              <a:buFont typeface="Wingdings" charset="0"/>
              <a:buChar char="è"/>
            </a:pPr>
            <a:r>
              <a:rPr lang="de-DE" sz="2000" dirty="0" err="1">
                <a:sym typeface="Wingdings"/>
              </a:rPr>
              <a:t>q</a:t>
            </a:r>
            <a:r>
              <a:rPr lang="de-DE" sz="2000" dirty="0" err="1" smtClean="0">
                <a:sym typeface="Wingdings"/>
              </a:rPr>
              <a:t>uantum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effects</a:t>
            </a:r>
            <a:r>
              <a:rPr lang="de-DE" sz="2000" dirty="0" smtClean="0">
                <a:sym typeface="Wingdings"/>
              </a:rPr>
              <a:t>: </a:t>
            </a:r>
            <a:r>
              <a:rPr lang="de-DE" sz="2000" dirty="0" err="1" smtClean="0">
                <a:sym typeface="Wingdings"/>
              </a:rPr>
              <a:t>very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dense</a:t>
            </a:r>
            <a:r>
              <a:rPr lang="de-DE" sz="2000" dirty="0" smtClean="0">
                <a:sym typeface="Wingdings"/>
              </a:rPr>
              <a:t>, </a:t>
            </a:r>
            <a:r>
              <a:rPr lang="de-DE" sz="2000" dirty="0" err="1" smtClean="0">
                <a:sym typeface="Wingdings"/>
              </a:rPr>
              <a:t>low-temperature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plasmas</a:t>
            </a:r>
            <a:r>
              <a:rPr lang="de-DE" sz="2000" dirty="0" smtClean="0">
                <a:sym typeface="Wingdings"/>
              </a:rPr>
              <a:t>, e.g. WDM </a:t>
            </a:r>
            <a:r>
              <a:rPr lang="de-DE" sz="2000" dirty="0" err="1" smtClean="0">
                <a:sym typeface="Wingdings"/>
              </a:rPr>
              <a:t>studies</a:t>
            </a:r>
            <a:r>
              <a:rPr lang="de-DE" sz="2000" dirty="0" smtClean="0">
                <a:sym typeface="Wingdings"/>
              </a:rPr>
              <a:t>, </a:t>
            </a:r>
            <a:r>
              <a:rPr lang="de-DE" sz="2000" dirty="0" err="1" smtClean="0">
                <a:sym typeface="Wingdings"/>
              </a:rPr>
              <a:t>or</a:t>
            </a:r>
            <a:endParaRPr lang="de-DE" sz="2000" dirty="0" smtClean="0">
              <a:sym typeface="Wingdings"/>
            </a:endParaRPr>
          </a:p>
          <a:p>
            <a:r>
              <a:rPr lang="de-DE" sz="2000" dirty="0">
                <a:sym typeface="Wingdings"/>
              </a:rPr>
              <a:t> </a:t>
            </a:r>
            <a:r>
              <a:rPr lang="de-DE" sz="2000" dirty="0" smtClean="0">
                <a:sym typeface="Wingdings"/>
              </a:rPr>
              <a:t>     </a:t>
            </a:r>
            <a:r>
              <a:rPr lang="de-DE" sz="2000" dirty="0" err="1" smtClean="0">
                <a:sym typeface="Wingdings"/>
              </a:rPr>
              <a:t>very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intense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laser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fields</a:t>
            </a:r>
            <a:r>
              <a:rPr lang="de-DE" sz="2000" dirty="0" smtClean="0">
                <a:sym typeface="Wingdings"/>
              </a:rPr>
              <a:t>, QED </a:t>
            </a:r>
            <a:r>
              <a:rPr lang="de-DE" sz="2000" dirty="0" err="1" smtClean="0">
                <a:sym typeface="Wingdings"/>
              </a:rPr>
              <a:t>effects</a:t>
            </a:r>
            <a:endParaRPr lang="de-DE" sz="2000" dirty="0" smtClean="0">
              <a:sym typeface="Wingdings"/>
            </a:endParaRPr>
          </a:p>
          <a:p>
            <a:pPr marL="342900" indent="-342900">
              <a:buFont typeface="Wingdings" charset="0"/>
              <a:buChar char="è"/>
            </a:pPr>
            <a:endParaRPr lang="de-DE" sz="2000" dirty="0">
              <a:sym typeface="Wingdings"/>
            </a:endParaRPr>
          </a:p>
          <a:p>
            <a:endParaRPr lang="de-DE" sz="2000" dirty="0">
              <a:sym typeface="Wingdings"/>
            </a:endParaRPr>
          </a:p>
          <a:p>
            <a:pPr marL="342900" indent="-342900">
              <a:buFont typeface="Wingdings" charset="0"/>
              <a:buChar char="è"/>
            </a:pPr>
            <a:r>
              <a:rPr lang="de-DE" sz="2000" dirty="0" err="1"/>
              <a:t>u</a:t>
            </a:r>
            <a:r>
              <a:rPr lang="de-DE" sz="2000" dirty="0" err="1" smtClean="0"/>
              <a:t>ncertitude</a:t>
            </a:r>
            <a:r>
              <a:rPr lang="de-DE" sz="2000" dirty="0" smtClean="0"/>
              <a:t> in </a:t>
            </a:r>
            <a:r>
              <a:rPr lang="de-DE" sz="2000" dirty="0" err="1" smtClean="0"/>
              <a:t>spatial</a:t>
            </a:r>
            <a:r>
              <a:rPr lang="de-DE" sz="2000" dirty="0" smtClean="0"/>
              <a:t> </a:t>
            </a:r>
            <a:r>
              <a:rPr lang="de-DE" sz="2000" dirty="0" err="1" smtClean="0"/>
              <a:t>coordinate</a:t>
            </a:r>
            <a:r>
              <a:rPr lang="de-DE" sz="2000" dirty="0" smtClean="0"/>
              <a:t>:  </a:t>
            </a:r>
          </a:p>
          <a:p>
            <a:pPr marL="342900" indent="-342900">
              <a:buFont typeface="Wingdings" charset="0"/>
              <a:buChar char="è"/>
            </a:pPr>
            <a:endParaRPr lang="de-DE" sz="2000" dirty="0" smtClean="0"/>
          </a:p>
          <a:p>
            <a:r>
              <a:rPr lang="de-DE" sz="2000" dirty="0" smtClean="0"/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δ</a:t>
            </a:r>
            <a:r>
              <a:rPr lang="de-DE" sz="2000" b="1" dirty="0">
                <a:solidFill>
                  <a:srgbClr val="FF0000"/>
                </a:solidFill>
              </a:rPr>
              <a:t>r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~  n</a:t>
            </a:r>
            <a:r>
              <a:rPr lang="de-DE" sz="2000" b="1" baseline="-25000" dirty="0" smtClean="0">
                <a:solidFill>
                  <a:srgbClr val="FF0000"/>
                </a:solidFill>
              </a:rPr>
              <a:t>e</a:t>
            </a:r>
            <a:r>
              <a:rPr lang="de-DE" sz="2000" b="1" baseline="30000" dirty="0" smtClean="0">
                <a:solidFill>
                  <a:srgbClr val="FF0000"/>
                </a:solidFill>
              </a:rPr>
              <a:t>-1/3  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--&gt; </a:t>
            </a:r>
            <a:r>
              <a:rPr lang="de-DE" sz="2000" dirty="0" smtClean="0"/>
              <a:t>  </a:t>
            </a:r>
            <a:r>
              <a:rPr lang="de-DE" sz="2000" b="1" dirty="0" smtClean="0">
                <a:solidFill>
                  <a:srgbClr val="FF0000"/>
                </a:solidFill>
              </a:rPr>
              <a:t>δp n</a:t>
            </a:r>
            <a:r>
              <a:rPr lang="de-DE" sz="2000" b="1" baseline="-25000" dirty="0" smtClean="0">
                <a:solidFill>
                  <a:srgbClr val="FF0000"/>
                </a:solidFill>
              </a:rPr>
              <a:t>e</a:t>
            </a:r>
            <a:r>
              <a:rPr lang="de-DE" sz="2000" b="1" baseline="30000" dirty="0">
                <a:solidFill>
                  <a:srgbClr val="FF0000"/>
                </a:solidFill>
              </a:rPr>
              <a:t>-1/</a:t>
            </a:r>
            <a:r>
              <a:rPr lang="de-DE" sz="2000" b="1" baseline="30000" dirty="0" smtClean="0">
                <a:solidFill>
                  <a:srgbClr val="FF0000"/>
                </a:solidFill>
              </a:rPr>
              <a:t>3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2000" b="1" dirty="0">
                <a:solidFill>
                  <a:srgbClr val="FF0000"/>
                </a:solidFill>
              </a:rPr>
              <a:t>~ </a:t>
            </a:r>
            <a:r>
              <a:rPr lang="de-DE" sz="2000" b="1" dirty="0" smtClean="0">
                <a:solidFill>
                  <a:srgbClr val="FF0000"/>
                </a:solidFill>
              </a:rPr>
              <a:t>ħ/δr = ħ n</a:t>
            </a:r>
            <a:r>
              <a:rPr lang="de-DE" sz="2000" b="1" baseline="-25000" dirty="0" smtClean="0">
                <a:solidFill>
                  <a:srgbClr val="FF0000"/>
                </a:solidFill>
              </a:rPr>
              <a:t>e</a:t>
            </a:r>
            <a:r>
              <a:rPr lang="de-DE" sz="2000" b="1" baseline="30000" dirty="0" smtClean="0">
                <a:solidFill>
                  <a:srgbClr val="FF0000"/>
                </a:solidFill>
              </a:rPr>
              <a:t>1</a:t>
            </a:r>
            <a:r>
              <a:rPr lang="de-DE" sz="2000" b="1" baseline="30000" dirty="0">
                <a:solidFill>
                  <a:srgbClr val="FF0000"/>
                </a:solidFill>
              </a:rPr>
              <a:t>/3</a:t>
            </a:r>
            <a:endParaRPr lang="de-DE" sz="2000" b="1" baseline="30000" dirty="0" smtClean="0">
              <a:solidFill>
                <a:srgbClr val="FF0000"/>
              </a:solidFill>
            </a:endParaRPr>
          </a:p>
          <a:p>
            <a:endParaRPr lang="de-DE" sz="2000" dirty="0" smtClean="0"/>
          </a:p>
          <a:p>
            <a:r>
              <a:rPr lang="de-DE" sz="2000" dirty="0" smtClean="0"/>
              <a:t>For classic </a:t>
            </a:r>
            <a:r>
              <a:rPr lang="de-DE" sz="2000" dirty="0" err="1" smtClean="0"/>
              <a:t>description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</a:t>
            </a:r>
            <a:r>
              <a:rPr lang="de-DE" sz="2000" dirty="0" smtClean="0"/>
              <a:t>:   </a:t>
            </a:r>
          </a:p>
          <a:p>
            <a:endParaRPr lang="de-DE" sz="2000" b="1" dirty="0">
              <a:solidFill>
                <a:srgbClr val="FF0000"/>
              </a:solidFill>
            </a:endParaRPr>
          </a:p>
          <a:p>
            <a:r>
              <a:rPr lang="de-DE" sz="2000" b="1" dirty="0" smtClean="0">
                <a:solidFill>
                  <a:srgbClr val="FF0000"/>
                </a:solidFill>
              </a:rPr>
              <a:t>δp  &lt;&lt;  &lt;p&gt;  ~ (</a:t>
            </a:r>
            <a:r>
              <a:rPr lang="de-DE" sz="2000" b="1" dirty="0" err="1" smtClean="0">
                <a:solidFill>
                  <a:srgbClr val="FF0000"/>
                </a:solidFill>
              </a:rPr>
              <a:t>m</a:t>
            </a:r>
            <a:r>
              <a:rPr lang="de-DE" sz="2000" b="1" baseline="-25000" dirty="0" err="1" smtClean="0">
                <a:solidFill>
                  <a:srgbClr val="FF0000"/>
                </a:solidFill>
              </a:rPr>
              <a:t>e</a:t>
            </a:r>
            <a:r>
              <a:rPr lang="de-DE" sz="2000" b="1" dirty="0" err="1" smtClean="0">
                <a:solidFill>
                  <a:srgbClr val="FF0000"/>
                </a:solidFill>
              </a:rPr>
              <a:t>T</a:t>
            </a:r>
            <a:r>
              <a:rPr lang="de-DE" sz="2000" b="1" baseline="-25000" dirty="0" err="1" smtClean="0">
                <a:solidFill>
                  <a:srgbClr val="FF0000"/>
                </a:solidFill>
              </a:rPr>
              <a:t>e</a:t>
            </a:r>
            <a:r>
              <a:rPr lang="de-DE" sz="2000" b="1" dirty="0" smtClean="0">
                <a:solidFill>
                  <a:srgbClr val="FF0000"/>
                </a:solidFill>
              </a:rPr>
              <a:t>)</a:t>
            </a:r>
            <a:r>
              <a:rPr lang="de-DE" sz="2000" b="1" baseline="30000" dirty="0" smtClean="0">
                <a:solidFill>
                  <a:srgbClr val="FF0000"/>
                </a:solidFill>
              </a:rPr>
              <a:t>1/2  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</a:t>
            </a:r>
            <a:endParaRPr lang="de-DE" sz="2000" b="1" baseline="30000" dirty="0" smtClean="0">
              <a:solidFill>
                <a:srgbClr val="FF0000"/>
              </a:solidFill>
            </a:endParaRPr>
          </a:p>
          <a:p>
            <a:endParaRPr lang="de-DE" sz="2000" b="1" baseline="30000" dirty="0" smtClean="0">
              <a:solidFill>
                <a:srgbClr val="FF0000"/>
              </a:solidFill>
            </a:endParaRPr>
          </a:p>
          <a:p>
            <a:r>
              <a:rPr lang="de-DE" sz="2000" b="1" dirty="0" smtClean="0">
                <a:solidFill>
                  <a:srgbClr val="FF0000"/>
                </a:solidFill>
              </a:rPr>
              <a:t>n</a:t>
            </a:r>
            <a:r>
              <a:rPr lang="de-DE" sz="2000" b="1" baseline="-25000" dirty="0" smtClean="0">
                <a:solidFill>
                  <a:srgbClr val="FF0000"/>
                </a:solidFill>
              </a:rPr>
              <a:t>e</a:t>
            </a:r>
            <a:r>
              <a:rPr lang="de-DE" sz="2000" b="1" dirty="0" smtClean="0">
                <a:solidFill>
                  <a:srgbClr val="FF0000"/>
                </a:solidFill>
              </a:rPr>
              <a:t> &lt;&lt;  </a:t>
            </a:r>
            <a:r>
              <a:rPr lang="de-DE" sz="2000" b="1" dirty="0">
                <a:solidFill>
                  <a:srgbClr val="FF0000"/>
                </a:solidFill>
              </a:rPr>
              <a:t>(</a:t>
            </a:r>
            <a:r>
              <a:rPr lang="de-DE" sz="2000" b="1" dirty="0" err="1">
                <a:solidFill>
                  <a:srgbClr val="FF0000"/>
                </a:solidFill>
              </a:rPr>
              <a:t>m</a:t>
            </a:r>
            <a:r>
              <a:rPr lang="de-DE" sz="2000" b="1" baseline="-25000" dirty="0" err="1">
                <a:solidFill>
                  <a:srgbClr val="FF0000"/>
                </a:solidFill>
              </a:rPr>
              <a:t>e</a:t>
            </a:r>
            <a:r>
              <a:rPr lang="de-DE" sz="2000" b="1" dirty="0" err="1">
                <a:solidFill>
                  <a:srgbClr val="FF0000"/>
                </a:solidFill>
              </a:rPr>
              <a:t>T</a:t>
            </a:r>
            <a:r>
              <a:rPr lang="de-DE" sz="2000" b="1" baseline="-25000" dirty="0" err="1">
                <a:solidFill>
                  <a:srgbClr val="FF0000"/>
                </a:solidFill>
              </a:rPr>
              <a:t>e</a:t>
            </a:r>
            <a:r>
              <a:rPr lang="de-DE" sz="2000" b="1" dirty="0" smtClean="0">
                <a:solidFill>
                  <a:srgbClr val="FF0000"/>
                </a:solidFill>
              </a:rPr>
              <a:t>)</a:t>
            </a:r>
            <a:r>
              <a:rPr lang="de-DE" sz="2000" b="1" baseline="30000" dirty="0" smtClean="0">
                <a:solidFill>
                  <a:srgbClr val="FF0000"/>
                </a:solidFill>
              </a:rPr>
              <a:t>3/2</a:t>
            </a:r>
            <a:r>
              <a:rPr lang="de-DE" sz="2000" b="1" dirty="0" smtClean="0">
                <a:solidFill>
                  <a:srgbClr val="FF0000"/>
                </a:solidFill>
              </a:rPr>
              <a:t>/ħ</a:t>
            </a:r>
            <a:r>
              <a:rPr lang="de-DE" sz="2000" b="1" baseline="30000" dirty="0" smtClean="0">
                <a:solidFill>
                  <a:srgbClr val="FF0000"/>
                </a:solidFill>
              </a:rPr>
              <a:t>3     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  </a:t>
            </a:r>
            <a:r>
              <a:rPr lang="de-DE" sz="2000" b="1" dirty="0">
                <a:solidFill>
                  <a:srgbClr val="FF0000"/>
                </a:solidFill>
              </a:rPr>
              <a:t>n</a:t>
            </a:r>
            <a:r>
              <a:rPr lang="de-DE" sz="2000" b="1" baseline="-25000" dirty="0">
                <a:solidFill>
                  <a:srgbClr val="FF0000"/>
                </a:solidFill>
              </a:rPr>
              <a:t>e</a:t>
            </a:r>
            <a:r>
              <a:rPr lang="de-DE" sz="2000" b="1" dirty="0">
                <a:solidFill>
                  <a:srgbClr val="FF0000"/>
                </a:solidFill>
              </a:rPr>
              <a:t> ≪ </a:t>
            </a:r>
            <a:r>
              <a:rPr lang="de-DE" sz="2000" b="1" dirty="0" smtClean="0">
                <a:solidFill>
                  <a:srgbClr val="FF0000"/>
                </a:solidFill>
              </a:rPr>
              <a:t>10</a:t>
            </a:r>
            <a:r>
              <a:rPr lang="de-DE" sz="2000" b="1" baseline="30000" dirty="0" smtClean="0">
                <a:solidFill>
                  <a:srgbClr val="FF0000"/>
                </a:solidFill>
              </a:rPr>
              <a:t>23</a:t>
            </a:r>
            <a:r>
              <a:rPr lang="de-DE" sz="2000" b="1" dirty="0" smtClean="0">
                <a:solidFill>
                  <a:srgbClr val="FF0000"/>
                </a:solidFill>
              </a:rPr>
              <a:t>T</a:t>
            </a:r>
            <a:r>
              <a:rPr lang="de-DE" sz="2000" b="1" baseline="-25000" dirty="0" smtClean="0">
                <a:solidFill>
                  <a:srgbClr val="FF0000"/>
                </a:solidFill>
              </a:rPr>
              <a:t>e</a:t>
            </a:r>
            <a:r>
              <a:rPr lang="de-DE" sz="2000" b="1" baseline="30000" dirty="0" smtClean="0">
                <a:solidFill>
                  <a:srgbClr val="FF0000"/>
                </a:solidFill>
              </a:rPr>
              <a:t>2</a:t>
            </a:r>
            <a:r>
              <a:rPr lang="de-DE" sz="2000" b="1" baseline="30000" dirty="0">
                <a:solidFill>
                  <a:srgbClr val="FF0000"/>
                </a:solidFill>
              </a:rPr>
              <a:t>/</a:t>
            </a:r>
            <a:r>
              <a:rPr lang="de-DE" sz="2000" b="1" baseline="30000" dirty="0" smtClean="0">
                <a:solidFill>
                  <a:srgbClr val="FF0000"/>
                </a:solidFill>
              </a:rPr>
              <a:t>3  </a:t>
            </a:r>
          </a:p>
          <a:p>
            <a:endParaRPr lang="de-DE" sz="2000" b="1" baseline="30000" dirty="0">
              <a:solidFill>
                <a:srgbClr val="FF0000"/>
              </a:solidFill>
            </a:endParaRPr>
          </a:p>
          <a:p>
            <a:r>
              <a:rPr lang="de-DE" sz="2000" b="1" baseline="30000" dirty="0" smtClean="0">
                <a:solidFill>
                  <a:srgbClr val="FF0000"/>
                </a:solidFill>
              </a:rPr>
              <a:t> </a:t>
            </a:r>
            <a:r>
              <a:rPr lang="de-DE" sz="2000" dirty="0" smtClean="0"/>
              <a:t>with n</a:t>
            </a:r>
            <a:r>
              <a:rPr lang="de-DE" sz="2000" baseline="-25000" dirty="0" smtClean="0"/>
              <a:t>e </a:t>
            </a:r>
            <a:r>
              <a:rPr lang="de-DE" sz="2000" dirty="0" smtClean="0"/>
              <a:t>[cm</a:t>
            </a:r>
            <a:r>
              <a:rPr lang="de-DE" sz="2000" baseline="30000" dirty="0" smtClean="0"/>
              <a:t>-3</a:t>
            </a:r>
            <a:r>
              <a:rPr lang="de-DE" sz="2000" dirty="0" smtClean="0"/>
              <a:t>]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</a:t>
            </a:r>
            <a:r>
              <a:rPr lang="de-DE" sz="2000" baseline="-25000" dirty="0" err="1" smtClean="0"/>
              <a:t>e</a:t>
            </a:r>
            <a:r>
              <a:rPr lang="de-DE" sz="2000" dirty="0" smtClean="0"/>
              <a:t> [eV]</a:t>
            </a:r>
            <a:endParaRPr lang="de-DE" sz="2000" baseline="30000" dirty="0"/>
          </a:p>
          <a:p>
            <a:pPr algn="r"/>
            <a:endParaRPr lang="de-DE" sz="2000" b="1" baseline="30000" dirty="0">
              <a:solidFill>
                <a:srgbClr val="FF0000"/>
              </a:solidFill>
            </a:endParaRPr>
          </a:p>
        </p:txBody>
      </p:sp>
      <p:pic>
        <p:nvPicPr>
          <p:cNvPr id="3" name="Bild 2" descr="phas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78" y="2492896"/>
            <a:ext cx="4510922" cy="4042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1042988" y="2924175"/>
            <a:ext cx="7129462" cy="1512888"/>
          </a:xfrm>
        </p:spPr>
        <p:txBody>
          <a:bodyPr/>
          <a:lstStyle/>
          <a:p>
            <a:pPr eaLnBrk="1" hangingPunct="1"/>
            <a:r>
              <a:rPr lang="cs-CZ" sz="4800" b="1">
                <a:solidFill>
                  <a:srgbClr val="FF6633"/>
                </a:solidFill>
                <a:latin typeface="Verdana" charset="0"/>
                <a:ea typeface="MS PGothic" charset="0"/>
              </a:rPr>
              <a:t>Lasers interacting </a:t>
            </a:r>
            <a:br>
              <a:rPr lang="cs-CZ" sz="4800" b="1">
                <a:solidFill>
                  <a:srgbClr val="FF6633"/>
                </a:solidFill>
                <a:latin typeface="Verdana" charset="0"/>
                <a:ea typeface="MS PGothic" charset="0"/>
              </a:rPr>
            </a:br>
            <a:r>
              <a:rPr lang="cs-CZ" sz="4800" b="1">
                <a:solidFill>
                  <a:srgbClr val="FF6633"/>
                </a:solidFill>
                <a:latin typeface="Verdana" charset="0"/>
                <a:ea typeface="MS PGothic" charset="0"/>
              </a:rPr>
              <a:t>with plasma/matter</a:t>
            </a:r>
            <a:endParaRPr lang="en-GB" sz="4800" b="1">
              <a:solidFill>
                <a:srgbClr val="FF6633"/>
              </a:solidFill>
              <a:latin typeface="Verdana" charset="0"/>
              <a:ea typeface="MS PGothic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3099</Words>
  <Application>Microsoft Office PowerPoint</Application>
  <PresentationFormat>Předvádění na obrazovce (4:3)</PresentationFormat>
  <Paragraphs>538</Paragraphs>
  <Slides>51</Slides>
  <Notes>1</Notes>
  <HiddenSlides>0</HiddenSlides>
  <MMClips>1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62" baseType="lpstr">
      <vt:lpstr>MS PGothic</vt:lpstr>
      <vt:lpstr>MS PGothic</vt:lpstr>
      <vt:lpstr>Arial</vt:lpstr>
      <vt:lpstr>Calibri</vt:lpstr>
      <vt:lpstr>Calibri Light</vt:lpstr>
      <vt:lpstr>Cochin</vt:lpstr>
      <vt:lpstr>Helvetica Light</vt:lpstr>
      <vt:lpstr>Times New Roman</vt:lpstr>
      <vt:lpstr>Verdana</vt:lpstr>
      <vt:lpstr>Wingdings</vt:lpstr>
      <vt:lpstr>Office Theme</vt:lpstr>
      <vt:lpstr>Plasma Physics and  Laser-Plasma Interaction  C. Riconda      LULI, Sorbonne Université,   Paris, FRANCE</vt:lpstr>
      <vt:lpstr>Outline of the talk</vt:lpstr>
      <vt:lpstr>Plasma in a nutshell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Lasers interacting  with plasma/matter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Simulation of  laser-plasma interaction (LPI)</vt:lpstr>
      <vt:lpstr>Prezentace aplikace PowerPoint</vt:lpstr>
      <vt:lpstr>Prezentace aplikace PowerPoint</vt:lpstr>
      <vt:lpstr>Prezentace aplikace PowerPoint</vt:lpstr>
      <vt:lpstr>Collective effects parametric instabilities</vt:lpstr>
      <vt:lpstr>Prezentace aplikace PowerPoint</vt:lpstr>
      <vt:lpstr>Prezentace aplikace PowerPoint</vt:lpstr>
      <vt:lpstr>Prezentace aplikace PowerPoint</vt:lpstr>
      <vt:lpstr>Prezentace aplikace PowerPoint</vt:lpstr>
      <vt:lpstr>Two examples where  PI play a role:  “from detrimental to beneficial"</vt:lpstr>
      <vt:lpstr>LPI for Inertial Confinement Fusion (ICF)  </vt:lpstr>
      <vt:lpstr>Need of a dense and HOT plasma to have fusion</vt:lpstr>
      <vt:lpstr>And how to get there  ?</vt:lpstr>
      <vt:lpstr>Large-scale projects related to achieving fusion</vt:lpstr>
      <vt:lpstr>Inertial confinement fusion</vt:lpstr>
      <vt:lpstr>Problem: parametric instability activity in the plasma corona</vt:lpstr>
      <vt:lpstr>Parametric Instabilities  for high laser intensity</vt:lpstr>
      <vt:lpstr>A big kinetic simulation for Laser Plasma Interaction</vt:lpstr>
      <vt:lpstr>Plasma Optics – Plasma Amplification</vt:lpstr>
      <vt:lpstr>High-intensity laser in time and space</vt:lpstr>
      <vt:lpstr>The problem of damage threshold for optical materials </vt:lpstr>
      <vt:lpstr>The basic principle of plasma amplification</vt:lpstr>
      <vt:lpstr>Brillouin in the strong-coupling regime (sc-SBS)</vt:lpstr>
      <vt:lpstr>Competing instabilities</vt:lpstr>
      <vt:lpstr>Competing instabilities cont’d</vt:lpstr>
      <vt:lpstr>Video on 1D* plasma amplification using a PIC code</vt:lpstr>
      <vt:lpstr>Experimental proof</vt:lpstr>
      <vt:lpstr>Record energy transfer by scan in seed intensity </vt:lpstr>
      <vt:lpstr>Prezentace aplikace PowerPoint</vt:lpstr>
      <vt:lpstr>Plasma focusing mirror – plasma lens</vt:lpstr>
      <vt:lpstr>Plasma amplification: a longterm perspective</vt:lpstr>
      <vt:lpstr>Conclusion/outlook</vt:lpstr>
      <vt:lpstr>Prezentace aplikace PowerPoint</vt:lpstr>
      <vt:lpstr>Thanks/Díky</vt:lpstr>
      <vt:lpstr>Relation to ICF</vt:lpstr>
      <vt:lpstr>Prezentace aplikace PowerPoint</vt:lpstr>
      <vt:lpstr>Why fusion 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</dc:creator>
  <cp:lastModifiedBy>Vích Michael</cp:lastModifiedBy>
  <cp:revision>793</cp:revision>
  <cp:lastPrinted>2014-08-24T11:53:30Z</cp:lastPrinted>
  <dcterms:created xsi:type="dcterms:W3CDTF">2011-02-04T09:58:27Z</dcterms:created>
  <dcterms:modified xsi:type="dcterms:W3CDTF">2019-08-29T06:14:08Z</dcterms:modified>
</cp:coreProperties>
</file>